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  <p:sldMasterId id="2147483732" r:id="rId3"/>
    <p:sldMasterId id="2147483800" r:id="rId4"/>
  </p:sldMasterIdLst>
  <p:notesMasterIdLst>
    <p:notesMasterId r:id="rId23"/>
  </p:notesMasterIdLst>
  <p:sldIdLst>
    <p:sldId id="293" r:id="rId5"/>
    <p:sldId id="256" r:id="rId6"/>
    <p:sldId id="345" r:id="rId7"/>
    <p:sldId id="369" r:id="rId8"/>
    <p:sldId id="381" r:id="rId9"/>
    <p:sldId id="375" r:id="rId10"/>
    <p:sldId id="379" r:id="rId11"/>
    <p:sldId id="370" r:id="rId12"/>
    <p:sldId id="378" r:id="rId13"/>
    <p:sldId id="367" r:id="rId14"/>
    <p:sldId id="368" r:id="rId15"/>
    <p:sldId id="355" r:id="rId16"/>
    <p:sldId id="377" r:id="rId17"/>
    <p:sldId id="358" r:id="rId18"/>
    <p:sldId id="382" r:id="rId19"/>
    <p:sldId id="308" r:id="rId20"/>
    <p:sldId id="316" r:id="rId21"/>
    <p:sldId id="300" r:id="rId22"/>
  </p:sldIdLst>
  <p:sldSz cx="6858000" cy="9906000" type="A4"/>
  <p:notesSz cx="6888163" cy="100203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CB242"/>
    <a:srgbClr val="628B57"/>
    <a:srgbClr val="AB9A82"/>
    <a:srgbClr val="99FF99"/>
    <a:srgbClr val="63649B"/>
    <a:srgbClr val="540054"/>
    <a:srgbClr val="585EA0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394" autoAdjust="0"/>
  </p:normalViewPr>
  <p:slideViewPr>
    <p:cSldViewPr>
      <p:cViewPr>
        <p:scale>
          <a:sx n="106" d="100"/>
          <a:sy n="106" d="100"/>
        </p:scale>
        <p:origin x="-714" y="96"/>
      </p:cViewPr>
      <p:guideLst>
        <p:guide orient="horz" pos="31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088" cy="50165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00488" y="0"/>
            <a:ext cx="2986087" cy="50165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32CBEC3-4715-49F3-A95C-C8D166FA2B1D}" type="datetimeFigureOut">
              <a:rPr lang="pt-BR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750888"/>
            <a:ext cx="2601913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pPr lv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6088" cy="50165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00488" y="9517063"/>
            <a:ext cx="2986087" cy="501650"/>
          </a:xfrm>
          <a:prstGeom prst="rect">
            <a:avLst/>
          </a:prstGeom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85DEA589-02E6-4246-A57A-045F7A97E46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1951905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150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448ED5B-8A74-445E-98FA-8C0BE10DA7CC}" type="slidenum">
              <a:rPr lang="pt-BR" altLang="pt-BR"/>
              <a:pPr/>
              <a:t>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3363995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286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8B869FF-8EC0-4126-8D68-487D72434010}" type="slidenum">
              <a:rPr lang="pt-BR" altLang="pt-BR"/>
              <a:pPr/>
              <a:t>11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3654889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297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BB8AC9-C879-4A30-86BC-60BAAC4360F4}" type="slidenum">
              <a:rPr lang="pt-BR" altLang="pt-BR"/>
              <a:pPr/>
              <a:t>14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268069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297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BB8AC9-C879-4A30-86BC-60BAAC4360F4}" type="slidenum">
              <a:rPr lang="pt-BR" altLang="pt-BR"/>
              <a:pPr/>
              <a:t>15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268069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307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DC53E39-BBDC-47C3-85F3-46DC16CFCFA5}" type="slidenum">
              <a:rPr lang="pt-BR" altLang="pt-BR"/>
              <a:pPr/>
              <a:t>17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1930030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25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EC718EF-600E-431B-B4F4-490DC65CFDF2}" type="slidenum">
              <a:rPr lang="pt-BR" altLang="pt-BR"/>
              <a:pPr/>
              <a:t>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2174269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235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193AC22-B2C3-43DA-86F9-36E67C4903FF}" type="slidenum">
              <a:rPr lang="pt-BR" altLang="pt-BR"/>
              <a:pPr/>
              <a:t>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3260192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245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9DEE46-5037-4E51-8312-07AC5F8E2C9B}" type="slidenum">
              <a:rPr lang="pt-BR" altLang="pt-BR"/>
              <a:pPr/>
              <a:t>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2641470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256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4D4197-F86B-42CC-BFF8-D6350335267F}" type="slidenum">
              <a:rPr lang="pt-BR" altLang="pt-BR"/>
              <a:pPr/>
              <a:t>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2324734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256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4D4197-F86B-42CC-BFF8-D6350335267F}" type="slidenum">
              <a:rPr lang="pt-BR" altLang="pt-BR"/>
              <a:pPr/>
              <a:t>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1565031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256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4D4197-F86B-42CC-BFF8-D6350335267F}" type="slidenum">
              <a:rPr lang="pt-BR" altLang="pt-BR"/>
              <a:pPr/>
              <a:t>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704826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266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DE812AF-AF3D-46DC-969B-7F6BF5C94A94}" type="slidenum">
              <a:rPr lang="pt-BR" altLang="pt-BR"/>
              <a:pPr/>
              <a:t>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3085387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4E944D9-2809-4ADF-856B-999819CD1E13}" type="slidenum">
              <a:rPr lang="pt-BR" altLang="pt-BR"/>
              <a:pPr/>
              <a:t>10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1610775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D34CD-C12F-4B3F-982B-010AC71D3D88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69B8F-3FCE-4A1C-B0BB-B301E0330B7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7D504-9335-4AF7-B9E1-B53A64DB5B00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EABCA-4D60-4604-9AB5-0A361497925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3729037" y="573264"/>
            <a:ext cx="1157288" cy="1220822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257175" y="573264"/>
            <a:ext cx="3357563" cy="1220822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B401A-BA6A-4A12-8FEA-64E17374A30B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D34C4-5386-43EE-9114-002211648EA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95DC9-5A03-4A95-9746-5F7D23ADB0EE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1606B-4330-4BBD-9CDB-0332A1A6CB6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E1F22-6E7B-448F-9B26-C87204C94461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97992-A0A8-4F5A-81F9-01A9245C19B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AC1E2-DA59-4B9F-B789-1DCE606A57EE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AA13C-A3CA-4A84-936D-09C5E3466D0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57175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2628900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F9860-566F-41C6-A622-16E7C9B31FB5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A8AAE-7540-4FEF-B6BB-5DB7791CBD5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A9BC9-5FDF-408A-AF6D-5666AB5081E8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973BE-E6EA-40DE-B46B-B70B54D2776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E9D03-EEF0-4CAA-B558-75E304093CF0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7ECD7-9DE0-48AB-88C0-22B2CB1CDB8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5F392-9E55-40DA-B935-6A4BC06E9E09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DD0D6-BEB0-465C-8B9C-F6F0A2D7493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239A3-6967-4644-ACE2-BE4FED74AE96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F73F4-76B6-408F-8C1F-35C3CF00DC2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1BFD6-C996-49EE-B42D-DEF223223FB5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E6567-96F5-4A73-828D-F04EF01D999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0B866-7548-4423-BD13-71B3FA64DE43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0FFCB-391F-47F7-A7F9-5DC7863CEDF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D0973-0EEE-401B-B012-C29DB7B8DF17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7FF30-5E8F-4286-B951-FD315CCB701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3729037" y="573264"/>
            <a:ext cx="1157288" cy="1220822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257175" y="573264"/>
            <a:ext cx="3357563" cy="1220822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4CD0A-F532-42DE-A598-11D872991AF9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2CAA4-152C-4C5A-B8A1-7E29BFADD55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E1221-CBA9-4019-84A4-A885D969068E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5F91B-BADE-44FA-AA89-2534069ABBF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5DECC-1CB2-47C6-A69E-4CE98C0E3317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2E5EC-F287-40A3-A861-D5E06B0B29D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B77C9-34E1-42D9-AF7C-50E0CA2B3746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0997B-77DA-4574-9683-4D79EE067E2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57175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2628900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94D39-F4DC-4884-8FC9-E7F7BD59C201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F20C0-C66F-43A9-BC92-3F0D6A793D6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8C249-0A26-4283-A401-7E61F2CFCDC7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24022-F0F4-4BDF-8D1D-334F6B7FE1A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31DFD-AD2A-461A-AB40-CAF5EAB6FEE9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F6482-A014-447B-823D-BF2904771B2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8C53E-23DC-4E83-B85C-EC6DC1836DDC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F76C6-A46B-42CE-A811-121DC423553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E7B12-60E6-49F2-B641-E90D7664FA98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ED60F-82E4-42E6-A58C-D4D975193FF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DAF6-8636-4B12-BAB4-FD8809DDAD1D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AE2D0-5154-4E4D-B079-B3F898561E5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6E2B6-4F33-43F0-A0B6-E7FCE52082FB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E8207-D3AC-4909-AD7D-CD254D64BA2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BACCD-8864-44BD-BDF7-B95B325F543A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0CD01-1A26-4577-B917-6D445940CEA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3729037" y="573264"/>
            <a:ext cx="1157288" cy="1220822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257175" y="573264"/>
            <a:ext cx="3357563" cy="1220822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F9EA0-0F9A-4617-B9BC-980A2C1ABC8E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68570-BB5A-4EBC-B5AC-5A95E725E38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BC007-4C79-4EAA-B04C-BAC73713DEF3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65A30-BD5C-4AD0-A20C-8726CC3AAEA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A8BA7-E7C4-4ABF-96D4-3618DAFCCC64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855E1-5818-4186-B39E-1FA470A4E73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27153-719D-42F6-8F2F-D922E0B67FC6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037C1-8ADE-4889-A651-6AE99F3C48A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57175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2628900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3EBB0-1ED6-49FE-989F-12DF80437931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A2652-80B9-48A0-B74D-6DCDB69360C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176F6-3D31-4B09-A677-5234B2FE2FA1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E70EF-691C-41B8-A0C1-58FEFF1E86E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B8405-5EF6-442A-A0A9-EC79729C50FB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B2B82-DB68-4AE2-AF48-80BE694EF4A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57175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2628900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59A74-7FA0-4B50-A2D0-EA95DDB0A87E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1A453-417F-4930-A582-C33256D6F03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CB07E-27A7-4C3B-A7D3-D69C71EF9457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8BCD5-FDD7-4EA0-B1AF-59ADB70FE27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38CC1-430D-4E4D-A4C9-ECA15682AEF3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82A9F-8133-4D07-9D54-AF41B4B5445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FB93D-B6AF-4F65-88F4-F3012336DB92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08C7C-6FCB-496E-9543-7B7623B46FC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2A9D6-FBA2-4F6E-88D1-C74089D2E5D7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3E630-45AB-4718-9584-0EC7F7DE159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3729037" y="573264"/>
            <a:ext cx="1157288" cy="1220822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257175" y="573264"/>
            <a:ext cx="3357563" cy="1220822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DA5F5-B0E9-4C5B-BAFE-41F0C84971B3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F49E8-01DC-4BC4-9856-CD216BD273B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A3588-34EF-498F-BEB6-671F3A02F521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1115A-DFBF-477F-AE3B-48A9CAE7F34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702EF-0CDA-459B-A1AE-41775E00B912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84337-8A88-48FE-BDA9-058B3E9BCC9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9243A-F365-409E-9A60-4845907637DC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D8ED5-A1C3-440F-AF61-00B4407F9F7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3DBC1-345E-492A-9317-8CE2787B0011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BBCB7-140B-40C8-AA78-CF4EB6DE10E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A6FC1-5D1A-48B2-87F6-ADDFC21E96FE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1912C-D606-485B-9E0C-BBA5E9CEB92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lt2">
                <a:tint val="80000"/>
                <a:satMod val="300000"/>
              </a:schemeClr>
            </a:gs>
            <a:gs pos="100000">
              <a:schemeClr val="lt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342900" y="396875"/>
            <a:ext cx="61722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342900" y="2311400"/>
            <a:ext cx="6172200" cy="653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342900" y="9182100"/>
            <a:ext cx="160020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51005F-81F3-4C81-8926-16834E96228D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2343150" y="9182100"/>
            <a:ext cx="217170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4914900" y="9182100"/>
            <a:ext cx="1600200" cy="527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D5CFFCFD-808F-4019-9F0B-1AEAED7FB0C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lt2">
                <a:tint val="80000"/>
                <a:satMod val="300000"/>
              </a:schemeClr>
            </a:gs>
            <a:gs pos="100000">
              <a:schemeClr val="lt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342900" y="396875"/>
            <a:ext cx="61722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342900" y="2311400"/>
            <a:ext cx="6172200" cy="653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342900" y="9182100"/>
            <a:ext cx="160020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C23DC7-73F5-4FED-A0B1-2565949E8280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2343150" y="9182100"/>
            <a:ext cx="217170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4914900" y="9182100"/>
            <a:ext cx="1600200" cy="527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DD46FD3-3C97-4D42-950F-190E4DF5C5E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lt2">
                <a:tint val="80000"/>
                <a:satMod val="300000"/>
              </a:schemeClr>
            </a:gs>
            <a:gs pos="100000">
              <a:schemeClr val="lt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342900" y="396875"/>
            <a:ext cx="61722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título mestre</a:t>
            </a:r>
          </a:p>
        </p:txBody>
      </p:sp>
      <p:sp>
        <p:nvSpPr>
          <p:cNvPr id="3075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342900" y="2311400"/>
            <a:ext cx="6172200" cy="653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342900" y="9182100"/>
            <a:ext cx="160020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CDE326-C111-4CCE-BDD2-550329BBA69A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2343150" y="9182100"/>
            <a:ext cx="217170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4914900" y="9182100"/>
            <a:ext cx="1600200" cy="527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DF86E1B7-CEC2-490E-9A7D-3B16C28603D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lt2">
                <a:tint val="80000"/>
                <a:satMod val="300000"/>
              </a:schemeClr>
            </a:gs>
            <a:gs pos="100000">
              <a:schemeClr val="lt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342900" y="396875"/>
            <a:ext cx="61722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título mestre</a:t>
            </a:r>
          </a:p>
        </p:txBody>
      </p:sp>
      <p:sp>
        <p:nvSpPr>
          <p:cNvPr id="4099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342900" y="2311400"/>
            <a:ext cx="6172200" cy="653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342900" y="9182100"/>
            <a:ext cx="160020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2F3414C-7983-4136-B298-6E64A67A5C97}" type="datetime1">
              <a:rPr lang="pt-BR" smtClean="0"/>
              <a:pPr>
                <a:defRPr/>
              </a:pPr>
              <a:t>23/04/2021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2343150" y="9182100"/>
            <a:ext cx="217170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BR" smtClean="0"/>
              <a:t>"O Braço Verde da Brigada Militar” –  Ano 2 – 18ª Edição –  17 à 22 de abril de 2021                               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4914900" y="9182100"/>
            <a:ext cx="1600200" cy="527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4B428721-1F22-4062-A9DF-39E5CF7E2A4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7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15.png"/><Relationship Id="rId10" Type="http://schemas.openxmlformats.org/officeDocument/2006/relationships/image" Target="../media/image49.png"/><Relationship Id="rId4" Type="http://schemas.openxmlformats.org/officeDocument/2006/relationships/image" Target="../media/image7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7.png"/><Relationship Id="rId7" Type="http://schemas.openxmlformats.org/officeDocument/2006/relationships/image" Target="../media/image5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6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11" Type="http://schemas.openxmlformats.org/officeDocument/2006/relationships/image" Target="../media/image66.png"/><Relationship Id="rId5" Type="http://schemas.openxmlformats.org/officeDocument/2006/relationships/image" Target="../media/image15.png"/><Relationship Id="rId10" Type="http://schemas.openxmlformats.org/officeDocument/2006/relationships/image" Target="../media/image65.png"/><Relationship Id="rId4" Type="http://schemas.openxmlformats.org/officeDocument/2006/relationships/image" Target="../media/image7.png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site:%20www.brigadamilitar.rs.gov.br/cabm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://www.facebook.com/CABM-Comando-Ambiental-da-BMRS-103184178%20121043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witter.com/ambientalbmrs" TargetMode="External"/><Relationship Id="rId5" Type="http://schemas.openxmlformats.org/officeDocument/2006/relationships/hyperlink" Target="http://www.brigadamilitar.rs.gov.br/cabm" TargetMode="External"/><Relationship Id="rId4" Type="http://schemas.openxmlformats.org/officeDocument/2006/relationships/hyperlink" Target="mailto:cabm-comsoc@bm.rs.gov.br" TargetMode="External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png"/><Relationship Id="rId5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2.png"/><Relationship Id="rId5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m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0"/>
            <a:ext cx="5302251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riângulo isósceles 6"/>
          <p:cNvSpPr/>
          <p:nvPr/>
        </p:nvSpPr>
        <p:spPr>
          <a:xfrm>
            <a:off x="4357688" y="-15875"/>
            <a:ext cx="144462" cy="215900"/>
          </a:xfrm>
          <a:prstGeom prst="triangle">
            <a:avLst/>
          </a:prstGeom>
          <a:solidFill>
            <a:srgbClr val="66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" name="Retângulo 18"/>
          <p:cNvSpPr/>
          <p:nvPr/>
        </p:nvSpPr>
        <p:spPr>
          <a:xfrm>
            <a:off x="0" y="9588500"/>
            <a:ext cx="6858000" cy="2222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71414" y="2700328"/>
            <a:ext cx="6715172" cy="8953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cs typeface="Arial" pitchFamily="34" charset="0"/>
              </a:rPr>
              <a:t>Comando ambiental da brigada militar</a:t>
            </a:r>
          </a:p>
          <a:p>
            <a:pPr algn="ctr" eaLnBrk="1" hangingPunct="1">
              <a:defRPr/>
            </a:pPr>
            <a:r>
              <a:rPr lang="pt-BR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cs typeface="Arial" pitchFamily="34" charset="0"/>
              </a:rPr>
              <a:t>Gerindo um meio ambiente sustentável</a:t>
            </a:r>
          </a:p>
        </p:txBody>
      </p:sp>
      <p:sp>
        <p:nvSpPr>
          <p:cNvPr id="5128" name="CaixaDeTexto 30"/>
          <p:cNvSpPr txBox="1">
            <a:spLocks noChangeArrowheads="1"/>
          </p:cNvSpPr>
          <p:nvPr/>
        </p:nvSpPr>
        <p:spPr bwMode="auto">
          <a:xfrm>
            <a:off x="285750" y="5095875"/>
            <a:ext cx="285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pt-BR" altLang="pt-BR">
              <a:latin typeface="Calibri" pitchFamily="34" charset="0"/>
            </a:endParaRPr>
          </a:p>
        </p:txBody>
      </p:sp>
      <p:sp>
        <p:nvSpPr>
          <p:cNvPr id="5129" name="CaixaDeTexto 32"/>
          <p:cNvSpPr txBox="1">
            <a:spLocks noChangeArrowheads="1"/>
          </p:cNvSpPr>
          <p:nvPr/>
        </p:nvSpPr>
        <p:spPr bwMode="auto">
          <a:xfrm>
            <a:off x="2428875" y="5024438"/>
            <a:ext cx="15716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altLang="pt-BR" sz="800">
                <a:latin typeface="Calibri" pitchFamily="34" charset="0"/>
              </a:rPr>
              <a:t>                  </a:t>
            </a:r>
          </a:p>
        </p:txBody>
      </p:sp>
      <p:sp>
        <p:nvSpPr>
          <p:cNvPr id="5130" name="CaixaDeTexto 27"/>
          <p:cNvSpPr txBox="1">
            <a:spLocks noChangeArrowheads="1"/>
          </p:cNvSpPr>
          <p:nvPr/>
        </p:nvSpPr>
        <p:spPr bwMode="auto">
          <a:xfrm>
            <a:off x="1588" y="169863"/>
            <a:ext cx="6858000" cy="2159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 altLang="pt-BR"/>
          </a:p>
        </p:txBody>
      </p:sp>
      <p:sp>
        <p:nvSpPr>
          <p:cNvPr id="25" name="Paralelogramo 3"/>
          <p:cNvSpPr/>
          <p:nvPr/>
        </p:nvSpPr>
        <p:spPr>
          <a:xfrm flipH="1">
            <a:off x="4686300" y="-14288"/>
            <a:ext cx="2173288" cy="2159001"/>
          </a:xfrm>
          <a:custGeom>
            <a:avLst/>
            <a:gdLst>
              <a:gd name="connsiteX0" fmla="*/ 0 w 2304256"/>
              <a:gd name="connsiteY0" fmla="*/ 3960440 h 3960440"/>
              <a:gd name="connsiteX1" fmla="*/ 0 w 2304256"/>
              <a:gd name="connsiteY1" fmla="*/ 0 h 3960440"/>
              <a:gd name="connsiteX2" fmla="*/ 2304256 w 2304256"/>
              <a:gd name="connsiteY2" fmla="*/ 0 h 3960440"/>
              <a:gd name="connsiteX3" fmla="*/ 2304256 w 2304256"/>
              <a:gd name="connsiteY3" fmla="*/ 3960440 h 3960440"/>
              <a:gd name="connsiteX4" fmla="*/ 0 w 2304256"/>
              <a:gd name="connsiteY4" fmla="*/ 3960440 h 3960440"/>
              <a:gd name="connsiteX0" fmla="*/ 0 w 2304256"/>
              <a:gd name="connsiteY0" fmla="*/ 3960440 h 3992525"/>
              <a:gd name="connsiteX1" fmla="*/ 0 w 2304256"/>
              <a:gd name="connsiteY1" fmla="*/ 0 h 3992525"/>
              <a:gd name="connsiteX2" fmla="*/ 2304256 w 2304256"/>
              <a:gd name="connsiteY2" fmla="*/ 0 h 3992525"/>
              <a:gd name="connsiteX3" fmla="*/ 1181308 w 2304256"/>
              <a:gd name="connsiteY3" fmla="*/ 3992525 h 3992525"/>
              <a:gd name="connsiteX4" fmla="*/ 0 w 2304256"/>
              <a:gd name="connsiteY4" fmla="*/ 3960440 h 3992525"/>
              <a:gd name="connsiteX0" fmla="*/ 0 w 2304256"/>
              <a:gd name="connsiteY0" fmla="*/ 3976482 h 4008567"/>
              <a:gd name="connsiteX1" fmla="*/ 0 w 2304256"/>
              <a:gd name="connsiteY1" fmla="*/ 16042 h 4008567"/>
              <a:gd name="connsiteX2" fmla="*/ 2304256 w 2304256"/>
              <a:gd name="connsiteY2" fmla="*/ 0 h 4008567"/>
              <a:gd name="connsiteX3" fmla="*/ 1181308 w 2304256"/>
              <a:gd name="connsiteY3" fmla="*/ 4008567 h 4008567"/>
              <a:gd name="connsiteX4" fmla="*/ 0 w 2304256"/>
              <a:gd name="connsiteY4" fmla="*/ 3976482 h 4008567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49224 w 2304256"/>
              <a:gd name="connsiteY3" fmla="*/ 3960440 h 3976482"/>
              <a:gd name="connsiteX4" fmla="*/ 0 w 2304256"/>
              <a:gd name="connsiteY4" fmla="*/ 3976482 h 3976482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97350 w 2304256"/>
              <a:gd name="connsiteY3" fmla="*/ 3976482 h 3976482"/>
              <a:gd name="connsiteX4" fmla="*/ 0 w 2304256"/>
              <a:gd name="connsiteY4" fmla="*/ 3976482 h 3976482"/>
              <a:gd name="connsiteX0" fmla="*/ 0 w 2304256"/>
              <a:gd name="connsiteY0" fmla="*/ 3976482 h 3995532"/>
              <a:gd name="connsiteX1" fmla="*/ 0 w 2304256"/>
              <a:gd name="connsiteY1" fmla="*/ 16042 h 3995532"/>
              <a:gd name="connsiteX2" fmla="*/ 2304256 w 2304256"/>
              <a:gd name="connsiteY2" fmla="*/ 0 h 3995532"/>
              <a:gd name="connsiteX3" fmla="*/ 1661336 w 2304256"/>
              <a:gd name="connsiteY3" fmla="*/ 3995532 h 3995532"/>
              <a:gd name="connsiteX4" fmla="*/ 0 w 2304256"/>
              <a:gd name="connsiteY4" fmla="*/ 3976482 h 399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3995532">
                <a:moveTo>
                  <a:pt x="0" y="3976482"/>
                </a:moveTo>
                <a:lnTo>
                  <a:pt x="0" y="16042"/>
                </a:lnTo>
                <a:lnTo>
                  <a:pt x="2304256" y="0"/>
                </a:lnTo>
                <a:lnTo>
                  <a:pt x="1661336" y="3995532"/>
                </a:lnTo>
                <a:lnTo>
                  <a:pt x="0" y="3976482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5132" name="Imagem 24" descr="cabm png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4050" y="146050"/>
            <a:ext cx="3084513" cy="176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Imagem 2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38" y="1092200"/>
            <a:ext cx="1582737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CaixaDeTexto 31"/>
          <p:cNvSpPr txBox="1">
            <a:spLocks noChangeArrowheads="1"/>
          </p:cNvSpPr>
          <p:nvPr/>
        </p:nvSpPr>
        <p:spPr bwMode="auto">
          <a:xfrm>
            <a:off x="185738" y="155575"/>
            <a:ext cx="4094162" cy="260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sz="1050" b="1" dirty="0"/>
              <a:t>Informativo do Comando Ambiental da Brigada Militar – RS</a:t>
            </a:r>
          </a:p>
        </p:txBody>
      </p:sp>
      <p:pic>
        <p:nvPicPr>
          <p:cNvPr id="5135" name="Imagem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663" y="2687638"/>
            <a:ext cx="7207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0" name="CaixaDeTexto 9"/>
          <p:cNvSpPr txBox="1">
            <a:spLocks noChangeArrowheads="1"/>
          </p:cNvSpPr>
          <p:nvPr/>
        </p:nvSpPr>
        <p:spPr bwMode="auto">
          <a:xfrm>
            <a:off x="229991" y="3868266"/>
            <a:ext cx="6485157" cy="5447645"/>
          </a:xfrm>
          <a:prstGeom prst="rect">
            <a:avLst/>
          </a:prstGeom>
          <a:solidFill>
            <a:schemeClr val="bg2">
              <a:lumMod val="90000"/>
            </a:schemeClr>
          </a:solidFill>
          <a:ln w="76200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h="222250"/>
            <a:bevelB w="139700" h="171450" prst="softRound"/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266700" algn="just">
              <a:lnSpc>
                <a:spcPct val="150000"/>
              </a:lnSpc>
              <a:defRPr/>
            </a:pPr>
            <a:endParaRPr lang="pt-BR" sz="1400" b="1" dirty="0" smtClean="0"/>
          </a:p>
          <a:p>
            <a:pPr indent="266700" algn="just">
              <a:lnSpc>
                <a:spcPct val="150000"/>
              </a:lnSpc>
              <a:defRPr/>
            </a:pPr>
            <a:r>
              <a:rPr lang="pt-BR" sz="1400" b="1" dirty="0" smtClean="0"/>
              <a:t> O </a:t>
            </a:r>
            <a:r>
              <a:rPr lang="pt-BR" sz="1400" b="1" dirty="0"/>
              <a:t>Comando Ambiental da Brigada Militar</a:t>
            </a:r>
            <a:r>
              <a:rPr lang="pt-BR" sz="1400" dirty="0"/>
              <a:t>, através de seus três Batalhões de Polícia Militar Ambiental, vem atuando </a:t>
            </a:r>
            <a:r>
              <a:rPr lang="pt-BR" sz="1400" dirty="0" smtClean="0"/>
              <a:t>constantemente em defesa </a:t>
            </a:r>
            <a:r>
              <a:rPr lang="pt-BR" sz="1400" dirty="0"/>
              <a:t>do meio </a:t>
            </a:r>
            <a:r>
              <a:rPr lang="pt-BR" sz="1400" dirty="0" smtClean="0"/>
              <a:t>ambiente, combatendo os crimes ambientais e trabalhando sempre para a </a:t>
            </a:r>
            <a:r>
              <a:rPr lang="pt-BR" sz="1400" dirty="0"/>
              <a:t>preservação do meio </a:t>
            </a:r>
            <a:r>
              <a:rPr lang="pt-BR" sz="1400" dirty="0" smtClean="0"/>
              <a:t>ambiente.</a:t>
            </a:r>
            <a:endParaRPr lang="pt-BR" sz="1400" dirty="0"/>
          </a:p>
          <a:p>
            <a:pPr indent="266700" algn="just">
              <a:lnSpc>
                <a:spcPct val="150000"/>
              </a:lnSpc>
              <a:defRPr/>
            </a:pPr>
            <a:r>
              <a:rPr lang="pt-BR" sz="1400" dirty="0"/>
              <a:t> Os Policiais Militares vem realizando ações </a:t>
            </a:r>
            <a:r>
              <a:rPr lang="pt-BR" sz="1400" dirty="0" smtClean="0"/>
              <a:t>integradas diuturnamente, implementando </a:t>
            </a:r>
            <a:r>
              <a:rPr lang="pt-BR" sz="1400" dirty="0"/>
              <a:t>uma fiscalização rigorosa e progressiva, com atuações </a:t>
            </a:r>
            <a:r>
              <a:rPr lang="pt-BR" sz="1400" dirty="0" smtClean="0"/>
              <a:t>nos </a:t>
            </a:r>
            <a:r>
              <a:rPr lang="pt-BR" sz="1400" dirty="0"/>
              <a:t>diversos municípios do Estado do Rio Grande do Sul. </a:t>
            </a:r>
          </a:p>
          <a:p>
            <a:pPr indent="355600" algn="just">
              <a:lnSpc>
                <a:spcPct val="150000"/>
              </a:lnSpc>
              <a:defRPr/>
            </a:pPr>
            <a:r>
              <a:rPr lang="pt-BR" sz="1400" dirty="0"/>
              <a:t>A degradação do meio ambiente é uma realidade cada vez maior nos dias </a:t>
            </a:r>
            <a:r>
              <a:rPr lang="pt-BR" sz="1400" dirty="0" smtClean="0"/>
              <a:t>atuais e decorre dos costumes e das culturas </a:t>
            </a:r>
            <a:r>
              <a:rPr lang="pt-BR" sz="1400" dirty="0"/>
              <a:t>que não se enquadram mais na </a:t>
            </a:r>
            <a:r>
              <a:rPr lang="pt-BR" sz="1400" dirty="0" smtClean="0"/>
              <a:t>sociedade, necessitando assim de uma fiscalização constante e eficiente para equilíbrio e preservação dos biomas dos nossos ecossistemas.</a:t>
            </a:r>
            <a:endParaRPr lang="pt-BR" sz="1400" dirty="0"/>
          </a:p>
          <a:p>
            <a:pPr indent="355600" algn="just">
              <a:lnSpc>
                <a:spcPct val="150000"/>
              </a:lnSpc>
              <a:defRPr/>
            </a:pPr>
            <a:r>
              <a:rPr lang="pt-BR" sz="1400" dirty="0" smtClean="0"/>
              <a:t>Diante disso, o Comando Ambiental da Brigada Militar desenvolveu as seguintes operações:</a:t>
            </a:r>
            <a:r>
              <a:rPr lang="pt-BR" sz="1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OPERAÇÃO BETORNEIRA, OPERAÇÃO ÁGUAS INTERNAS MAIS SEGURAS LAGO GUAÍBA E DELTA DO JACUÍ E OPERAÇÃO DESMANCHE EM CONJUNTO COM O COMANDO RODOVIÁRIO DA BRIGADA MILITAR.</a:t>
            </a:r>
          </a:p>
          <a:p>
            <a:pPr indent="355600" algn="just">
              <a:lnSpc>
                <a:spcPct val="150000"/>
              </a:lnSpc>
              <a:defRPr/>
            </a:pPr>
            <a:endParaRPr lang="pt-BR" sz="12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0" y="9588500"/>
            <a:ext cx="6858000" cy="173038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pt-BR" b="1" smtClean="0">
                <a:solidFill>
                  <a:schemeClr val="tx1"/>
                </a:solidFill>
              </a:rPr>
              <a:t>"O Braço Verde da Brigada Militar” –  Ano 2 – 18ª Edição –  17 à 22 de abril de 2021                               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5140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xfrm>
            <a:off x="6500813" y="9453563"/>
            <a:ext cx="285750" cy="452437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623125D-EC7B-422A-B541-C63629525F3B}" type="slidenum">
              <a:rPr lang="pt-BR" altLang="pt-BR">
                <a:solidFill>
                  <a:schemeClr val="tx1"/>
                </a:solidFill>
              </a:rPr>
              <a:pPr/>
              <a:t>1</a:t>
            </a:fld>
            <a:endParaRPr lang="pt-BR" altLang="pt-BR">
              <a:solidFill>
                <a:schemeClr val="tx1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0" y="2068513"/>
            <a:ext cx="6858000" cy="5159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BRIGADA MILITAR – A FORÇA DA COMUNIDADE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Trabalho Perfeito é Servir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iângulo isósceles 19"/>
          <p:cNvSpPr/>
          <p:nvPr/>
        </p:nvSpPr>
        <p:spPr>
          <a:xfrm>
            <a:off x="5599113" y="98425"/>
            <a:ext cx="306387" cy="317500"/>
          </a:xfrm>
          <a:prstGeom prst="triangle">
            <a:avLst>
              <a:gd name="adj" fmla="val 44856"/>
            </a:avLst>
          </a:prstGeom>
          <a:solidFill>
            <a:srgbClr val="66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9" name="Retângulo 18"/>
          <p:cNvSpPr/>
          <p:nvPr/>
        </p:nvSpPr>
        <p:spPr>
          <a:xfrm>
            <a:off x="1588" y="9534525"/>
            <a:ext cx="6858000" cy="2222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0" y="320675"/>
            <a:ext cx="6858000" cy="2619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2293" name="CaixaDeTexto 17"/>
          <p:cNvSpPr txBox="1">
            <a:spLocks noChangeArrowheads="1"/>
          </p:cNvSpPr>
          <p:nvPr/>
        </p:nvSpPr>
        <p:spPr bwMode="auto">
          <a:xfrm>
            <a:off x="0" y="9494838"/>
            <a:ext cx="6858000" cy="261937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1100" b="1">
                <a:latin typeface="Calibri" pitchFamily="34" charset="0"/>
              </a:rPr>
              <a:t> </a:t>
            </a:r>
            <a:endParaRPr lang="pt-BR" altLang="pt-BR" sz="1100">
              <a:latin typeface="Calibri" pitchFamily="34" charset="0"/>
            </a:endParaRPr>
          </a:p>
        </p:txBody>
      </p:sp>
      <p:sp>
        <p:nvSpPr>
          <p:cNvPr id="12294" name="CaixaDeTexto 30"/>
          <p:cNvSpPr txBox="1">
            <a:spLocks noChangeArrowheads="1"/>
          </p:cNvSpPr>
          <p:nvPr/>
        </p:nvSpPr>
        <p:spPr bwMode="auto">
          <a:xfrm>
            <a:off x="285750" y="5095875"/>
            <a:ext cx="285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pt-BR" altLang="pt-BR">
              <a:latin typeface="Calibri" pitchFamily="34" charset="0"/>
            </a:endParaRPr>
          </a:p>
        </p:txBody>
      </p:sp>
      <p:sp>
        <p:nvSpPr>
          <p:cNvPr id="12295" name="CaixaDeTexto 32"/>
          <p:cNvSpPr txBox="1">
            <a:spLocks noChangeArrowheads="1"/>
          </p:cNvSpPr>
          <p:nvPr/>
        </p:nvSpPr>
        <p:spPr bwMode="auto">
          <a:xfrm>
            <a:off x="2428875" y="5024438"/>
            <a:ext cx="15716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altLang="pt-BR" sz="800">
                <a:latin typeface="Calibri" pitchFamily="34" charset="0"/>
              </a:rPr>
              <a:t>                  </a:t>
            </a:r>
          </a:p>
        </p:txBody>
      </p:sp>
      <p:sp>
        <p:nvSpPr>
          <p:cNvPr id="12296" name="CaixaDeTexto 31"/>
          <p:cNvSpPr txBox="1">
            <a:spLocks noChangeArrowheads="1"/>
          </p:cNvSpPr>
          <p:nvPr/>
        </p:nvSpPr>
        <p:spPr bwMode="auto">
          <a:xfrm>
            <a:off x="754063" y="319088"/>
            <a:ext cx="44989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1200" b="1"/>
              <a:t>Informativo do Comando Ambiental da Brigada Militar – RS</a:t>
            </a:r>
          </a:p>
        </p:txBody>
      </p:sp>
      <p:sp>
        <p:nvSpPr>
          <p:cNvPr id="18" name="Paralelogramo 3"/>
          <p:cNvSpPr/>
          <p:nvPr/>
        </p:nvSpPr>
        <p:spPr>
          <a:xfrm flipH="1">
            <a:off x="5732463" y="98425"/>
            <a:ext cx="1125537" cy="936625"/>
          </a:xfrm>
          <a:custGeom>
            <a:avLst/>
            <a:gdLst>
              <a:gd name="connsiteX0" fmla="*/ 0 w 2304256"/>
              <a:gd name="connsiteY0" fmla="*/ 3960440 h 3960440"/>
              <a:gd name="connsiteX1" fmla="*/ 0 w 2304256"/>
              <a:gd name="connsiteY1" fmla="*/ 0 h 3960440"/>
              <a:gd name="connsiteX2" fmla="*/ 2304256 w 2304256"/>
              <a:gd name="connsiteY2" fmla="*/ 0 h 3960440"/>
              <a:gd name="connsiteX3" fmla="*/ 2304256 w 2304256"/>
              <a:gd name="connsiteY3" fmla="*/ 3960440 h 3960440"/>
              <a:gd name="connsiteX4" fmla="*/ 0 w 2304256"/>
              <a:gd name="connsiteY4" fmla="*/ 3960440 h 3960440"/>
              <a:gd name="connsiteX0" fmla="*/ 0 w 2304256"/>
              <a:gd name="connsiteY0" fmla="*/ 3960440 h 3992525"/>
              <a:gd name="connsiteX1" fmla="*/ 0 w 2304256"/>
              <a:gd name="connsiteY1" fmla="*/ 0 h 3992525"/>
              <a:gd name="connsiteX2" fmla="*/ 2304256 w 2304256"/>
              <a:gd name="connsiteY2" fmla="*/ 0 h 3992525"/>
              <a:gd name="connsiteX3" fmla="*/ 1181308 w 2304256"/>
              <a:gd name="connsiteY3" fmla="*/ 3992525 h 3992525"/>
              <a:gd name="connsiteX4" fmla="*/ 0 w 2304256"/>
              <a:gd name="connsiteY4" fmla="*/ 3960440 h 3992525"/>
              <a:gd name="connsiteX0" fmla="*/ 0 w 2304256"/>
              <a:gd name="connsiteY0" fmla="*/ 3976482 h 4008567"/>
              <a:gd name="connsiteX1" fmla="*/ 0 w 2304256"/>
              <a:gd name="connsiteY1" fmla="*/ 16042 h 4008567"/>
              <a:gd name="connsiteX2" fmla="*/ 2304256 w 2304256"/>
              <a:gd name="connsiteY2" fmla="*/ 0 h 4008567"/>
              <a:gd name="connsiteX3" fmla="*/ 1181308 w 2304256"/>
              <a:gd name="connsiteY3" fmla="*/ 4008567 h 4008567"/>
              <a:gd name="connsiteX4" fmla="*/ 0 w 2304256"/>
              <a:gd name="connsiteY4" fmla="*/ 3976482 h 4008567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49224 w 2304256"/>
              <a:gd name="connsiteY3" fmla="*/ 3960440 h 3976482"/>
              <a:gd name="connsiteX4" fmla="*/ 0 w 2304256"/>
              <a:gd name="connsiteY4" fmla="*/ 3976482 h 3976482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97350 w 2304256"/>
              <a:gd name="connsiteY3" fmla="*/ 3976482 h 3976482"/>
              <a:gd name="connsiteX4" fmla="*/ 0 w 2304256"/>
              <a:gd name="connsiteY4" fmla="*/ 3976482 h 3976482"/>
              <a:gd name="connsiteX0" fmla="*/ 0 w 2304256"/>
              <a:gd name="connsiteY0" fmla="*/ 3976482 h 3995532"/>
              <a:gd name="connsiteX1" fmla="*/ 0 w 2304256"/>
              <a:gd name="connsiteY1" fmla="*/ 16042 h 3995532"/>
              <a:gd name="connsiteX2" fmla="*/ 2304256 w 2304256"/>
              <a:gd name="connsiteY2" fmla="*/ 0 h 3995532"/>
              <a:gd name="connsiteX3" fmla="*/ 1661336 w 2304256"/>
              <a:gd name="connsiteY3" fmla="*/ 3995532 h 3995532"/>
              <a:gd name="connsiteX4" fmla="*/ 0 w 2304256"/>
              <a:gd name="connsiteY4" fmla="*/ 3976482 h 399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3995532">
                <a:moveTo>
                  <a:pt x="0" y="3976482"/>
                </a:moveTo>
                <a:lnTo>
                  <a:pt x="0" y="16042"/>
                </a:lnTo>
                <a:lnTo>
                  <a:pt x="2304256" y="0"/>
                </a:lnTo>
                <a:lnTo>
                  <a:pt x="1661336" y="3995532"/>
                </a:lnTo>
                <a:lnTo>
                  <a:pt x="0" y="3976482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12298" name="Imagem 24" descr="cabm pn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1338" y="69850"/>
            <a:ext cx="1582737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6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07101" y="575060"/>
            <a:ext cx="792000" cy="427303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133350" y="1125588"/>
            <a:ext cx="6591299" cy="981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Comando AMBIENTAL NO Combate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AOS CRIMES CONTRA FLORA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12303" name="Imagem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13" y="1262063"/>
            <a:ext cx="720725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>
          <a:xfrm>
            <a:off x="0" y="9459913"/>
            <a:ext cx="6858000" cy="279400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pt-BR" b="1" smtClean="0">
                <a:solidFill>
                  <a:schemeClr val="tx1"/>
                </a:solidFill>
              </a:rPr>
              <a:t>"O Braço Verde da Brigada Militar” –  Ano 2 – 18ª Edição –  17 à 22 de abril de 2021                               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2305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xfrm>
            <a:off x="6429375" y="9336088"/>
            <a:ext cx="434975" cy="527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9E7A7DF4-2909-4F3F-B57B-A59CD1A6D353}" type="slidenum">
              <a:rPr lang="pt-BR" altLang="pt-BR" b="1">
                <a:solidFill>
                  <a:schemeClr val="tx1"/>
                </a:solidFill>
              </a:rPr>
              <a:pPr/>
              <a:t>10</a:t>
            </a:fld>
            <a:endParaRPr lang="pt-BR" altLang="pt-BR" b="1">
              <a:solidFill>
                <a:schemeClr val="tx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02918" y="2219886"/>
            <a:ext cx="3297520" cy="3093154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300" dirty="0"/>
              <a:t>No dia </a:t>
            </a:r>
            <a:r>
              <a:rPr lang="pt-BR" sz="1300" dirty="0" smtClean="0"/>
              <a:t>de 17/04/2021, </a:t>
            </a:r>
            <a:r>
              <a:rPr lang="pt-BR" sz="1300" dirty="0"/>
              <a:t>uma guarnição da PATRAM de Montenegro,  deslocou até localidade de Passo da Taquara,  município de </a:t>
            </a:r>
            <a:r>
              <a:rPr lang="pt-BR" sz="1300" dirty="0" smtClean="0"/>
              <a:t>Capela de </a:t>
            </a:r>
            <a:r>
              <a:rPr lang="pt-BR" sz="1300" dirty="0"/>
              <a:t>Santana,  para fiscalizar </a:t>
            </a:r>
            <a:r>
              <a:rPr lang="pt-BR" sz="1300" dirty="0" smtClean="0"/>
              <a:t>área </a:t>
            </a:r>
            <a:r>
              <a:rPr lang="pt-BR" sz="1300" dirty="0"/>
              <a:t>onde ocorreu supressão de vegetação nativa e exótica com uso de fogo sem possuir Licença ambiental.  A área do dano mede 442,992 m quadrados, sendo parte em área de preservação </a:t>
            </a:r>
            <a:r>
              <a:rPr lang="pt-BR" sz="1300" dirty="0" smtClean="0"/>
              <a:t>permanente com (curso </a:t>
            </a:r>
            <a:r>
              <a:rPr lang="pt-BR" sz="1300" dirty="0"/>
              <a:t>d'água). </a:t>
            </a:r>
            <a:r>
              <a:rPr lang="pt-BR" sz="1300" dirty="0" smtClean="0"/>
              <a:t>Constatado </a:t>
            </a:r>
            <a:r>
              <a:rPr lang="pt-BR" sz="1300" dirty="0"/>
              <a:t>também a descaracterização de um banhado com uso de máquina. </a:t>
            </a:r>
            <a:r>
              <a:rPr lang="pt-BR" sz="1300" dirty="0" smtClean="0"/>
              <a:t>Foram verificadas as espécies </a:t>
            </a:r>
            <a:r>
              <a:rPr lang="pt-BR" sz="1300" dirty="0" err="1">
                <a:solidFill>
                  <a:srgbClr val="FF0000"/>
                </a:solidFill>
              </a:rPr>
              <a:t>capororoca</a:t>
            </a:r>
            <a:r>
              <a:rPr lang="pt-BR" sz="1300" dirty="0">
                <a:solidFill>
                  <a:srgbClr val="FF0000"/>
                </a:solidFill>
              </a:rPr>
              <a:t>,  pitanga e </a:t>
            </a:r>
            <a:r>
              <a:rPr lang="pt-BR" sz="1300" dirty="0" smtClean="0">
                <a:solidFill>
                  <a:srgbClr val="FF0000"/>
                </a:solidFill>
              </a:rPr>
              <a:t>figueira</a:t>
            </a:r>
            <a:r>
              <a:rPr lang="pt-BR" sz="1300" dirty="0"/>
              <a:t>, </a:t>
            </a:r>
            <a:r>
              <a:rPr lang="pt-BR" sz="1300" dirty="0" smtClean="0"/>
              <a:t>entre </a:t>
            </a:r>
            <a:r>
              <a:rPr lang="pt-BR" sz="1300" dirty="0"/>
              <a:t>outras espécies nativas que não foi possível identificar devido ao uso de fogo.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413026">
            <a:off x="3712962" y="2045618"/>
            <a:ext cx="3011584" cy="16837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19927182" lon="21129078" rev="120954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20639">
            <a:off x="3703699" y="3686530"/>
            <a:ext cx="2957577" cy="17748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20106320" lon="21594912" rev="294995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Retângulo 2"/>
          <p:cNvSpPr/>
          <p:nvPr/>
        </p:nvSpPr>
        <p:spPr>
          <a:xfrm>
            <a:off x="3569337" y="5648453"/>
            <a:ext cx="3158990" cy="353943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400" dirty="0"/>
              <a:t>Nesta </a:t>
            </a:r>
            <a:r>
              <a:rPr lang="pt-BR" sz="1400" dirty="0" smtClean="0"/>
              <a:t>terça-feira dia 20/04/2021, </a:t>
            </a:r>
            <a:r>
              <a:rPr lang="pt-BR" sz="1400" dirty="0"/>
              <a:t>uma guarnição do 3° BABM, do município de São José do Ouro, efetuou averiguação de denúncia anônima de supressão de vegetação, fato </a:t>
            </a:r>
            <a:r>
              <a:rPr lang="pt-BR" sz="1400" dirty="0" smtClean="0"/>
              <a:t>este quer ocorreu </a:t>
            </a:r>
            <a:r>
              <a:rPr lang="pt-BR" sz="1400" dirty="0"/>
              <a:t>na Linha Auxiliadora, Interior do município de Maximiliano de Almeida, onde foi constatado que houve supressão de vegetação nativa em estágio inicial e médio de </a:t>
            </a:r>
            <a:r>
              <a:rPr lang="pt-BR" sz="1400" dirty="0" smtClean="0"/>
              <a:t>regeneração, </a:t>
            </a:r>
            <a:r>
              <a:rPr lang="pt-BR" sz="1400" dirty="0"/>
              <a:t>numa área de 1,78 hectares sem licença do órgão ambiental competente. Mediante os fatos, foi </a:t>
            </a:r>
            <a:r>
              <a:rPr lang="pt-BR" sz="1400" dirty="0" smtClean="0"/>
              <a:t>confeccionado termo circunstanciado ao </a:t>
            </a:r>
            <a:r>
              <a:rPr lang="pt-BR" sz="1400" dirty="0"/>
              <a:t>proprietário da área, o qual responderá pelo crime contra a flora.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4314" y="5446256"/>
            <a:ext cx="3429000" cy="19356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631" y="7473576"/>
            <a:ext cx="3297931" cy="18745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212001" lon="906553" rev="21512393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iângulo isósceles 19"/>
          <p:cNvSpPr/>
          <p:nvPr/>
        </p:nvSpPr>
        <p:spPr>
          <a:xfrm>
            <a:off x="5599113" y="98425"/>
            <a:ext cx="306387" cy="317500"/>
          </a:xfrm>
          <a:prstGeom prst="triangle">
            <a:avLst>
              <a:gd name="adj" fmla="val 44856"/>
            </a:avLst>
          </a:prstGeom>
          <a:solidFill>
            <a:srgbClr val="66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0" y="9545638"/>
            <a:ext cx="6799263" cy="284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320675"/>
            <a:ext cx="6858000" cy="2619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3317" name="CaixaDeTexto 31"/>
          <p:cNvSpPr txBox="1">
            <a:spLocks noChangeArrowheads="1"/>
          </p:cNvSpPr>
          <p:nvPr/>
        </p:nvSpPr>
        <p:spPr bwMode="auto">
          <a:xfrm>
            <a:off x="754063" y="319088"/>
            <a:ext cx="44989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1200" b="1">
                <a:solidFill>
                  <a:srgbClr val="000000"/>
                </a:solidFill>
              </a:rPr>
              <a:t>Informativo do Comando Ambiental da Brigada Militar – RS</a:t>
            </a:r>
          </a:p>
        </p:txBody>
      </p:sp>
      <p:sp>
        <p:nvSpPr>
          <p:cNvPr id="18" name="Paralelogramo 3"/>
          <p:cNvSpPr/>
          <p:nvPr/>
        </p:nvSpPr>
        <p:spPr>
          <a:xfrm flipH="1">
            <a:off x="5732463" y="98425"/>
            <a:ext cx="1125537" cy="936625"/>
          </a:xfrm>
          <a:custGeom>
            <a:avLst/>
            <a:gdLst>
              <a:gd name="connsiteX0" fmla="*/ 0 w 2304256"/>
              <a:gd name="connsiteY0" fmla="*/ 3960440 h 3960440"/>
              <a:gd name="connsiteX1" fmla="*/ 0 w 2304256"/>
              <a:gd name="connsiteY1" fmla="*/ 0 h 3960440"/>
              <a:gd name="connsiteX2" fmla="*/ 2304256 w 2304256"/>
              <a:gd name="connsiteY2" fmla="*/ 0 h 3960440"/>
              <a:gd name="connsiteX3" fmla="*/ 2304256 w 2304256"/>
              <a:gd name="connsiteY3" fmla="*/ 3960440 h 3960440"/>
              <a:gd name="connsiteX4" fmla="*/ 0 w 2304256"/>
              <a:gd name="connsiteY4" fmla="*/ 3960440 h 3960440"/>
              <a:gd name="connsiteX0" fmla="*/ 0 w 2304256"/>
              <a:gd name="connsiteY0" fmla="*/ 3960440 h 3992525"/>
              <a:gd name="connsiteX1" fmla="*/ 0 w 2304256"/>
              <a:gd name="connsiteY1" fmla="*/ 0 h 3992525"/>
              <a:gd name="connsiteX2" fmla="*/ 2304256 w 2304256"/>
              <a:gd name="connsiteY2" fmla="*/ 0 h 3992525"/>
              <a:gd name="connsiteX3" fmla="*/ 1181308 w 2304256"/>
              <a:gd name="connsiteY3" fmla="*/ 3992525 h 3992525"/>
              <a:gd name="connsiteX4" fmla="*/ 0 w 2304256"/>
              <a:gd name="connsiteY4" fmla="*/ 3960440 h 3992525"/>
              <a:gd name="connsiteX0" fmla="*/ 0 w 2304256"/>
              <a:gd name="connsiteY0" fmla="*/ 3976482 h 4008567"/>
              <a:gd name="connsiteX1" fmla="*/ 0 w 2304256"/>
              <a:gd name="connsiteY1" fmla="*/ 16042 h 4008567"/>
              <a:gd name="connsiteX2" fmla="*/ 2304256 w 2304256"/>
              <a:gd name="connsiteY2" fmla="*/ 0 h 4008567"/>
              <a:gd name="connsiteX3" fmla="*/ 1181308 w 2304256"/>
              <a:gd name="connsiteY3" fmla="*/ 4008567 h 4008567"/>
              <a:gd name="connsiteX4" fmla="*/ 0 w 2304256"/>
              <a:gd name="connsiteY4" fmla="*/ 3976482 h 4008567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49224 w 2304256"/>
              <a:gd name="connsiteY3" fmla="*/ 3960440 h 3976482"/>
              <a:gd name="connsiteX4" fmla="*/ 0 w 2304256"/>
              <a:gd name="connsiteY4" fmla="*/ 3976482 h 3976482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97350 w 2304256"/>
              <a:gd name="connsiteY3" fmla="*/ 3976482 h 3976482"/>
              <a:gd name="connsiteX4" fmla="*/ 0 w 2304256"/>
              <a:gd name="connsiteY4" fmla="*/ 3976482 h 3976482"/>
              <a:gd name="connsiteX0" fmla="*/ 0 w 2304256"/>
              <a:gd name="connsiteY0" fmla="*/ 3976482 h 3995532"/>
              <a:gd name="connsiteX1" fmla="*/ 0 w 2304256"/>
              <a:gd name="connsiteY1" fmla="*/ 16042 h 3995532"/>
              <a:gd name="connsiteX2" fmla="*/ 2304256 w 2304256"/>
              <a:gd name="connsiteY2" fmla="*/ 0 h 3995532"/>
              <a:gd name="connsiteX3" fmla="*/ 1661336 w 2304256"/>
              <a:gd name="connsiteY3" fmla="*/ 3995532 h 3995532"/>
              <a:gd name="connsiteX4" fmla="*/ 0 w 2304256"/>
              <a:gd name="connsiteY4" fmla="*/ 3976482 h 399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3995532">
                <a:moveTo>
                  <a:pt x="0" y="3976482"/>
                </a:moveTo>
                <a:lnTo>
                  <a:pt x="0" y="16042"/>
                </a:lnTo>
                <a:lnTo>
                  <a:pt x="2304256" y="0"/>
                </a:lnTo>
                <a:lnTo>
                  <a:pt x="1661336" y="3995532"/>
                </a:lnTo>
                <a:lnTo>
                  <a:pt x="0" y="3976482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3319" name="Imagem 24" descr="cabm pn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1338" y="69850"/>
            <a:ext cx="1582737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6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07101" y="575060"/>
            <a:ext cx="792000" cy="427303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146126" y="1109643"/>
            <a:ext cx="6466160" cy="981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 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Comando AMBIENTAL NO Combate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AOS CRIMES CONTRA FAUNA</a:t>
            </a:r>
          </a:p>
        </p:txBody>
      </p:sp>
      <p:pic>
        <p:nvPicPr>
          <p:cNvPr id="13324" name="Imagem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1122363"/>
            <a:ext cx="77152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5" name="Espaço Reservado para Número de Slide 25"/>
          <p:cNvSpPr>
            <a:spLocks noGrp="1"/>
          </p:cNvSpPr>
          <p:nvPr>
            <p:ph type="sldNum" sz="quarter" idx="12"/>
          </p:nvPr>
        </p:nvSpPr>
        <p:spPr bwMode="auto">
          <a:xfrm>
            <a:off x="6453188" y="9378950"/>
            <a:ext cx="360362" cy="527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E4552FD2-2249-4CC0-B650-E6401D449549}" type="slidenum">
              <a:rPr lang="pt-BR" altLang="pt-BR" b="1">
                <a:solidFill>
                  <a:srgbClr val="333300"/>
                </a:solidFill>
              </a:rPr>
              <a:pPr/>
              <a:t>11</a:t>
            </a:fld>
            <a:endParaRPr lang="pt-BR" altLang="pt-BR" b="1">
              <a:solidFill>
                <a:srgbClr val="333300"/>
              </a:solidFill>
            </a:endParaRPr>
          </a:p>
        </p:txBody>
      </p:sp>
      <p:sp>
        <p:nvSpPr>
          <p:cNvPr id="27" name="Espaço Reservado para Rodapé 26"/>
          <p:cNvSpPr>
            <a:spLocks noGrp="1"/>
          </p:cNvSpPr>
          <p:nvPr>
            <p:ph type="ftr" sz="quarter" idx="11"/>
          </p:nvPr>
        </p:nvSpPr>
        <p:spPr>
          <a:xfrm>
            <a:off x="-90488" y="9421813"/>
            <a:ext cx="6529388" cy="428625"/>
          </a:xfrm>
        </p:spPr>
        <p:txBody>
          <a:bodyPr/>
          <a:lstStyle/>
          <a:p>
            <a:pPr>
              <a:defRPr/>
            </a:pPr>
            <a:r>
              <a:rPr lang="pt-BR" b="1" smtClean="0">
                <a:solidFill>
                  <a:prstClr val="black"/>
                </a:solidFill>
              </a:rPr>
              <a:t>"O Braço Verde da Brigada Militar” –  Ano 2 – 18ª Edição –  17 à 22 de abril de 2021                               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375341" y="7596206"/>
            <a:ext cx="3411245" cy="18928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pt-BR" sz="1300" dirty="0"/>
              <a:t>Lei nº 9.605 de 12 de Fevereiro de 1998.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pt-BR" sz="1300" dirty="0"/>
              <a:t>Art. 29. Matar, perseguir, caçar, apanhar, utilizar espécimes da fauna silvestre, nativos ou em rota migratória, sem a devida permissão, licença ou autorização da autoridade competente, ou em desacordo com a obtida, detenção de seis meses a um ano, e multa de até R$ 5.000,00 reais.</a:t>
            </a:r>
          </a:p>
        </p:txBody>
      </p:sp>
      <p:sp>
        <p:nvSpPr>
          <p:cNvPr id="3" name="Retângulo 2"/>
          <p:cNvSpPr/>
          <p:nvPr/>
        </p:nvSpPr>
        <p:spPr>
          <a:xfrm>
            <a:off x="180063" y="2216696"/>
            <a:ext cx="6572296" cy="738664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pt-BR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pperplate Gothic Bold" panose="020E0705020206020404" pitchFamily="34" charset="0"/>
              </a:rPr>
              <a:t>FORAM APREENDIDOS </a:t>
            </a:r>
            <a:r>
              <a:rPr lang="pt-BR" sz="1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pperplate Gothic Bold" panose="020E0705020206020404" pitchFamily="34" charset="0"/>
              </a:rPr>
              <a:t>44 </a:t>
            </a:r>
            <a:r>
              <a:rPr lang="pt-BR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pperplate Gothic Bold" panose="020E0705020206020404" pitchFamily="34" charset="0"/>
              </a:rPr>
              <a:t>PÁSSAROS EM CATIVEIROS.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pperplate Gothic Bold" panose="020E0705020206020404" pitchFamily="34" charset="0"/>
              </a:rPr>
              <a:t>TOTAL </a:t>
            </a:r>
            <a:r>
              <a:rPr lang="pt-BR" sz="1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pperplate Gothic Bold" panose="020E0705020206020404" pitchFamily="34" charset="0"/>
              </a:rPr>
              <a:t>DE 05 INDIVÍDUOS </a:t>
            </a:r>
            <a:r>
              <a:rPr lang="pt-BR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pperplate Gothic Bold" panose="020E0705020206020404" pitchFamily="34" charset="0"/>
              </a:rPr>
              <a:t>AUTUADOS POR TERMOS CIRCUNSTANCIADOS.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59530" y="3026242"/>
            <a:ext cx="3233736" cy="1994079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600000" lon="900001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66211" y="3109281"/>
            <a:ext cx="3395367" cy="18748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1309040" lon="20768370" rev="21496212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610" y="7072087"/>
            <a:ext cx="3194683" cy="25044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677961" lon="20695321" rev="330139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32428" y="5078784"/>
            <a:ext cx="3179858" cy="242565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12700" stA="30000" endPos="30000" dist="5000" dir="5400000" sy="-100000" algn="bl" rotWithShape="0"/>
          </a:effectLst>
          <a:scene3d>
            <a:camera prst="perspectiveFront" fov="3300000">
              <a:rot lat="238841" lon="1238245" rev="216325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6126" y="5107930"/>
            <a:ext cx="3758299" cy="20693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12700" stA="28000" endPos="28000" dist="5000" dir="5400000" sy="-100000" algn="bl" rotWithShape="0"/>
          </a:effectLst>
          <a:scene3d>
            <a:camera prst="perspectiveFront" fov="3300000">
              <a:rot lat="486000" lon="19529999" rev="21473998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iângulo isósceles 19"/>
          <p:cNvSpPr/>
          <p:nvPr/>
        </p:nvSpPr>
        <p:spPr>
          <a:xfrm>
            <a:off x="5599113" y="98425"/>
            <a:ext cx="306387" cy="317500"/>
          </a:xfrm>
          <a:prstGeom prst="triangle">
            <a:avLst>
              <a:gd name="adj" fmla="val 44856"/>
            </a:avLst>
          </a:prstGeom>
          <a:solidFill>
            <a:srgbClr val="66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0" y="9525000"/>
            <a:ext cx="6858000" cy="21431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320675"/>
            <a:ext cx="6858000" cy="2619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4341" name="CaixaDeTexto 31"/>
          <p:cNvSpPr txBox="1">
            <a:spLocks noChangeArrowheads="1"/>
          </p:cNvSpPr>
          <p:nvPr/>
        </p:nvSpPr>
        <p:spPr bwMode="auto">
          <a:xfrm>
            <a:off x="754063" y="319088"/>
            <a:ext cx="44989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sz="1200" b="1">
                <a:solidFill>
                  <a:srgbClr val="000000"/>
                </a:solidFill>
              </a:rPr>
              <a:t>Informativo do Comando Ambiental da Brigada Militar – RS</a:t>
            </a:r>
          </a:p>
        </p:txBody>
      </p:sp>
      <p:sp>
        <p:nvSpPr>
          <p:cNvPr id="18" name="Paralelogramo 3"/>
          <p:cNvSpPr/>
          <p:nvPr/>
        </p:nvSpPr>
        <p:spPr>
          <a:xfrm flipH="1">
            <a:off x="5732463" y="98425"/>
            <a:ext cx="1125537" cy="936625"/>
          </a:xfrm>
          <a:custGeom>
            <a:avLst/>
            <a:gdLst>
              <a:gd name="connsiteX0" fmla="*/ 0 w 2304256"/>
              <a:gd name="connsiteY0" fmla="*/ 3960440 h 3960440"/>
              <a:gd name="connsiteX1" fmla="*/ 0 w 2304256"/>
              <a:gd name="connsiteY1" fmla="*/ 0 h 3960440"/>
              <a:gd name="connsiteX2" fmla="*/ 2304256 w 2304256"/>
              <a:gd name="connsiteY2" fmla="*/ 0 h 3960440"/>
              <a:gd name="connsiteX3" fmla="*/ 2304256 w 2304256"/>
              <a:gd name="connsiteY3" fmla="*/ 3960440 h 3960440"/>
              <a:gd name="connsiteX4" fmla="*/ 0 w 2304256"/>
              <a:gd name="connsiteY4" fmla="*/ 3960440 h 3960440"/>
              <a:gd name="connsiteX0" fmla="*/ 0 w 2304256"/>
              <a:gd name="connsiteY0" fmla="*/ 3960440 h 3992525"/>
              <a:gd name="connsiteX1" fmla="*/ 0 w 2304256"/>
              <a:gd name="connsiteY1" fmla="*/ 0 h 3992525"/>
              <a:gd name="connsiteX2" fmla="*/ 2304256 w 2304256"/>
              <a:gd name="connsiteY2" fmla="*/ 0 h 3992525"/>
              <a:gd name="connsiteX3" fmla="*/ 1181308 w 2304256"/>
              <a:gd name="connsiteY3" fmla="*/ 3992525 h 3992525"/>
              <a:gd name="connsiteX4" fmla="*/ 0 w 2304256"/>
              <a:gd name="connsiteY4" fmla="*/ 3960440 h 3992525"/>
              <a:gd name="connsiteX0" fmla="*/ 0 w 2304256"/>
              <a:gd name="connsiteY0" fmla="*/ 3976482 h 4008567"/>
              <a:gd name="connsiteX1" fmla="*/ 0 w 2304256"/>
              <a:gd name="connsiteY1" fmla="*/ 16042 h 4008567"/>
              <a:gd name="connsiteX2" fmla="*/ 2304256 w 2304256"/>
              <a:gd name="connsiteY2" fmla="*/ 0 h 4008567"/>
              <a:gd name="connsiteX3" fmla="*/ 1181308 w 2304256"/>
              <a:gd name="connsiteY3" fmla="*/ 4008567 h 4008567"/>
              <a:gd name="connsiteX4" fmla="*/ 0 w 2304256"/>
              <a:gd name="connsiteY4" fmla="*/ 3976482 h 4008567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49224 w 2304256"/>
              <a:gd name="connsiteY3" fmla="*/ 3960440 h 3976482"/>
              <a:gd name="connsiteX4" fmla="*/ 0 w 2304256"/>
              <a:gd name="connsiteY4" fmla="*/ 3976482 h 3976482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97350 w 2304256"/>
              <a:gd name="connsiteY3" fmla="*/ 3976482 h 3976482"/>
              <a:gd name="connsiteX4" fmla="*/ 0 w 2304256"/>
              <a:gd name="connsiteY4" fmla="*/ 3976482 h 3976482"/>
              <a:gd name="connsiteX0" fmla="*/ 0 w 2304256"/>
              <a:gd name="connsiteY0" fmla="*/ 3976482 h 3995532"/>
              <a:gd name="connsiteX1" fmla="*/ 0 w 2304256"/>
              <a:gd name="connsiteY1" fmla="*/ 16042 h 3995532"/>
              <a:gd name="connsiteX2" fmla="*/ 2304256 w 2304256"/>
              <a:gd name="connsiteY2" fmla="*/ 0 h 3995532"/>
              <a:gd name="connsiteX3" fmla="*/ 1661336 w 2304256"/>
              <a:gd name="connsiteY3" fmla="*/ 3995532 h 3995532"/>
              <a:gd name="connsiteX4" fmla="*/ 0 w 2304256"/>
              <a:gd name="connsiteY4" fmla="*/ 3976482 h 399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3995532">
                <a:moveTo>
                  <a:pt x="0" y="3976482"/>
                </a:moveTo>
                <a:lnTo>
                  <a:pt x="0" y="16042"/>
                </a:lnTo>
                <a:lnTo>
                  <a:pt x="2304256" y="0"/>
                </a:lnTo>
                <a:lnTo>
                  <a:pt x="1661336" y="3995532"/>
                </a:lnTo>
                <a:lnTo>
                  <a:pt x="0" y="3976482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4343" name="Imagem 24" descr="cabm pn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1338" y="69850"/>
            <a:ext cx="1582737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66">
                <a:tint val="45000"/>
                <a:satMod val="400000"/>
              </a:srgbClr>
            </a:duotone>
            <a:extLst/>
          </a:blip>
          <a:stretch>
            <a:fillRect/>
          </a:stretch>
        </p:blipFill>
        <p:spPr>
          <a:xfrm>
            <a:off x="6007101" y="575060"/>
            <a:ext cx="792000" cy="427303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188640" y="1097613"/>
            <a:ext cx="6480720" cy="981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Comando AMBIENTAL NO Combate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AOS CRIMES CONTRA FAUNA</a:t>
            </a:r>
          </a:p>
        </p:txBody>
      </p:sp>
      <p:pic>
        <p:nvPicPr>
          <p:cNvPr id="14348" name="Imagem 1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1219200"/>
            <a:ext cx="79375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Espaço Reservado para Rodapé 22"/>
          <p:cNvSpPr>
            <a:spLocks noGrp="1"/>
          </p:cNvSpPr>
          <p:nvPr>
            <p:ph type="ftr" sz="quarter" idx="11"/>
          </p:nvPr>
        </p:nvSpPr>
        <p:spPr>
          <a:xfrm>
            <a:off x="0" y="9378950"/>
            <a:ext cx="6858000" cy="527050"/>
          </a:xfrm>
        </p:spPr>
        <p:txBody>
          <a:bodyPr/>
          <a:lstStyle/>
          <a:p>
            <a:pPr>
              <a:defRPr/>
            </a:pPr>
            <a:r>
              <a:rPr lang="pt-BR" b="1" smtClean="0">
                <a:solidFill>
                  <a:prstClr val="black"/>
                </a:solidFill>
              </a:rPr>
              <a:t>"O Braço Verde da Brigada Militar” –  Ano 2 – 18ª Edição –  17 à 22 de abril de 2021                               </a:t>
            </a:r>
            <a:endParaRPr lang="pt-BR" dirty="0"/>
          </a:p>
        </p:txBody>
      </p:sp>
      <p:sp>
        <p:nvSpPr>
          <p:cNvPr id="14350" name="Espaço Reservado para Número de Slide 21"/>
          <p:cNvSpPr>
            <a:spLocks noGrp="1"/>
          </p:cNvSpPr>
          <p:nvPr>
            <p:ph type="sldNum" sz="quarter" idx="12"/>
          </p:nvPr>
        </p:nvSpPr>
        <p:spPr bwMode="auto">
          <a:xfrm>
            <a:off x="6215063" y="9371013"/>
            <a:ext cx="642937" cy="527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494ADD34-6A11-49C3-ADA0-1D98275ED1CE}" type="slidenum">
              <a:rPr lang="pt-BR" b="1">
                <a:solidFill>
                  <a:srgbClr val="000000"/>
                </a:solidFill>
              </a:rPr>
              <a:pPr/>
              <a:t>12</a:t>
            </a:fld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9488" y="2179810"/>
            <a:ext cx="3114066" cy="389337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300" dirty="0"/>
              <a:t>Na </a:t>
            </a:r>
            <a:r>
              <a:rPr lang="pt-BR" sz="1300" dirty="0" smtClean="0"/>
              <a:t>manhã do dia 17/04/2021, </a:t>
            </a:r>
            <a:r>
              <a:rPr lang="pt-BR" sz="1300" dirty="0"/>
              <a:t>uma guarnição de policiais militares da cidade de Torres, deslocou até a vila São João em Torres, a fim de verificar situação onde um indivíduo estava conduzindo uma carroça e agredindo o </a:t>
            </a:r>
            <a:r>
              <a:rPr lang="pt-BR" sz="1300" dirty="0" err="1" smtClean="0"/>
              <a:t>equino</a:t>
            </a:r>
            <a:r>
              <a:rPr lang="pt-BR" sz="1300" dirty="0" smtClean="0"/>
              <a:t>. </a:t>
            </a:r>
            <a:r>
              <a:rPr lang="pt-BR" sz="1300" dirty="0"/>
              <a:t>No local, com informações de populares, foi possível localizar o indivíduo, </a:t>
            </a:r>
            <a:r>
              <a:rPr lang="pt-BR" sz="1300" dirty="0" smtClean="0"/>
              <a:t>e constatado </a:t>
            </a:r>
            <a:r>
              <a:rPr lang="pt-BR" sz="1300" dirty="0"/>
              <a:t>que o equino estava com lesões na pata dianteira direita, próximo ao local da encilha, desta forma caracterizando sinais de maus tratos, confirmado através de laudo veterinário</a:t>
            </a:r>
            <a:r>
              <a:rPr lang="pt-BR" sz="1300" dirty="0" smtClean="0"/>
              <a:t>. Diante </a:t>
            </a:r>
            <a:r>
              <a:rPr lang="pt-BR" sz="1300" dirty="0"/>
              <a:t>dos </a:t>
            </a:r>
            <a:r>
              <a:rPr lang="pt-BR" sz="1300" dirty="0" smtClean="0"/>
              <a:t>fatos foi confeccionado Termo </a:t>
            </a:r>
            <a:r>
              <a:rPr lang="pt-BR" sz="1300" dirty="0"/>
              <a:t>Circunstanciado ao </a:t>
            </a:r>
            <a:r>
              <a:rPr lang="pt-BR" sz="1300" dirty="0" smtClean="0"/>
              <a:t>autor, no </a:t>
            </a:r>
            <a:r>
              <a:rPr lang="pt-BR" sz="1300" dirty="0"/>
              <a:t>local compareceu a veterinária da Secretaria Municipal do Meio Ambiente a qual medicou o </a:t>
            </a:r>
            <a:r>
              <a:rPr lang="pt-BR" sz="1300" dirty="0" smtClean="0"/>
              <a:t>animal, </a:t>
            </a:r>
            <a:r>
              <a:rPr lang="pt-BR" sz="1300" dirty="0"/>
              <a:t>sendo que este foi recolhido a hospedagem fornecida pela própria Secretaria.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8392" y="3944888"/>
            <a:ext cx="3718999" cy="20089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295431" lon="20402243" rev="52222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83554" y="2072680"/>
            <a:ext cx="3630446" cy="18206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20372881" lon="21247723" rev="135177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Retângulo 1"/>
          <p:cNvSpPr/>
          <p:nvPr/>
        </p:nvSpPr>
        <p:spPr>
          <a:xfrm>
            <a:off x="3214686" y="6073184"/>
            <a:ext cx="3599314" cy="3416320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200" dirty="0">
                <a:latin typeface="Bernard MT Condensed" panose="02050806060905020404" pitchFamily="18" charset="0"/>
              </a:rPr>
              <a:t>Na </a:t>
            </a:r>
            <a:r>
              <a:rPr lang="pt-BR" sz="1200" dirty="0" smtClean="0">
                <a:latin typeface="Bernard MT Condensed" panose="02050806060905020404" pitchFamily="18" charset="0"/>
              </a:rPr>
              <a:t>manhã </a:t>
            </a:r>
            <a:r>
              <a:rPr lang="pt-BR" sz="1200" dirty="0">
                <a:latin typeface="Bernard MT Condensed" panose="02050806060905020404" pitchFamily="18" charset="0"/>
              </a:rPr>
              <a:t>de </a:t>
            </a:r>
            <a:r>
              <a:rPr lang="pt-BR" sz="1200" dirty="0" smtClean="0">
                <a:latin typeface="Bernard MT Condensed" panose="02050806060905020404" pitchFamily="18" charset="0"/>
              </a:rPr>
              <a:t>domingo dia 18/04/2021, Policiais Militares do </a:t>
            </a:r>
            <a:r>
              <a:rPr lang="pt-BR" sz="1200" dirty="0">
                <a:latin typeface="Bernard MT Condensed" panose="02050806060905020404" pitchFamily="18" charset="0"/>
              </a:rPr>
              <a:t>3º Batalhão Ambiental da Brigada Militar  de Bento </a:t>
            </a:r>
            <a:r>
              <a:rPr lang="pt-BR" sz="1200" dirty="0" smtClean="0">
                <a:latin typeface="Bernard MT Condensed" panose="02050806060905020404" pitchFamily="18" charset="0"/>
              </a:rPr>
              <a:t>Gonçalves efetuaram patrulhamento ambiental com o intuito de coibir </a:t>
            </a:r>
            <a:r>
              <a:rPr lang="pt-BR" sz="1200" dirty="0">
                <a:latin typeface="Bernard MT Condensed" panose="02050806060905020404" pitchFamily="18" charset="0"/>
              </a:rPr>
              <a:t>crimes </a:t>
            </a:r>
            <a:r>
              <a:rPr lang="pt-BR" sz="1200" dirty="0" smtClean="0">
                <a:latin typeface="Bernard MT Condensed" panose="02050806060905020404" pitchFamily="18" charset="0"/>
              </a:rPr>
              <a:t>ambientais principalmente  </a:t>
            </a:r>
            <a:r>
              <a:rPr lang="pt-BR" sz="1200" dirty="0">
                <a:latin typeface="Bernard MT Condensed" panose="02050806060905020404" pitchFamily="18" charset="0"/>
              </a:rPr>
              <a:t>contra  a </a:t>
            </a:r>
            <a:r>
              <a:rPr lang="pt-BR" sz="12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caça e pesca predatória </a:t>
            </a:r>
            <a:r>
              <a:rPr lang="pt-BR" sz="1200" dirty="0">
                <a:latin typeface="Bernard MT Condensed" panose="02050806060905020404" pitchFamily="18" charset="0"/>
              </a:rPr>
              <a:t>nos Rios Taquari e Rio das </a:t>
            </a:r>
            <a:r>
              <a:rPr lang="pt-BR" sz="1200" dirty="0" smtClean="0">
                <a:latin typeface="Bernard MT Condensed" panose="02050806060905020404" pitchFamily="18" charset="0"/>
              </a:rPr>
              <a:t>Antas, onde flagraram </a:t>
            </a:r>
            <a:r>
              <a:rPr lang="pt-BR" sz="1200" dirty="0">
                <a:latin typeface="Bernard MT Condensed" panose="02050806060905020404" pitchFamily="18" charset="0"/>
              </a:rPr>
              <a:t>duas pessoas, sendo um menor de idade, efetuando pesca com </a:t>
            </a:r>
            <a:r>
              <a:rPr lang="pt-BR" sz="12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petrecho proibido</a:t>
            </a:r>
            <a:r>
              <a:rPr lang="pt-BR" sz="1200" dirty="0">
                <a:latin typeface="Bernard MT Condensed" panose="02050806060905020404" pitchFamily="18" charset="0"/>
              </a:rPr>
              <a:t>, utilizando-se de redes de pesca</a:t>
            </a:r>
            <a:r>
              <a:rPr lang="pt-BR" sz="1200" dirty="0" smtClean="0">
                <a:latin typeface="Bernard MT Condensed" panose="02050806060905020404" pitchFamily="18" charset="0"/>
              </a:rPr>
              <a:t>. Os </a:t>
            </a:r>
            <a:r>
              <a:rPr lang="pt-BR" sz="1200" dirty="0">
                <a:latin typeface="Bernard MT Condensed" panose="02050806060905020404" pitchFamily="18" charset="0"/>
              </a:rPr>
              <a:t>mesmos capturaram diversos </a:t>
            </a:r>
            <a:r>
              <a:rPr lang="pt-BR" sz="1200" dirty="0" smtClean="0">
                <a:latin typeface="Bernard MT Condensed" panose="02050806060905020404" pitchFamily="18" charset="0"/>
              </a:rPr>
              <a:t>exemplares </a:t>
            </a:r>
            <a:r>
              <a:rPr lang="pt-BR" sz="1200" dirty="0">
                <a:latin typeface="Bernard MT Condensed" panose="02050806060905020404" pitchFamily="18" charset="0"/>
              </a:rPr>
              <a:t>de peixes das </a:t>
            </a:r>
            <a:r>
              <a:rPr lang="pt-BR" sz="1200" dirty="0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espécies </a:t>
            </a:r>
            <a:r>
              <a:rPr lang="pt-BR" sz="12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cascudo, </a:t>
            </a:r>
            <a:r>
              <a:rPr lang="pt-BR" sz="1200" dirty="0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traíra  </a:t>
            </a:r>
            <a:r>
              <a:rPr lang="pt-BR" sz="12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e lambari</a:t>
            </a:r>
            <a:r>
              <a:rPr lang="pt-BR" sz="1200" dirty="0">
                <a:latin typeface="Bernard MT Condensed" panose="02050806060905020404" pitchFamily="18" charset="0"/>
              </a:rPr>
              <a:t> sendo todos apreendidos e posterior devolvidos ao seu </a:t>
            </a:r>
            <a:r>
              <a:rPr lang="pt-BR" sz="12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habitat natural </a:t>
            </a:r>
            <a:r>
              <a:rPr lang="pt-BR" sz="1200" dirty="0">
                <a:latin typeface="Bernard MT Condensed" panose="02050806060905020404" pitchFamily="18" charset="0"/>
              </a:rPr>
              <a:t>e as </a:t>
            </a:r>
            <a:r>
              <a:rPr lang="pt-BR" sz="12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redes apreendidas para encaminhamento a destruição</a:t>
            </a:r>
            <a:r>
              <a:rPr lang="pt-BR" sz="1200" dirty="0">
                <a:latin typeface="Bernard MT Condensed" panose="02050806060905020404" pitchFamily="18" charset="0"/>
              </a:rPr>
              <a:t>. Diante dos fatos foi confeccionado a comunicação de </a:t>
            </a:r>
            <a:r>
              <a:rPr lang="pt-BR" sz="1200" dirty="0" smtClean="0">
                <a:latin typeface="Bernard MT Condensed" panose="02050806060905020404" pitchFamily="18" charset="0"/>
              </a:rPr>
              <a:t>ocorrência </a:t>
            </a:r>
            <a:r>
              <a:rPr lang="pt-BR" sz="1200" dirty="0">
                <a:latin typeface="Bernard MT Condensed" panose="02050806060905020404" pitchFamily="18" charset="0"/>
              </a:rPr>
              <a:t>policial com base no Art</a:t>
            </a:r>
            <a:r>
              <a:rPr lang="pt-BR" sz="1200" dirty="0" smtClean="0">
                <a:latin typeface="Bernard MT Condensed" panose="02050806060905020404" pitchFamily="18" charset="0"/>
              </a:rPr>
              <a:t>. 34</a:t>
            </a:r>
            <a:r>
              <a:rPr lang="pt-BR" sz="1200" dirty="0">
                <a:latin typeface="Bernard MT Condensed" panose="02050806060905020404" pitchFamily="18" charset="0"/>
              </a:rPr>
              <a:t>°, II da Lei 9605/98. Material Apreendido</a:t>
            </a:r>
            <a:r>
              <a:rPr lang="pt-BR" sz="1200" dirty="0" smtClean="0">
                <a:latin typeface="Bernard MT Condensed" panose="02050806060905020404" pitchFamily="18" charset="0"/>
              </a:rPr>
              <a:t>: 02(duas</a:t>
            </a:r>
            <a:r>
              <a:rPr lang="pt-BR" sz="1200" dirty="0">
                <a:latin typeface="Bernard MT Condensed" panose="02050806060905020404" pitchFamily="18" charset="0"/>
              </a:rPr>
              <a:t>) redes totalizando </a:t>
            </a:r>
            <a:r>
              <a:rPr lang="pt-BR" sz="1200" dirty="0" smtClean="0">
                <a:latin typeface="Bernard MT Condensed" panose="02050806060905020404" pitchFamily="18" charset="0"/>
              </a:rPr>
              <a:t>30 (</a:t>
            </a:r>
            <a:r>
              <a:rPr lang="pt-BR" sz="1200" dirty="0">
                <a:latin typeface="Bernard MT Condensed" panose="02050806060905020404" pitchFamily="18" charset="0"/>
              </a:rPr>
              <a:t>trinta) metros de malha </a:t>
            </a:r>
            <a:r>
              <a:rPr lang="pt-BR" sz="1200" dirty="0" smtClean="0">
                <a:latin typeface="Bernard MT Condensed" panose="02050806060905020404" pitchFamily="18" charset="0"/>
              </a:rPr>
              <a:t>4 (quatro), 01 (uma) rede</a:t>
            </a:r>
            <a:r>
              <a:rPr lang="pt-BR" sz="1200" dirty="0">
                <a:latin typeface="Bernard MT Condensed" panose="02050806060905020404" pitchFamily="18" charset="0"/>
              </a:rPr>
              <a:t> </a:t>
            </a:r>
            <a:r>
              <a:rPr lang="pt-BR" sz="1200" dirty="0" smtClean="0">
                <a:latin typeface="Bernard MT Condensed" panose="02050806060905020404" pitchFamily="18" charset="0"/>
              </a:rPr>
              <a:t>de 10 metros da malha 3 (três), 28 (vinte </a:t>
            </a:r>
            <a:r>
              <a:rPr lang="pt-BR" sz="1200" dirty="0">
                <a:latin typeface="Bernard MT Condensed" panose="02050806060905020404" pitchFamily="18" charset="0"/>
              </a:rPr>
              <a:t>e oito) </a:t>
            </a:r>
            <a:r>
              <a:rPr lang="pt-BR" sz="1200" dirty="0" smtClean="0">
                <a:latin typeface="Bernard MT Condensed" panose="02050806060905020404" pitchFamily="18" charset="0"/>
              </a:rPr>
              <a:t>cascudos, 02 (dois</a:t>
            </a:r>
            <a:r>
              <a:rPr lang="pt-BR" sz="1200" dirty="0">
                <a:latin typeface="Bernard MT Condensed" panose="02050806060905020404" pitchFamily="18" charset="0"/>
              </a:rPr>
              <a:t>) </a:t>
            </a:r>
            <a:r>
              <a:rPr lang="pt-BR" sz="1200" dirty="0" smtClean="0">
                <a:latin typeface="Bernard MT Condensed" panose="02050806060905020404" pitchFamily="18" charset="0"/>
              </a:rPr>
              <a:t>lambaris e 01 (uma</a:t>
            </a:r>
            <a:r>
              <a:rPr lang="pt-BR" sz="1200" dirty="0">
                <a:latin typeface="Bernard MT Condensed" panose="02050806060905020404" pitchFamily="18" charset="0"/>
              </a:rPr>
              <a:t>) traíra.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28" y="6141339"/>
            <a:ext cx="3111910" cy="15263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7166" y="7834940"/>
            <a:ext cx="2760561" cy="16186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iângulo isósceles 19"/>
          <p:cNvSpPr/>
          <p:nvPr/>
        </p:nvSpPr>
        <p:spPr>
          <a:xfrm>
            <a:off x="5599113" y="98425"/>
            <a:ext cx="306387" cy="317500"/>
          </a:xfrm>
          <a:prstGeom prst="triangle">
            <a:avLst>
              <a:gd name="adj" fmla="val 44856"/>
            </a:avLst>
          </a:prstGeom>
          <a:solidFill>
            <a:srgbClr val="66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0" y="9525000"/>
            <a:ext cx="6858000" cy="21431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320675"/>
            <a:ext cx="6858000" cy="2619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4341" name="CaixaDeTexto 31"/>
          <p:cNvSpPr txBox="1">
            <a:spLocks noChangeArrowheads="1"/>
          </p:cNvSpPr>
          <p:nvPr/>
        </p:nvSpPr>
        <p:spPr bwMode="auto">
          <a:xfrm>
            <a:off x="754063" y="319088"/>
            <a:ext cx="44989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sz="1200" b="1">
                <a:solidFill>
                  <a:srgbClr val="000000"/>
                </a:solidFill>
              </a:rPr>
              <a:t>Informativo do Comando Ambiental da Brigada Militar – RS</a:t>
            </a:r>
          </a:p>
        </p:txBody>
      </p:sp>
      <p:sp>
        <p:nvSpPr>
          <p:cNvPr id="18" name="Paralelogramo 3"/>
          <p:cNvSpPr/>
          <p:nvPr/>
        </p:nvSpPr>
        <p:spPr>
          <a:xfrm flipH="1">
            <a:off x="5732463" y="98425"/>
            <a:ext cx="1125537" cy="936625"/>
          </a:xfrm>
          <a:custGeom>
            <a:avLst/>
            <a:gdLst>
              <a:gd name="connsiteX0" fmla="*/ 0 w 2304256"/>
              <a:gd name="connsiteY0" fmla="*/ 3960440 h 3960440"/>
              <a:gd name="connsiteX1" fmla="*/ 0 w 2304256"/>
              <a:gd name="connsiteY1" fmla="*/ 0 h 3960440"/>
              <a:gd name="connsiteX2" fmla="*/ 2304256 w 2304256"/>
              <a:gd name="connsiteY2" fmla="*/ 0 h 3960440"/>
              <a:gd name="connsiteX3" fmla="*/ 2304256 w 2304256"/>
              <a:gd name="connsiteY3" fmla="*/ 3960440 h 3960440"/>
              <a:gd name="connsiteX4" fmla="*/ 0 w 2304256"/>
              <a:gd name="connsiteY4" fmla="*/ 3960440 h 3960440"/>
              <a:gd name="connsiteX0" fmla="*/ 0 w 2304256"/>
              <a:gd name="connsiteY0" fmla="*/ 3960440 h 3992525"/>
              <a:gd name="connsiteX1" fmla="*/ 0 w 2304256"/>
              <a:gd name="connsiteY1" fmla="*/ 0 h 3992525"/>
              <a:gd name="connsiteX2" fmla="*/ 2304256 w 2304256"/>
              <a:gd name="connsiteY2" fmla="*/ 0 h 3992525"/>
              <a:gd name="connsiteX3" fmla="*/ 1181308 w 2304256"/>
              <a:gd name="connsiteY3" fmla="*/ 3992525 h 3992525"/>
              <a:gd name="connsiteX4" fmla="*/ 0 w 2304256"/>
              <a:gd name="connsiteY4" fmla="*/ 3960440 h 3992525"/>
              <a:gd name="connsiteX0" fmla="*/ 0 w 2304256"/>
              <a:gd name="connsiteY0" fmla="*/ 3976482 h 4008567"/>
              <a:gd name="connsiteX1" fmla="*/ 0 w 2304256"/>
              <a:gd name="connsiteY1" fmla="*/ 16042 h 4008567"/>
              <a:gd name="connsiteX2" fmla="*/ 2304256 w 2304256"/>
              <a:gd name="connsiteY2" fmla="*/ 0 h 4008567"/>
              <a:gd name="connsiteX3" fmla="*/ 1181308 w 2304256"/>
              <a:gd name="connsiteY3" fmla="*/ 4008567 h 4008567"/>
              <a:gd name="connsiteX4" fmla="*/ 0 w 2304256"/>
              <a:gd name="connsiteY4" fmla="*/ 3976482 h 4008567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49224 w 2304256"/>
              <a:gd name="connsiteY3" fmla="*/ 3960440 h 3976482"/>
              <a:gd name="connsiteX4" fmla="*/ 0 w 2304256"/>
              <a:gd name="connsiteY4" fmla="*/ 3976482 h 3976482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97350 w 2304256"/>
              <a:gd name="connsiteY3" fmla="*/ 3976482 h 3976482"/>
              <a:gd name="connsiteX4" fmla="*/ 0 w 2304256"/>
              <a:gd name="connsiteY4" fmla="*/ 3976482 h 3976482"/>
              <a:gd name="connsiteX0" fmla="*/ 0 w 2304256"/>
              <a:gd name="connsiteY0" fmla="*/ 3976482 h 3995532"/>
              <a:gd name="connsiteX1" fmla="*/ 0 w 2304256"/>
              <a:gd name="connsiteY1" fmla="*/ 16042 h 3995532"/>
              <a:gd name="connsiteX2" fmla="*/ 2304256 w 2304256"/>
              <a:gd name="connsiteY2" fmla="*/ 0 h 3995532"/>
              <a:gd name="connsiteX3" fmla="*/ 1661336 w 2304256"/>
              <a:gd name="connsiteY3" fmla="*/ 3995532 h 3995532"/>
              <a:gd name="connsiteX4" fmla="*/ 0 w 2304256"/>
              <a:gd name="connsiteY4" fmla="*/ 3976482 h 399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3995532">
                <a:moveTo>
                  <a:pt x="0" y="3976482"/>
                </a:moveTo>
                <a:lnTo>
                  <a:pt x="0" y="16042"/>
                </a:lnTo>
                <a:lnTo>
                  <a:pt x="2304256" y="0"/>
                </a:lnTo>
                <a:lnTo>
                  <a:pt x="1661336" y="3995532"/>
                </a:lnTo>
                <a:lnTo>
                  <a:pt x="0" y="3976482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4343" name="Imagem 24" descr="cabm pn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1338" y="69850"/>
            <a:ext cx="1582737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66">
                <a:tint val="45000"/>
                <a:satMod val="400000"/>
              </a:srgbClr>
            </a:duotone>
            <a:extLst/>
          </a:blip>
          <a:stretch>
            <a:fillRect/>
          </a:stretch>
        </p:blipFill>
        <p:spPr>
          <a:xfrm>
            <a:off x="6007101" y="575060"/>
            <a:ext cx="792000" cy="427303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188640" y="1097613"/>
            <a:ext cx="6480720" cy="981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Comando AMBIENTAL NO Combate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AOS </a:t>
            </a:r>
            <a:r>
              <a:rPr lang="pt-B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CRIMES de poluição</a:t>
            </a:r>
            <a:endParaRPr lang="pt-BR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14348" name="Imagem 1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1219200"/>
            <a:ext cx="79375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Espaço Reservado para Rodapé 22"/>
          <p:cNvSpPr>
            <a:spLocks noGrp="1"/>
          </p:cNvSpPr>
          <p:nvPr>
            <p:ph type="ftr" sz="quarter" idx="11"/>
          </p:nvPr>
        </p:nvSpPr>
        <p:spPr>
          <a:xfrm>
            <a:off x="0" y="9378950"/>
            <a:ext cx="6858000" cy="527050"/>
          </a:xfrm>
        </p:spPr>
        <p:txBody>
          <a:bodyPr/>
          <a:lstStyle/>
          <a:p>
            <a:pPr>
              <a:defRPr/>
            </a:pPr>
            <a:r>
              <a:rPr lang="pt-BR" b="1" smtClean="0">
                <a:solidFill>
                  <a:prstClr val="black"/>
                </a:solidFill>
              </a:rPr>
              <a:t>"O Braço Verde da Brigada Militar” –  Ano 2 – 18ª Edição –  17 à 22 de abril de 2021                               </a:t>
            </a:r>
            <a:endParaRPr lang="pt-BR" dirty="0"/>
          </a:p>
        </p:txBody>
      </p:sp>
      <p:sp>
        <p:nvSpPr>
          <p:cNvPr id="14350" name="Espaço Reservado para Número de Slide 21"/>
          <p:cNvSpPr>
            <a:spLocks noGrp="1"/>
          </p:cNvSpPr>
          <p:nvPr>
            <p:ph type="sldNum" sz="quarter" idx="12"/>
          </p:nvPr>
        </p:nvSpPr>
        <p:spPr bwMode="auto">
          <a:xfrm>
            <a:off x="6215063" y="9371013"/>
            <a:ext cx="642937" cy="527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494ADD34-6A11-49C3-ADA0-1D98275ED1CE}" type="slidenum">
              <a:rPr lang="pt-BR" b="1">
                <a:solidFill>
                  <a:srgbClr val="000000"/>
                </a:solidFill>
              </a:rPr>
              <a:pPr/>
              <a:t>13</a:t>
            </a:fld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188640" y="2152629"/>
            <a:ext cx="3168352" cy="34932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300" dirty="0"/>
              <a:t>Na </a:t>
            </a:r>
            <a:r>
              <a:rPr lang="pt-BR" sz="1300" dirty="0" smtClean="0"/>
              <a:t>manhã do dia 17/04/2021, </a:t>
            </a:r>
            <a:r>
              <a:rPr lang="pt-BR" sz="1300" dirty="0"/>
              <a:t>uma guarnição do 4° GPA de Polícia Militar Ambiental de Vacaria, fiscalizou uma lavagem </a:t>
            </a:r>
            <a:r>
              <a:rPr lang="pt-BR" sz="1300" dirty="0" smtClean="0"/>
              <a:t>veicular no município de Vacaria, </a:t>
            </a:r>
            <a:r>
              <a:rPr lang="pt-BR" sz="1300" dirty="0"/>
              <a:t>onde foi constatado que não possuía licença de </a:t>
            </a:r>
            <a:r>
              <a:rPr lang="pt-BR" sz="1300" dirty="0" smtClean="0"/>
              <a:t>operação. No </a:t>
            </a:r>
            <a:r>
              <a:rPr lang="pt-BR" sz="1300" dirty="0"/>
              <a:t>local foi verificado que não existia piso impermeável com as canaletas coletoras, bem como não possuía as caixas </a:t>
            </a:r>
            <a:r>
              <a:rPr lang="pt-BR" sz="1300" dirty="0" err="1"/>
              <a:t>decantadoras</a:t>
            </a:r>
            <a:r>
              <a:rPr lang="pt-BR" sz="1300" dirty="0"/>
              <a:t> de fluidos contaminados, escoando diretamente para rua.  Diante do fato constatado foi </a:t>
            </a:r>
            <a:r>
              <a:rPr lang="pt-BR" sz="1300" dirty="0" smtClean="0"/>
              <a:t>lavrado a ocorrência ambiental, por fazer funcionar estabelecimento poluidor com (lama contaminada de graxas</a:t>
            </a:r>
            <a:r>
              <a:rPr lang="pt-BR" sz="1300" dirty="0"/>
              <a:t>, óleos e sabão), sem licença ou autorização dos órgãos ambientais competentes. Art. 60 da Lei 9.605/98.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9000" y="1987216"/>
            <a:ext cx="3312368" cy="1820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964170" lon="137204" rev="98084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12976" y="3815941"/>
            <a:ext cx="3528392" cy="17593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21246651" lon="1747121" rev="2138844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Retângulo 3"/>
          <p:cNvSpPr/>
          <p:nvPr/>
        </p:nvSpPr>
        <p:spPr>
          <a:xfrm>
            <a:off x="3600400" y="5965062"/>
            <a:ext cx="3068960" cy="32932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600" dirty="0"/>
              <a:t>Na </a:t>
            </a:r>
            <a:r>
              <a:rPr lang="pt-BR" sz="1600" dirty="0" smtClean="0"/>
              <a:t>manhã do dia 20/04/2021 uma </a:t>
            </a:r>
            <a:r>
              <a:rPr lang="pt-BR" sz="1600" dirty="0"/>
              <a:t>guarnição da PATRAM de Porto Alegre realizou averiguação referente denúncia de descarte irregular de resíduos sólidos no bairro Lomba do Pinheiro.  No local o responsável não apresentou as documentações necessárias às atividades, tampouco licença ambiental do órgão competente</a:t>
            </a:r>
            <a:r>
              <a:rPr lang="pt-BR" sz="1600" dirty="0" smtClean="0"/>
              <a:t>. Diante </a:t>
            </a:r>
            <a:r>
              <a:rPr lang="pt-BR" sz="1600" dirty="0"/>
              <a:t>dos fatos foi lavrado um termo circunstanciado ao </a:t>
            </a:r>
            <a:r>
              <a:rPr lang="pt-BR" sz="1600" dirty="0" smtClean="0"/>
              <a:t>autor.</a:t>
            </a:r>
            <a:endParaRPr lang="pt-BR" sz="16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7715">
            <a:off x="149193" y="5839142"/>
            <a:ext cx="3508126" cy="34259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21148464" lon="20145862" rev="256085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837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iângulo isósceles 19"/>
          <p:cNvSpPr/>
          <p:nvPr/>
        </p:nvSpPr>
        <p:spPr>
          <a:xfrm>
            <a:off x="5599113" y="98425"/>
            <a:ext cx="306387" cy="317500"/>
          </a:xfrm>
          <a:prstGeom prst="triangle">
            <a:avLst>
              <a:gd name="adj" fmla="val 44856"/>
            </a:avLst>
          </a:prstGeom>
          <a:solidFill>
            <a:srgbClr val="66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0" y="9545638"/>
            <a:ext cx="6799263" cy="284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320675"/>
            <a:ext cx="6858000" cy="2619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6389" name="CaixaDeTexto 31"/>
          <p:cNvSpPr txBox="1">
            <a:spLocks noChangeArrowheads="1"/>
          </p:cNvSpPr>
          <p:nvPr/>
        </p:nvSpPr>
        <p:spPr bwMode="auto">
          <a:xfrm>
            <a:off x="754063" y="319088"/>
            <a:ext cx="44989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1200" b="1">
                <a:solidFill>
                  <a:srgbClr val="000000"/>
                </a:solidFill>
              </a:rPr>
              <a:t>Informativo do Comando Ambiental da Brigada Militar – RS</a:t>
            </a:r>
          </a:p>
        </p:txBody>
      </p:sp>
      <p:sp>
        <p:nvSpPr>
          <p:cNvPr id="18" name="Paralelogramo 3"/>
          <p:cNvSpPr/>
          <p:nvPr/>
        </p:nvSpPr>
        <p:spPr>
          <a:xfrm flipH="1">
            <a:off x="5732463" y="98425"/>
            <a:ext cx="1125537" cy="936625"/>
          </a:xfrm>
          <a:custGeom>
            <a:avLst/>
            <a:gdLst>
              <a:gd name="connsiteX0" fmla="*/ 0 w 2304256"/>
              <a:gd name="connsiteY0" fmla="*/ 3960440 h 3960440"/>
              <a:gd name="connsiteX1" fmla="*/ 0 w 2304256"/>
              <a:gd name="connsiteY1" fmla="*/ 0 h 3960440"/>
              <a:gd name="connsiteX2" fmla="*/ 2304256 w 2304256"/>
              <a:gd name="connsiteY2" fmla="*/ 0 h 3960440"/>
              <a:gd name="connsiteX3" fmla="*/ 2304256 w 2304256"/>
              <a:gd name="connsiteY3" fmla="*/ 3960440 h 3960440"/>
              <a:gd name="connsiteX4" fmla="*/ 0 w 2304256"/>
              <a:gd name="connsiteY4" fmla="*/ 3960440 h 3960440"/>
              <a:gd name="connsiteX0" fmla="*/ 0 w 2304256"/>
              <a:gd name="connsiteY0" fmla="*/ 3960440 h 3992525"/>
              <a:gd name="connsiteX1" fmla="*/ 0 w 2304256"/>
              <a:gd name="connsiteY1" fmla="*/ 0 h 3992525"/>
              <a:gd name="connsiteX2" fmla="*/ 2304256 w 2304256"/>
              <a:gd name="connsiteY2" fmla="*/ 0 h 3992525"/>
              <a:gd name="connsiteX3" fmla="*/ 1181308 w 2304256"/>
              <a:gd name="connsiteY3" fmla="*/ 3992525 h 3992525"/>
              <a:gd name="connsiteX4" fmla="*/ 0 w 2304256"/>
              <a:gd name="connsiteY4" fmla="*/ 3960440 h 3992525"/>
              <a:gd name="connsiteX0" fmla="*/ 0 w 2304256"/>
              <a:gd name="connsiteY0" fmla="*/ 3976482 h 4008567"/>
              <a:gd name="connsiteX1" fmla="*/ 0 w 2304256"/>
              <a:gd name="connsiteY1" fmla="*/ 16042 h 4008567"/>
              <a:gd name="connsiteX2" fmla="*/ 2304256 w 2304256"/>
              <a:gd name="connsiteY2" fmla="*/ 0 h 4008567"/>
              <a:gd name="connsiteX3" fmla="*/ 1181308 w 2304256"/>
              <a:gd name="connsiteY3" fmla="*/ 4008567 h 4008567"/>
              <a:gd name="connsiteX4" fmla="*/ 0 w 2304256"/>
              <a:gd name="connsiteY4" fmla="*/ 3976482 h 4008567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49224 w 2304256"/>
              <a:gd name="connsiteY3" fmla="*/ 3960440 h 3976482"/>
              <a:gd name="connsiteX4" fmla="*/ 0 w 2304256"/>
              <a:gd name="connsiteY4" fmla="*/ 3976482 h 3976482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97350 w 2304256"/>
              <a:gd name="connsiteY3" fmla="*/ 3976482 h 3976482"/>
              <a:gd name="connsiteX4" fmla="*/ 0 w 2304256"/>
              <a:gd name="connsiteY4" fmla="*/ 3976482 h 3976482"/>
              <a:gd name="connsiteX0" fmla="*/ 0 w 2304256"/>
              <a:gd name="connsiteY0" fmla="*/ 3976482 h 3995532"/>
              <a:gd name="connsiteX1" fmla="*/ 0 w 2304256"/>
              <a:gd name="connsiteY1" fmla="*/ 16042 h 3995532"/>
              <a:gd name="connsiteX2" fmla="*/ 2304256 w 2304256"/>
              <a:gd name="connsiteY2" fmla="*/ 0 h 3995532"/>
              <a:gd name="connsiteX3" fmla="*/ 1661336 w 2304256"/>
              <a:gd name="connsiteY3" fmla="*/ 3995532 h 3995532"/>
              <a:gd name="connsiteX4" fmla="*/ 0 w 2304256"/>
              <a:gd name="connsiteY4" fmla="*/ 3976482 h 399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3995532">
                <a:moveTo>
                  <a:pt x="0" y="3976482"/>
                </a:moveTo>
                <a:lnTo>
                  <a:pt x="0" y="16042"/>
                </a:lnTo>
                <a:lnTo>
                  <a:pt x="2304256" y="0"/>
                </a:lnTo>
                <a:lnTo>
                  <a:pt x="1661336" y="3995532"/>
                </a:lnTo>
                <a:lnTo>
                  <a:pt x="0" y="3976482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6391" name="Imagem 24" descr="cabm pn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1338" y="69850"/>
            <a:ext cx="1582737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6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07101" y="575060"/>
            <a:ext cx="792000" cy="427303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232682" y="1020182"/>
            <a:ext cx="6466160" cy="981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 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RESGATES  REALIZADOS 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16396" name="Imagem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1122363"/>
            <a:ext cx="77152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7" name="Espaço Reservado para Número de Slide 25"/>
          <p:cNvSpPr>
            <a:spLocks noGrp="1"/>
          </p:cNvSpPr>
          <p:nvPr>
            <p:ph type="sldNum" sz="quarter" idx="12"/>
          </p:nvPr>
        </p:nvSpPr>
        <p:spPr bwMode="auto">
          <a:xfrm>
            <a:off x="6453188" y="9378950"/>
            <a:ext cx="360362" cy="527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AEA19A3-635E-4C2B-8E01-E06B620FE399}" type="slidenum">
              <a:rPr lang="pt-BR" altLang="pt-BR" b="1">
                <a:solidFill>
                  <a:srgbClr val="333300"/>
                </a:solidFill>
              </a:rPr>
              <a:pPr/>
              <a:t>14</a:t>
            </a:fld>
            <a:endParaRPr lang="pt-BR" altLang="pt-BR" b="1">
              <a:solidFill>
                <a:srgbClr val="333300"/>
              </a:solidFill>
            </a:endParaRPr>
          </a:p>
        </p:txBody>
      </p:sp>
      <p:sp>
        <p:nvSpPr>
          <p:cNvPr id="27" name="Espaço Reservado para Rodapé 26"/>
          <p:cNvSpPr>
            <a:spLocks noGrp="1"/>
          </p:cNvSpPr>
          <p:nvPr>
            <p:ph type="ftr" sz="quarter" idx="11"/>
          </p:nvPr>
        </p:nvSpPr>
        <p:spPr>
          <a:xfrm>
            <a:off x="-90488" y="9421813"/>
            <a:ext cx="6529388" cy="428625"/>
          </a:xfrm>
        </p:spPr>
        <p:txBody>
          <a:bodyPr/>
          <a:lstStyle/>
          <a:p>
            <a:pPr>
              <a:defRPr/>
            </a:pPr>
            <a:r>
              <a:rPr lang="pt-BR" b="1" smtClean="0">
                <a:solidFill>
                  <a:prstClr val="black"/>
                </a:solidFill>
              </a:rPr>
              <a:t>"O Braço Verde da Brigada Militar” –  Ano 2 – 18ª Edição –  17 à 22 de abril de 2021                               </a:t>
            </a:r>
            <a:endParaRPr lang="pt-BR" b="1" dirty="0">
              <a:solidFill>
                <a:prstClr val="black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524" y="1804047"/>
            <a:ext cx="3315518" cy="338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714745" lon="20345227" rev="51436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Retângulo 2"/>
          <p:cNvSpPr/>
          <p:nvPr/>
        </p:nvSpPr>
        <p:spPr>
          <a:xfrm>
            <a:off x="3609553" y="2200647"/>
            <a:ext cx="3154077" cy="3231654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700" dirty="0"/>
              <a:t>Na manhã desta quinta-feira </a:t>
            </a:r>
            <a:r>
              <a:rPr lang="pt-BR" sz="1700" dirty="0" smtClean="0"/>
              <a:t>dia 22/04/2021, a </a:t>
            </a:r>
            <a:r>
              <a:rPr lang="pt-BR" sz="1700" dirty="0"/>
              <a:t>guarnição de serviço do 3º Grupo de Policiamento Ambiental  de Bento </a:t>
            </a:r>
            <a:r>
              <a:rPr lang="pt-BR" sz="1700" dirty="0" smtClean="0"/>
              <a:t>Gonçalves, </a:t>
            </a:r>
            <a:r>
              <a:rPr lang="pt-BR" sz="1700" dirty="0"/>
              <a:t>realizou salvamento de uma cobra verde que encontrava-se em estabelecimento comercial no bairro </a:t>
            </a:r>
            <a:r>
              <a:rPr lang="pt-BR" sz="1700" dirty="0" err="1" smtClean="0"/>
              <a:t>Licorsul</a:t>
            </a:r>
            <a:r>
              <a:rPr lang="pt-BR" sz="1700" dirty="0" smtClean="0"/>
              <a:t>, </a:t>
            </a:r>
            <a:r>
              <a:rPr lang="pt-BR" sz="1700" dirty="0"/>
              <a:t>na </a:t>
            </a:r>
            <a:r>
              <a:rPr lang="pt-BR" sz="1700" dirty="0" smtClean="0"/>
              <a:t>cidade de  </a:t>
            </a:r>
            <a:r>
              <a:rPr lang="pt-BR" sz="1700" dirty="0"/>
              <a:t>Bento Gonçalves, após breve avaliação o exemplar foi devolvido ao seu habitat natural.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97740" y="6096008"/>
            <a:ext cx="2945970" cy="30875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Retângulo 4"/>
          <p:cNvSpPr/>
          <p:nvPr/>
        </p:nvSpPr>
        <p:spPr>
          <a:xfrm>
            <a:off x="153103" y="5329129"/>
            <a:ext cx="3156360" cy="40164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700" dirty="0"/>
              <a:t>Na </a:t>
            </a:r>
            <a:r>
              <a:rPr lang="pt-BR" sz="1700" dirty="0" smtClean="0"/>
              <a:t>tarde do dia 18/04/2021, </a:t>
            </a:r>
            <a:r>
              <a:rPr lang="pt-BR" sz="1700" dirty="0"/>
              <a:t>uma guarnição da PATRAM de Tramandaí deslocou </a:t>
            </a:r>
            <a:r>
              <a:rPr lang="pt-BR" sz="1700" dirty="0" smtClean="0"/>
              <a:t>até </a:t>
            </a:r>
            <a:r>
              <a:rPr lang="pt-BR" sz="1700" dirty="0"/>
              <a:t>o balneário </a:t>
            </a:r>
            <a:r>
              <a:rPr lang="pt-BR" sz="1700" dirty="0" err="1"/>
              <a:t>Oases</a:t>
            </a:r>
            <a:r>
              <a:rPr lang="pt-BR" sz="1700" dirty="0"/>
              <a:t> Sul onde havia recebido uma </a:t>
            </a:r>
            <a:r>
              <a:rPr lang="pt-BR" sz="1700" dirty="0" smtClean="0"/>
              <a:t>denúncia </a:t>
            </a:r>
            <a:r>
              <a:rPr lang="pt-BR" sz="1700" dirty="0"/>
              <a:t>de um equino abandonado. Ao chegar no local, foi avistado o animal caído ao solo, debilitado. Efetuado contato com o </a:t>
            </a:r>
            <a:r>
              <a:rPr lang="pt-BR" sz="1700" dirty="0" smtClean="0"/>
              <a:t>Sr. Sid, </a:t>
            </a:r>
            <a:r>
              <a:rPr lang="pt-BR" sz="1700" dirty="0"/>
              <a:t>Secretario da Agricultura, onde enviou para o local um apanhador de cavalos e um </a:t>
            </a:r>
            <a:r>
              <a:rPr lang="pt-BR" sz="1700" dirty="0" smtClean="0"/>
              <a:t>veterinário. </a:t>
            </a:r>
            <a:r>
              <a:rPr lang="pt-BR" sz="1700" dirty="0"/>
              <a:t>O Animal foi encaminhado para o curral municipal.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iângulo isósceles 19"/>
          <p:cNvSpPr/>
          <p:nvPr/>
        </p:nvSpPr>
        <p:spPr>
          <a:xfrm>
            <a:off x="5599113" y="98425"/>
            <a:ext cx="306387" cy="317500"/>
          </a:xfrm>
          <a:prstGeom prst="triangle">
            <a:avLst>
              <a:gd name="adj" fmla="val 44856"/>
            </a:avLst>
          </a:prstGeom>
          <a:solidFill>
            <a:srgbClr val="66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0" y="9545638"/>
            <a:ext cx="6799263" cy="284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320675"/>
            <a:ext cx="6858000" cy="2619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6389" name="CaixaDeTexto 31"/>
          <p:cNvSpPr txBox="1">
            <a:spLocks noChangeArrowheads="1"/>
          </p:cNvSpPr>
          <p:nvPr/>
        </p:nvSpPr>
        <p:spPr bwMode="auto">
          <a:xfrm>
            <a:off x="754063" y="319088"/>
            <a:ext cx="44989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1200" b="1">
                <a:solidFill>
                  <a:srgbClr val="000000"/>
                </a:solidFill>
              </a:rPr>
              <a:t>Informativo do Comando Ambiental da Brigada Militar – RS</a:t>
            </a:r>
          </a:p>
        </p:txBody>
      </p:sp>
      <p:sp>
        <p:nvSpPr>
          <p:cNvPr id="18" name="Paralelogramo 3"/>
          <p:cNvSpPr/>
          <p:nvPr/>
        </p:nvSpPr>
        <p:spPr>
          <a:xfrm flipH="1">
            <a:off x="5732463" y="98425"/>
            <a:ext cx="1125537" cy="936625"/>
          </a:xfrm>
          <a:custGeom>
            <a:avLst/>
            <a:gdLst>
              <a:gd name="connsiteX0" fmla="*/ 0 w 2304256"/>
              <a:gd name="connsiteY0" fmla="*/ 3960440 h 3960440"/>
              <a:gd name="connsiteX1" fmla="*/ 0 w 2304256"/>
              <a:gd name="connsiteY1" fmla="*/ 0 h 3960440"/>
              <a:gd name="connsiteX2" fmla="*/ 2304256 w 2304256"/>
              <a:gd name="connsiteY2" fmla="*/ 0 h 3960440"/>
              <a:gd name="connsiteX3" fmla="*/ 2304256 w 2304256"/>
              <a:gd name="connsiteY3" fmla="*/ 3960440 h 3960440"/>
              <a:gd name="connsiteX4" fmla="*/ 0 w 2304256"/>
              <a:gd name="connsiteY4" fmla="*/ 3960440 h 3960440"/>
              <a:gd name="connsiteX0" fmla="*/ 0 w 2304256"/>
              <a:gd name="connsiteY0" fmla="*/ 3960440 h 3992525"/>
              <a:gd name="connsiteX1" fmla="*/ 0 w 2304256"/>
              <a:gd name="connsiteY1" fmla="*/ 0 h 3992525"/>
              <a:gd name="connsiteX2" fmla="*/ 2304256 w 2304256"/>
              <a:gd name="connsiteY2" fmla="*/ 0 h 3992525"/>
              <a:gd name="connsiteX3" fmla="*/ 1181308 w 2304256"/>
              <a:gd name="connsiteY3" fmla="*/ 3992525 h 3992525"/>
              <a:gd name="connsiteX4" fmla="*/ 0 w 2304256"/>
              <a:gd name="connsiteY4" fmla="*/ 3960440 h 3992525"/>
              <a:gd name="connsiteX0" fmla="*/ 0 w 2304256"/>
              <a:gd name="connsiteY0" fmla="*/ 3976482 h 4008567"/>
              <a:gd name="connsiteX1" fmla="*/ 0 w 2304256"/>
              <a:gd name="connsiteY1" fmla="*/ 16042 h 4008567"/>
              <a:gd name="connsiteX2" fmla="*/ 2304256 w 2304256"/>
              <a:gd name="connsiteY2" fmla="*/ 0 h 4008567"/>
              <a:gd name="connsiteX3" fmla="*/ 1181308 w 2304256"/>
              <a:gd name="connsiteY3" fmla="*/ 4008567 h 4008567"/>
              <a:gd name="connsiteX4" fmla="*/ 0 w 2304256"/>
              <a:gd name="connsiteY4" fmla="*/ 3976482 h 4008567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49224 w 2304256"/>
              <a:gd name="connsiteY3" fmla="*/ 3960440 h 3976482"/>
              <a:gd name="connsiteX4" fmla="*/ 0 w 2304256"/>
              <a:gd name="connsiteY4" fmla="*/ 3976482 h 3976482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97350 w 2304256"/>
              <a:gd name="connsiteY3" fmla="*/ 3976482 h 3976482"/>
              <a:gd name="connsiteX4" fmla="*/ 0 w 2304256"/>
              <a:gd name="connsiteY4" fmla="*/ 3976482 h 3976482"/>
              <a:gd name="connsiteX0" fmla="*/ 0 w 2304256"/>
              <a:gd name="connsiteY0" fmla="*/ 3976482 h 3995532"/>
              <a:gd name="connsiteX1" fmla="*/ 0 w 2304256"/>
              <a:gd name="connsiteY1" fmla="*/ 16042 h 3995532"/>
              <a:gd name="connsiteX2" fmla="*/ 2304256 w 2304256"/>
              <a:gd name="connsiteY2" fmla="*/ 0 h 3995532"/>
              <a:gd name="connsiteX3" fmla="*/ 1661336 w 2304256"/>
              <a:gd name="connsiteY3" fmla="*/ 3995532 h 3995532"/>
              <a:gd name="connsiteX4" fmla="*/ 0 w 2304256"/>
              <a:gd name="connsiteY4" fmla="*/ 3976482 h 399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3995532">
                <a:moveTo>
                  <a:pt x="0" y="3976482"/>
                </a:moveTo>
                <a:lnTo>
                  <a:pt x="0" y="16042"/>
                </a:lnTo>
                <a:lnTo>
                  <a:pt x="2304256" y="0"/>
                </a:lnTo>
                <a:lnTo>
                  <a:pt x="1661336" y="3995532"/>
                </a:lnTo>
                <a:lnTo>
                  <a:pt x="0" y="3976482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6391" name="Imagem 24" descr="cabm pn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1338" y="69850"/>
            <a:ext cx="1582737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6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07101" y="575060"/>
            <a:ext cx="792000" cy="427303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232682" y="1020182"/>
            <a:ext cx="6466160" cy="981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 </a:t>
            </a:r>
            <a:r>
              <a:rPr lang="pt-B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HOMENAGENS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16396" name="Imagem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1122363"/>
            <a:ext cx="77152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7" name="Espaço Reservado para Número de Slide 25"/>
          <p:cNvSpPr>
            <a:spLocks noGrp="1"/>
          </p:cNvSpPr>
          <p:nvPr>
            <p:ph type="sldNum" sz="quarter" idx="12"/>
          </p:nvPr>
        </p:nvSpPr>
        <p:spPr bwMode="auto">
          <a:xfrm>
            <a:off x="6453188" y="9378950"/>
            <a:ext cx="360362" cy="527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AEA19A3-635E-4C2B-8E01-E06B620FE399}" type="slidenum">
              <a:rPr lang="pt-BR" altLang="pt-BR" b="1">
                <a:solidFill>
                  <a:srgbClr val="333300"/>
                </a:solidFill>
              </a:rPr>
              <a:pPr/>
              <a:t>15</a:t>
            </a:fld>
            <a:endParaRPr lang="pt-BR" altLang="pt-BR" b="1">
              <a:solidFill>
                <a:srgbClr val="333300"/>
              </a:solidFill>
            </a:endParaRPr>
          </a:p>
        </p:txBody>
      </p:sp>
      <p:sp>
        <p:nvSpPr>
          <p:cNvPr id="27" name="Espaço Reservado para Rodapé 26"/>
          <p:cNvSpPr>
            <a:spLocks noGrp="1"/>
          </p:cNvSpPr>
          <p:nvPr>
            <p:ph type="ftr" sz="quarter" idx="11"/>
          </p:nvPr>
        </p:nvSpPr>
        <p:spPr>
          <a:xfrm>
            <a:off x="-90488" y="9421813"/>
            <a:ext cx="6529388" cy="428625"/>
          </a:xfrm>
        </p:spPr>
        <p:txBody>
          <a:bodyPr/>
          <a:lstStyle/>
          <a:p>
            <a:pPr>
              <a:defRPr/>
            </a:pPr>
            <a:r>
              <a:rPr lang="pt-BR" b="1" smtClean="0">
                <a:solidFill>
                  <a:prstClr val="black"/>
                </a:solidFill>
              </a:rPr>
              <a:t>"O Braço Verde da Brigada Militar” –  Ano 2 – 18ª Edição –  17 à 22 de abril de 2021                               </a:t>
            </a:r>
            <a:endParaRPr lang="pt-BR" b="1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bm2887002\Downloads\WhatsApp Image 2021-04-23 at 18.28.23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14" y="2309794"/>
            <a:ext cx="3304008" cy="26432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>
              <a:rot lat="21328156" lon="20094972" rev="127049"/>
            </a:camera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51" y="2166917"/>
            <a:ext cx="1571636" cy="12888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8" y="3628123"/>
            <a:ext cx="2638400" cy="20392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457317" lon="1533952" rev="21393095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14" y="5595942"/>
            <a:ext cx="343656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26661" y="5953132"/>
            <a:ext cx="1559925" cy="1357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00438" y="5881694"/>
            <a:ext cx="1825638" cy="142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29001" y="2166918"/>
            <a:ext cx="1714511" cy="13047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70302" y="7453330"/>
            <a:ext cx="2701970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iângulo isósceles 19"/>
          <p:cNvSpPr/>
          <p:nvPr/>
        </p:nvSpPr>
        <p:spPr>
          <a:xfrm>
            <a:off x="5599113" y="98425"/>
            <a:ext cx="306387" cy="317500"/>
          </a:xfrm>
          <a:prstGeom prst="triangle">
            <a:avLst>
              <a:gd name="adj" fmla="val 44856"/>
            </a:avLst>
          </a:prstGeom>
          <a:solidFill>
            <a:srgbClr val="66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1588" y="9534525"/>
            <a:ext cx="6858000" cy="2222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320675"/>
            <a:ext cx="6858000" cy="2619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29701" name="CaixaDeTexto 17"/>
          <p:cNvSpPr txBox="1">
            <a:spLocks noChangeArrowheads="1"/>
          </p:cNvSpPr>
          <p:nvPr/>
        </p:nvSpPr>
        <p:spPr bwMode="auto">
          <a:xfrm>
            <a:off x="0" y="9515475"/>
            <a:ext cx="6858000" cy="2619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t-BR" sz="11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pt-BR" sz="11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414" name="CaixaDeTexto 32"/>
          <p:cNvSpPr txBox="1">
            <a:spLocks noChangeArrowheads="1"/>
          </p:cNvSpPr>
          <p:nvPr/>
        </p:nvSpPr>
        <p:spPr bwMode="auto">
          <a:xfrm>
            <a:off x="2428875" y="5024438"/>
            <a:ext cx="15716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altLang="pt-BR" sz="800">
                <a:solidFill>
                  <a:srgbClr val="000000"/>
                </a:solidFill>
                <a:latin typeface="Calibri" pitchFamily="34" charset="0"/>
              </a:rPr>
              <a:t>                  </a:t>
            </a:r>
          </a:p>
        </p:txBody>
      </p:sp>
      <p:sp>
        <p:nvSpPr>
          <p:cNvPr id="17415" name="CaixaDeTexto 31"/>
          <p:cNvSpPr txBox="1">
            <a:spLocks noChangeArrowheads="1"/>
          </p:cNvSpPr>
          <p:nvPr/>
        </p:nvSpPr>
        <p:spPr bwMode="auto">
          <a:xfrm>
            <a:off x="754063" y="319088"/>
            <a:ext cx="44989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1200" b="1">
                <a:solidFill>
                  <a:srgbClr val="000000"/>
                </a:solidFill>
              </a:rPr>
              <a:t>Informativo do Comando Ambiental da Brigada Militar – RS</a:t>
            </a:r>
          </a:p>
        </p:txBody>
      </p:sp>
      <p:sp>
        <p:nvSpPr>
          <p:cNvPr id="18" name="Paralelogramo 3"/>
          <p:cNvSpPr/>
          <p:nvPr/>
        </p:nvSpPr>
        <p:spPr>
          <a:xfrm flipH="1">
            <a:off x="5732463" y="98425"/>
            <a:ext cx="1125537" cy="936625"/>
          </a:xfrm>
          <a:custGeom>
            <a:avLst/>
            <a:gdLst>
              <a:gd name="connsiteX0" fmla="*/ 0 w 2304256"/>
              <a:gd name="connsiteY0" fmla="*/ 3960440 h 3960440"/>
              <a:gd name="connsiteX1" fmla="*/ 0 w 2304256"/>
              <a:gd name="connsiteY1" fmla="*/ 0 h 3960440"/>
              <a:gd name="connsiteX2" fmla="*/ 2304256 w 2304256"/>
              <a:gd name="connsiteY2" fmla="*/ 0 h 3960440"/>
              <a:gd name="connsiteX3" fmla="*/ 2304256 w 2304256"/>
              <a:gd name="connsiteY3" fmla="*/ 3960440 h 3960440"/>
              <a:gd name="connsiteX4" fmla="*/ 0 w 2304256"/>
              <a:gd name="connsiteY4" fmla="*/ 3960440 h 3960440"/>
              <a:gd name="connsiteX0" fmla="*/ 0 w 2304256"/>
              <a:gd name="connsiteY0" fmla="*/ 3960440 h 3992525"/>
              <a:gd name="connsiteX1" fmla="*/ 0 w 2304256"/>
              <a:gd name="connsiteY1" fmla="*/ 0 h 3992525"/>
              <a:gd name="connsiteX2" fmla="*/ 2304256 w 2304256"/>
              <a:gd name="connsiteY2" fmla="*/ 0 h 3992525"/>
              <a:gd name="connsiteX3" fmla="*/ 1181308 w 2304256"/>
              <a:gd name="connsiteY3" fmla="*/ 3992525 h 3992525"/>
              <a:gd name="connsiteX4" fmla="*/ 0 w 2304256"/>
              <a:gd name="connsiteY4" fmla="*/ 3960440 h 3992525"/>
              <a:gd name="connsiteX0" fmla="*/ 0 w 2304256"/>
              <a:gd name="connsiteY0" fmla="*/ 3976482 h 4008567"/>
              <a:gd name="connsiteX1" fmla="*/ 0 w 2304256"/>
              <a:gd name="connsiteY1" fmla="*/ 16042 h 4008567"/>
              <a:gd name="connsiteX2" fmla="*/ 2304256 w 2304256"/>
              <a:gd name="connsiteY2" fmla="*/ 0 h 4008567"/>
              <a:gd name="connsiteX3" fmla="*/ 1181308 w 2304256"/>
              <a:gd name="connsiteY3" fmla="*/ 4008567 h 4008567"/>
              <a:gd name="connsiteX4" fmla="*/ 0 w 2304256"/>
              <a:gd name="connsiteY4" fmla="*/ 3976482 h 4008567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49224 w 2304256"/>
              <a:gd name="connsiteY3" fmla="*/ 3960440 h 3976482"/>
              <a:gd name="connsiteX4" fmla="*/ 0 w 2304256"/>
              <a:gd name="connsiteY4" fmla="*/ 3976482 h 3976482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97350 w 2304256"/>
              <a:gd name="connsiteY3" fmla="*/ 3976482 h 3976482"/>
              <a:gd name="connsiteX4" fmla="*/ 0 w 2304256"/>
              <a:gd name="connsiteY4" fmla="*/ 3976482 h 3976482"/>
              <a:gd name="connsiteX0" fmla="*/ 0 w 2304256"/>
              <a:gd name="connsiteY0" fmla="*/ 3976482 h 3995532"/>
              <a:gd name="connsiteX1" fmla="*/ 0 w 2304256"/>
              <a:gd name="connsiteY1" fmla="*/ 16042 h 3995532"/>
              <a:gd name="connsiteX2" fmla="*/ 2304256 w 2304256"/>
              <a:gd name="connsiteY2" fmla="*/ 0 h 3995532"/>
              <a:gd name="connsiteX3" fmla="*/ 1661336 w 2304256"/>
              <a:gd name="connsiteY3" fmla="*/ 3995532 h 3995532"/>
              <a:gd name="connsiteX4" fmla="*/ 0 w 2304256"/>
              <a:gd name="connsiteY4" fmla="*/ 3976482 h 399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3995532">
                <a:moveTo>
                  <a:pt x="0" y="3976482"/>
                </a:moveTo>
                <a:lnTo>
                  <a:pt x="0" y="16042"/>
                </a:lnTo>
                <a:lnTo>
                  <a:pt x="2304256" y="0"/>
                </a:lnTo>
                <a:lnTo>
                  <a:pt x="1661336" y="3995532"/>
                </a:lnTo>
                <a:lnTo>
                  <a:pt x="0" y="3976482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7417" name="Imagem 24" descr="cabm pn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1338" y="69850"/>
            <a:ext cx="1582737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6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07101" y="575060"/>
            <a:ext cx="792000" cy="427303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155575" y="1082020"/>
            <a:ext cx="6513785" cy="8445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CONCLUSÃO</a:t>
            </a:r>
          </a:p>
        </p:txBody>
      </p:sp>
      <p:pic>
        <p:nvPicPr>
          <p:cNvPr id="17422" name="Imagem 1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275" y="1201738"/>
            <a:ext cx="719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3" name="Retângulo 16"/>
          <p:cNvSpPr>
            <a:spLocks noChangeArrowheads="1"/>
          </p:cNvSpPr>
          <p:nvPr/>
        </p:nvSpPr>
        <p:spPr bwMode="auto">
          <a:xfrm>
            <a:off x="357166" y="1952604"/>
            <a:ext cx="6215106" cy="741741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indent="712788" algn="just">
              <a:spcBef>
                <a:spcPts val="300"/>
              </a:spcBef>
              <a:spcAft>
                <a:spcPts val="300"/>
              </a:spcAft>
              <a:defRPr/>
            </a:pPr>
            <a:endParaRPr lang="pt-BR" sz="1400" dirty="0">
              <a:solidFill>
                <a:schemeClr val="bg1">
                  <a:lumMod val="95000"/>
                </a:schemeClr>
              </a:solidFill>
              <a:effectLst>
                <a:glow rad="101600">
                  <a:srgbClr val="EEECE1">
                    <a:lumMod val="50000"/>
                    <a:alpha val="6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714375"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1600" dirty="0">
                <a:solidFill>
                  <a:schemeClr val="bg1">
                    <a:lumMod val="95000"/>
                  </a:schemeClr>
                </a:solidFill>
              </a:rPr>
              <a:t>Os integrantes do Comando Ambiental, Comando Rodoviário e das demais Unidades de policiamento ostensivo geral da Brigada Militar, tem trabalhado de forma efetiva, eficaz e eficiente no enfrentamento à criminalidade. </a:t>
            </a:r>
          </a:p>
          <a:p>
            <a:pPr indent="714375"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1600" dirty="0">
                <a:solidFill>
                  <a:schemeClr val="bg1">
                    <a:lumMod val="95000"/>
                  </a:schemeClr>
                </a:solidFill>
              </a:rPr>
              <a:t>As ações tem como principal objetivo coibir e combater todo e qualquer ato ilícito que atente contra à vida, patrimônio, liberdade das pessoas e à biodiversidade. </a:t>
            </a:r>
          </a:p>
          <a:p>
            <a:pPr indent="714375"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1600" dirty="0">
                <a:solidFill>
                  <a:schemeClr val="bg1">
                    <a:lumMod val="95000"/>
                  </a:schemeClr>
                </a:solidFill>
              </a:rPr>
              <a:t>As operações que aqui foram demostradas, são peças importantes e estratégicas do planejamento conjunto e integrado com órgãos de proteção e fiscalização ambiental, bem como outras instituições parceiras, servindo de suporte para neutralizar ações criminosas contra o meio ambiente – natural, artificial, cultural e do trabalho – e,  automaticamente, remediando locais  carentes do  policiamento ostensivo. </a:t>
            </a:r>
          </a:p>
          <a:p>
            <a:pPr indent="714375"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1600" dirty="0">
                <a:solidFill>
                  <a:schemeClr val="bg1">
                    <a:lumMod val="95000"/>
                  </a:schemeClr>
                </a:solidFill>
              </a:rPr>
              <a:t>O policial fardado, seja ele ambiental  ou integrante do policiamento ostensivo geral, com sua ação de presença, expressa segurança e proteção à sociedade  em qualquer lugar que esteja.</a:t>
            </a:r>
          </a:p>
          <a:p>
            <a:pPr indent="714375"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1600" dirty="0">
                <a:solidFill>
                  <a:schemeClr val="bg1">
                    <a:lumMod val="95000"/>
                  </a:schemeClr>
                </a:solidFill>
              </a:rPr>
              <a:t> Os policiais militares do Comando Ambiental atuam e percorrem todo território gaúcho nas  mais diferentes regiões, muitas delas  com suas peculiaridades de  difícil  acesso, porém esses  fatores são estímulos e característicos no cumprimento da missão, não barrando ou retardando as ações do policiamento ostensivo e da preservação da ordem pública na seara ambiental.</a:t>
            </a:r>
          </a:p>
          <a:p>
            <a:pPr indent="714375"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1600" dirty="0">
                <a:solidFill>
                  <a:schemeClr val="bg1">
                    <a:lumMod val="95000"/>
                  </a:schemeClr>
                </a:solidFill>
              </a:rPr>
              <a:t>Diante dos resultados apresentados conclui-se que os objetivos foram atingidos satisfatoriamente, pois alcançou-se segurança a toda  população gaúcha.</a:t>
            </a:r>
          </a:p>
        </p:txBody>
      </p:sp>
      <p:sp>
        <p:nvSpPr>
          <p:cNvPr id="17424" name="AutoShape 4" descr="blob:https://web.whatsapp.com/05ec63a8-9845-4433-8060-19ee845947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>
          <a:xfrm>
            <a:off x="-214313" y="9529763"/>
            <a:ext cx="6858001" cy="179387"/>
          </a:xfrm>
        </p:spPr>
        <p:txBody>
          <a:bodyPr/>
          <a:lstStyle/>
          <a:p>
            <a:pPr>
              <a:defRPr/>
            </a:pPr>
            <a:r>
              <a:rPr lang="pt-BR" b="1" smtClean="0">
                <a:solidFill>
                  <a:schemeClr val="tx1"/>
                </a:solidFill>
              </a:rPr>
              <a:t>"O Braço Verde da Brigada Militar” –  Ano 2 – 18ª Edição –  17 à 22 de abril de 2021                               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742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9355138"/>
            <a:ext cx="422275" cy="527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E48FA1BD-DF1A-4D04-B1A7-8C17DFBD19CA}" type="slidenum">
              <a:rPr lang="pt-BR" altLang="pt-BR" b="1">
                <a:solidFill>
                  <a:schemeClr val="tx1"/>
                </a:solidFill>
              </a:rPr>
              <a:pPr/>
              <a:t>16</a:t>
            </a:fld>
            <a:endParaRPr lang="pt-BR" altLang="pt-BR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iângulo isósceles 19"/>
          <p:cNvSpPr/>
          <p:nvPr/>
        </p:nvSpPr>
        <p:spPr>
          <a:xfrm>
            <a:off x="5599113" y="98425"/>
            <a:ext cx="306387" cy="317500"/>
          </a:xfrm>
          <a:prstGeom prst="triangle">
            <a:avLst>
              <a:gd name="adj" fmla="val 44856"/>
            </a:avLst>
          </a:prstGeom>
          <a:solidFill>
            <a:srgbClr val="66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1588" y="9534525"/>
            <a:ext cx="6858000" cy="2222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320675"/>
            <a:ext cx="6858000" cy="2619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8437" name="CaixaDeTexto 32"/>
          <p:cNvSpPr txBox="1">
            <a:spLocks noChangeArrowheads="1"/>
          </p:cNvSpPr>
          <p:nvPr/>
        </p:nvSpPr>
        <p:spPr bwMode="auto">
          <a:xfrm>
            <a:off x="2428875" y="5024438"/>
            <a:ext cx="15716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altLang="pt-BR" sz="800">
                <a:solidFill>
                  <a:srgbClr val="000000"/>
                </a:solidFill>
                <a:latin typeface="Calibri" pitchFamily="34" charset="0"/>
              </a:rPr>
              <a:t>                  </a:t>
            </a:r>
          </a:p>
        </p:txBody>
      </p:sp>
      <p:sp>
        <p:nvSpPr>
          <p:cNvPr id="18438" name="CaixaDeTexto 31"/>
          <p:cNvSpPr txBox="1">
            <a:spLocks noChangeArrowheads="1"/>
          </p:cNvSpPr>
          <p:nvPr/>
        </p:nvSpPr>
        <p:spPr bwMode="auto">
          <a:xfrm>
            <a:off x="754063" y="319088"/>
            <a:ext cx="44989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1200" b="1">
                <a:solidFill>
                  <a:srgbClr val="000000"/>
                </a:solidFill>
              </a:rPr>
              <a:t>Informativo do Comando Ambiental da Brigada Militar – RS</a:t>
            </a:r>
          </a:p>
        </p:txBody>
      </p:sp>
      <p:sp>
        <p:nvSpPr>
          <p:cNvPr id="18" name="Paralelogramo 3"/>
          <p:cNvSpPr/>
          <p:nvPr/>
        </p:nvSpPr>
        <p:spPr>
          <a:xfrm flipH="1">
            <a:off x="5732463" y="98425"/>
            <a:ext cx="1125537" cy="936625"/>
          </a:xfrm>
          <a:custGeom>
            <a:avLst/>
            <a:gdLst>
              <a:gd name="connsiteX0" fmla="*/ 0 w 2304256"/>
              <a:gd name="connsiteY0" fmla="*/ 3960440 h 3960440"/>
              <a:gd name="connsiteX1" fmla="*/ 0 w 2304256"/>
              <a:gd name="connsiteY1" fmla="*/ 0 h 3960440"/>
              <a:gd name="connsiteX2" fmla="*/ 2304256 w 2304256"/>
              <a:gd name="connsiteY2" fmla="*/ 0 h 3960440"/>
              <a:gd name="connsiteX3" fmla="*/ 2304256 w 2304256"/>
              <a:gd name="connsiteY3" fmla="*/ 3960440 h 3960440"/>
              <a:gd name="connsiteX4" fmla="*/ 0 w 2304256"/>
              <a:gd name="connsiteY4" fmla="*/ 3960440 h 3960440"/>
              <a:gd name="connsiteX0" fmla="*/ 0 w 2304256"/>
              <a:gd name="connsiteY0" fmla="*/ 3960440 h 3992525"/>
              <a:gd name="connsiteX1" fmla="*/ 0 w 2304256"/>
              <a:gd name="connsiteY1" fmla="*/ 0 h 3992525"/>
              <a:gd name="connsiteX2" fmla="*/ 2304256 w 2304256"/>
              <a:gd name="connsiteY2" fmla="*/ 0 h 3992525"/>
              <a:gd name="connsiteX3" fmla="*/ 1181308 w 2304256"/>
              <a:gd name="connsiteY3" fmla="*/ 3992525 h 3992525"/>
              <a:gd name="connsiteX4" fmla="*/ 0 w 2304256"/>
              <a:gd name="connsiteY4" fmla="*/ 3960440 h 3992525"/>
              <a:gd name="connsiteX0" fmla="*/ 0 w 2304256"/>
              <a:gd name="connsiteY0" fmla="*/ 3976482 h 4008567"/>
              <a:gd name="connsiteX1" fmla="*/ 0 w 2304256"/>
              <a:gd name="connsiteY1" fmla="*/ 16042 h 4008567"/>
              <a:gd name="connsiteX2" fmla="*/ 2304256 w 2304256"/>
              <a:gd name="connsiteY2" fmla="*/ 0 h 4008567"/>
              <a:gd name="connsiteX3" fmla="*/ 1181308 w 2304256"/>
              <a:gd name="connsiteY3" fmla="*/ 4008567 h 4008567"/>
              <a:gd name="connsiteX4" fmla="*/ 0 w 2304256"/>
              <a:gd name="connsiteY4" fmla="*/ 3976482 h 4008567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49224 w 2304256"/>
              <a:gd name="connsiteY3" fmla="*/ 3960440 h 3976482"/>
              <a:gd name="connsiteX4" fmla="*/ 0 w 2304256"/>
              <a:gd name="connsiteY4" fmla="*/ 3976482 h 3976482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97350 w 2304256"/>
              <a:gd name="connsiteY3" fmla="*/ 3976482 h 3976482"/>
              <a:gd name="connsiteX4" fmla="*/ 0 w 2304256"/>
              <a:gd name="connsiteY4" fmla="*/ 3976482 h 3976482"/>
              <a:gd name="connsiteX0" fmla="*/ 0 w 2304256"/>
              <a:gd name="connsiteY0" fmla="*/ 3976482 h 3995532"/>
              <a:gd name="connsiteX1" fmla="*/ 0 w 2304256"/>
              <a:gd name="connsiteY1" fmla="*/ 16042 h 3995532"/>
              <a:gd name="connsiteX2" fmla="*/ 2304256 w 2304256"/>
              <a:gd name="connsiteY2" fmla="*/ 0 h 3995532"/>
              <a:gd name="connsiteX3" fmla="*/ 1661336 w 2304256"/>
              <a:gd name="connsiteY3" fmla="*/ 3995532 h 3995532"/>
              <a:gd name="connsiteX4" fmla="*/ 0 w 2304256"/>
              <a:gd name="connsiteY4" fmla="*/ 3976482 h 399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3995532">
                <a:moveTo>
                  <a:pt x="0" y="3976482"/>
                </a:moveTo>
                <a:lnTo>
                  <a:pt x="0" y="16042"/>
                </a:lnTo>
                <a:lnTo>
                  <a:pt x="2304256" y="0"/>
                </a:lnTo>
                <a:lnTo>
                  <a:pt x="1661336" y="3995532"/>
                </a:lnTo>
                <a:lnTo>
                  <a:pt x="0" y="3976482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8440" name="Imagem 24" descr="cabm pn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1338" y="69850"/>
            <a:ext cx="1582737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6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07101" y="575060"/>
            <a:ext cx="792000" cy="427303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155575" y="1082020"/>
            <a:ext cx="6513785" cy="8445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CONCLUSÃO</a:t>
            </a:r>
          </a:p>
        </p:txBody>
      </p:sp>
      <p:pic>
        <p:nvPicPr>
          <p:cNvPr id="18445" name="Imagem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275" y="1201738"/>
            <a:ext cx="719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3" name="Retângulo 16"/>
          <p:cNvSpPr>
            <a:spLocks noChangeArrowheads="1"/>
          </p:cNvSpPr>
          <p:nvPr/>
        </p:nvSpPr>
        <p:spPr bwMode="auto">
          <a:xfrm>
            <a:off x="0" y="1985272"/>
            <a:ext cx="6857999" cy="764824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accent3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indent="712788"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1700" dirty="0">
                <a:solidFill>
                  <a:schemeClr val="bg1">
                    <a:lumMod val="95000"/>
                  </a:schemeClr>
                </a:solidFill>
              </a:rPr>
              <a:t>As atividades de policiamento ostensivo no campo ambiental apresentaram resultados positivos no combate aos crimes ambientais e gerais, tendo como destaque as ações de caráter preventivo realizadas no </a:t>
            </a:r>
            <a:r>
              <a:rPr lang="pt-BR" sz="17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combate a caça e pesca ilegal, o quantitativo de pessoas abordadas e veículos fiscalizados, trazendo assim, resultados expressivos para prevenção de crimes ambientais e demais crimes</a:t>
            </a:r>
            <a:r>
              <a:rPr lang="pt-BR" sz="1700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indent="712788"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1700" dirty="0">
                <a:solidFill>
                  <a:schemeClr val="bg1">
                    <a:lumMod val="95000"/>
                  </a:schemeClr>
                </a:solidFill>
              </a:rPr>
              <a:t>As operações foram desencadeadas em diversos municípios do Estado do RS, escolhidos estrategicamente pelo sistema de inteligência da Brigada Militar levando-se em consideração os índices de  ocorrências, e o que poderia gerar um enfrentamento eficaz no combate aos crimes ambientais.  </a:t>
            </a:r>
          </a:p>
          <a:p>
            <a:pPr indent="712788"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pt-BR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pt-BR" b="1" u="sng" dirty="0">
                <a:solidFill>
                  <a:srgbClr val="FF0000"/>
                </a:solidFill>
              </a:rPr>
              <a:t>ACOMPANHE O GRÁFICO ABAIXO:</a:t>
            </a:r>
          </a:p>
          <a:p>
            <a:pPr indent="712788" algn="just">
              <a:spcBef>
                <a:spcPts val="300"/>
              </a:spcBef>
              <a:spcAft>
                <a:spcPts val="300"/>
              </a:spcAft>
              <a:defRPr/>
            </a:pPr>
            <a:endParaRPr lang="pt-BR" sz="2000" b="1" u="sng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712788" algn="just">
              <a:spcBef>
                <a:spcPts val="300"/>
              </a:spcBef>
              <a:spcAft>
                <a:spcPts val="300"/>
              </a:spcAft>
              <a:defRPr/>
            </a:pPr>
            <a:endParaRPr lang="pt-BR" b="1" u="sng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712788" algn="just">
              <a:spcBef>
                <a:spcPts val="300"/>
              </a:spcBef>
              <a:spcAft>
                <a:spcPts val="300"/>
              </a:spcAft>
              <a:defRPr/>
            </a:pPr>
            <a:endParaRPr lang="pt-BR" sz="1500" dirty="0">
              <a:solidFill>
                <a:prstClr val="black"/>
              </a:solidFill>
              <a:effectLst>
                <a:glow rad="101600">
                  <a:srgbClr val="EEECE1">
                    <a:lumMod val="50000"/>
                    <a:alpha val="6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712788" algn="just">
              <a:spcBef>
                <a:spcPts val="300"/>
              </a:spcBef>
              <a:spcAft>
                <a:spcPts val="300"/>
              </a:spcAft>
              <a:defRPr/>
            </a:pPr>
            <a:endParaRPr lang="pt-BR" sz="1500" dirty="0">
              <a:solidFill>
                <a:prstClr val="black"/>
              </a:solidFill>
              <a:effectLst>
                <a:glow rad="101600">
                  <a:srgbClr val="EEECE1">
                    <a:lumMod val="50000"/>
                    <a:alpha val="6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712788" algn="just">
              <a:spcBef>
                <a:spcPts val="300"/>
              </a:spcBef>
              <a:spcAft>
                <a:spcPts val="300"/>
              </a:spcAft>
              <a:defRPr/>
            </a:pPr>
            <a:endParaRPr lang="pt-BR" sz="1500" dirty="0">
              <a:solidFill>
                <a:prstClr val="black"/>
              </a:solidFill>
              <a:effectLst>
                <a:glow rad="101600">
                  <a:srgbClr val="EEECE1">
                    <a:lumMod val="50000"/>
                    <a:alpha val="6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712788" algn="just">
              <a:spcBef>
                <a:spcPts val="300"/>
              </a:spcBef>
              <a:spcAft>
                <a:spcPts val="300"/>
              </a:spcAft>
              <a:defRPr/>
            </a:pPr>
            <a:endParaRPr lang="pt-BR" sz="1500" dirty="0">
              <a:solidFill>
                <a:prstClr val="black"/>
              </a:solidFill>
              <a:effectLst>
                <a:glow rad="101600">
                  <a:srgbClr val="EEECE1">
                    <a:lumMod val="50000"/>
                    <a:alpha val="6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712788" algn="just">
              <a:spcBef>
                <a:spcPts val="300"/>
              </a:spcBef>
              <a:spcAft>
                <a:spcPts val="300"/>
              </a:spcAft>
              <a:defRPr/>
            </a:pPr>
            <a:endParaRPr lang="pt-BR" sz="1500" dirty="0">
              <a:solidFill>
                <a:prstClr val="black"/>
              </a:solidFill>
              <a:effectLst>
                <a:glow rad="101600">
                  <a:srgbClr val="EEECE1">
                    <a:lumMod val="50000"/>
                    <a:alpha val="6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712788" algn="just">
              <a:spcBef>
                <a:spcPts val="300"/>
              </a:spcBef>
              <a:spcAft>
                <a:spcPts val="300"/>
              </a:spcAft>
              <a:defRPr/>
            </a:pPr>
            <a:endParaRPr lang="pt-BR" sz="1500" dirty="0">
              <a:solidFill>
                <a:prstClr val="black"/>
              </a:solidFill>
              <a:effectLst>
                <a:glow rad="101600">
                  <a:srgbClr val="EEECE1">
                    <a:lumMod val="50000"/>
                    <a:alpha val="6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712788" algn="just">
              <a:spcBef>
                <a:spcPts val="300"/>
              </a:spcBef>
              <a:spcAft>
                <a:spcPts val="300"/>
              </a:spcAft>
              <a:defRPr/>
            </a:pPr>
            <a:endParaRPr lang="pt-BR" sz="1500" dirty="0">
              <a:solidFill>
                <a:prstClr val="black"/>
              </a:solidFill>
              <a:effectLst>
                <a:glow rad="101600">
                  <a:srgbClr val="EEECE1">
                    <a:lumMod val="50000"/>
                    <a:alpha val="6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712788" algn="just">
              <a:spcBef>
                <a:spcPts val="300"/>
              </a:spcBef>
              <a:spcAft>
                <a:spcPts val="300"/>
              </a:spcAft>
              <a:defRPr/>
            </a:pPr>
            <a:endParaRPr lang="pt-BR" sz="1500" dirty="0">
              <a:solidFill>
                <a:prstClr val="black"/>
              </a:solidFill>
              <a:effectLst>
                <a:glow rad="101600">
                  <a:srgbClr val="EEECE1">
                    <a:lumMod val="50000"/>
                    <a:alpha val="6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712788" algn="just">
              <a:spcBef>
                <a:spcPts val="300"/>
              </a:spcBef>
              <a:spcAft>
                <a:spcPts val="300"/>
              </a:spcAft>
              <a:defRPr/>
            </a:pPr>
            <a:endParaRPr lang="pt-BR" sz="1500" dirty="0">
              <a:solidFill>
                <a:prstClr val="black"/>
              </a:solidFill>
              <a:effectLst>
                <a:glow rad="101600">
                  <a:srgbClr val="EEECE1">
                    <a:lumMod val="50000"/>
                    <a:alpha val="6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714375" algn="just">
              <a:spcBef>
                <a:spcPts val="300"/>
              </a:spcBef>
              <a:spcAft>
                <a:spcPts val="300"/>
              </a:spcAft>
              <a:defRPr/>
            </a:pPr>
            <a:endParaRPr lang="pt-BR"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47" name="AutoShape 4" descr="blob:https://web.whatsapp.com/05ec63a8-9845-4433-8060-19ee845947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8448" name="Espaço Reservado para Número de Slide 20"/>
          <p:cNvSpPr>
            <a:spLocks noGrp="1"/>
          </p:cNvSpPr>
          <p:nvPr>
            <p:ph type="sldNum" sz="quarter" idx="12"/>
          </p:nvPr>
        </p:nvSpPr>
        <p:spPr bwMode="auto">
          <a:xfrm>
            <a:off x="6215063" y="9378950"/>
            <a:ext cx="514350" cy="527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D3E7DF9-A480-46E4-BBA2-2D12A110BD44}" type="slidenum">
              <a:rPr lang="pt-BR" altLang="pt-BR" b="1">
                <a:solidFill>
                  <a:schemeClr val="tx1"/>
                </a:solidFill>
              </a:rPr>
              <a:pPr/>
              <a:t>17</a:t>
            </a:fld>
            <a:endParaRPr lang="pt-BR" altLang="pt-BR" b="1">
              <a:solidFill>
                <a:schemeClr val="tx1"/>
              </a:solidFill>
            </a:endParaRPr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11"/>
          </p:nvPr>
        </p:nvSpPr>
        <p:spPr>
          <a:xfrm>
            <a:off x="-100013" y="9563100"/>
            <a:ext cx="6553201" cy="193675"/>
          </a:xfrm>
        </p:spPr>
        <p:txBody>
          <a:bodyPr/>
          <a:lstStyle/>
          <a:p>
            <a:pPr>
              <a:defRPr/>
            </a:pPr>
            <a:r>
              <a:rPr lang="pt-BR" b="1" smtClean="0">
                <a:solidFill>
                  <a:schemeClr val="tx1"/>
                </a:solidFill>
              </a:rPr>
              <a:t>"O Braço Verde da Brigada Militar” –  Ano 2 – 18ª Edição –  17 à 22 de abril de 2021                               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7887" y="5659437"/>
            <a:ext cx="6537261" cy="37851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iângulo isósceles 19"/>
          <p:cNvSpPr/>
          <p:nvPr/>
        </p:nvSpPr>
        <p:spPr>
          <a:xfrm>
            <a:off x="5599113" y="98425"/>
            <a:ext cx="306387" cy="317500"/>
          </a:xfrm>
          <a:prstGeom prst="triangle">
            <a:avLst>
              <a:gd name="adj" fmla="val 44856"/>
            </a:avLst>
          </a:prstGeom>
          <a:solidFill>
            <a:srgbClr val="66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0" y="9598025"/>
            <a:ext cx="6858000" cy="2222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320675"/>
            <a:ext cx="6858000" cy="2619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9461" name="CaixaDeTexto 30"/>
          <p:cNvSpPr txBox="1">
            <a:spLocks noChangeArrowheads="1"/>
          </p:cNvSpPr>
          <p:nvPr/>
        </p:nvSpPr>
        <p:spPr bwMode="auto">
          <a:xfrm>
            <a:off x="285750" y="5095875"/>
            <a:ext cx="285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pt-BR" alt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462" name="CaixaDeTexto 32"/>
          <p:cNvSpPr txBox="1">
            <a:spLocks noChangeArrowheads="1"/>
          </p:cNvSpPr>
          <p:nvPr/>
        </p:nvSpPr>
        <p:spPr bwMode="auto">
          <a:xfrm>
            <a:off x="2428875" y="5024438"/>
            <a:ext cx="15716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altLang="pt-BR" sz="800">
                <a:solidFill>
                  <a:srgbClr val="000000"/>
                </a:solidFill>
                <a:latin typeface="Calibri" pitchFamily="34" charset="0"/>
              </a:rPr>
              <a:t>                  </a:t>
            </a:r>
          </a:p>
        </p:txBody>
      </p:sp>
      <p:sp>
        <p:nvSpPr>
          <p:cNvPr id="19463" name="CaixaDeTexto 31"/>
          <p:cNvSpPr txBox="1">
            <a:spLocks noChangeArrowheads="1"/>
          </p:cNvSpPr>
          <p:nvPr/>
        </p:nvSpPr>
        <p:spPr bwMode="auto">
          <a:xfrm>
            <a:off x="754063" y="319088"/>
            <a:ext cx="44989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1200" b="1">
                <a:solidFill>
                  <a:srgbClr val="000000"/>
                </a:solidFill>
              </a:rPr>
              <a:t>Informativo do Comando Ambiental da Brigada Militar – RS</a:t>
            </a:r>
          </a:p>
        </p:txBody>
      </p:sp>
      <p:sp>
        <p:nvSpPr>
          <p:cNvPr id="18" name="Paralelogramo 3"/>
          <p:cNvSpPr/>
          <p:nvPr/>
        </p:nvSpPr>
        <p:spPr>
          <a:xfrm flipH="1">
            <a:off x="5732463" y="98425"/>
            <a:ext cx="1125537" cy="936625"/>
          </a:xfrm>
          <a:custGeom>
            <a:avLst/>
            <a:gdLst>
              <a:gd name="connsiteX0" fmla="*/ 0 w 2304256"/>
              <a:gd name="connsiteY0" fmla="*/ 3960440 h 3960440"/>
              <a:gd name="connsiteX1" fmla="*/ 0 w 2304256"/>
              <a:gd name="connsiteY1" fmla="*/ 0 h 3960440"/>
              <a:gd name="connsiteX2" fmla="*/ 2304256 w 2304256"/>
              <a:gd name="connsiteY2" fmla="*/ 0 h 3960440"/>
              <a:gd name="connsiteX3" fmla="*/ 2304256 w 2304256"/>
              <a:gd name="connsiteY3" fmla="*/ 3960440 h 3960440"/>
              <a:gd name="connsiteX4" fmla="*/ 0 w 2304256"/>
              <a:gd name="connsiteY4" fmla="*/ 3960440 h 3960440"/>
              <a:gd name="connsiteX0" fmla="*/ 0 w 2304256"/>
              <a:gd name="connsiteY0" fmla="*/ 3960440 h 3992525"/>
              <a:gd name="connsiteX1" fmla="*/ 0 w 2304256"/>
              <a:gd name="connsiteY1" fmla="*/ 0 h 3992525"/>
              <a:gd name="connsiteX2" fmla="*/ 2304256 w 2304256"/>
              <a:gd name="connsiteY2" fmla="*/ 0 h 3992525"/>
              <a:gd name="connsiteX3" fmla="*/ 1181308 w 2304256"/>
              <a:gd name="connsiteY3" fmla="*/ 3992525 h 3992525"/>
              <a:gd name="connsiteX4" fmla="*/ 0 w 2304256"/>
              <a:gd name="connsiteY4" fmla="*/ 3960440 h 3992525"/>
              <a:gd name="connsiteX0" fmla="*/ 0 w 2304256"/>
              <a:gd name="connsiteY0" fmla="*/ 3976482 h 4008567"/>
              <a:gd name="connsiteX1" fmla="*/ 0 w 2304256"/>
              <a:gd name="connsiteY1" fmla="*/ 16042 h 4008567"/>
              <a:gd name="connsiteX2" fmla="*/ 2304256 w 2304256"/>
              <a:gd name="connsiteY2" fmla="*/ 0 h 4008567"/>
              <a:gd name="connsiteX3" fmla="*/ 1181308 w 2304256"/>
              <a:gd name="connsiteY3" fmla="*/ 4008567 h 4008567"/>
              <a:gd name="connsiteX4" fmla="*/ 0 w 2304256"/>
              <a:gd name="connsiteY4" fmla="*/ 3976482 h 4008567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49224 w 2304256"/>
              <a:gd name="connsiteY3" fmla="*/ 3960440 h 3976482"/>
              <a:gd name="connsiteX4" fmla="*/ 0 w 2304256"/>
              <a:gd name="connsiteY4" fmla="*/ 3976482 h 3976482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97350 w 2304256"/>
              <a:gd name="connsiteY3" fmla="*/ 3976482 h 3976482"/>
              <a:gd name="connsiteX4" fmla="*/ 0 w 2304256"/>
              <a:gd name="connsiteY4" fmla="*/ 3976482 h 3976482"/>
              <a:gd name="connsiteX0" fmla="*/ 0 w 2304256"/>
              <a:gd name="connsiteY0" fmla="*/ 3976482 h 3995532"/>
              <a:gd name="connsiteX1" fmla="*/ 0 w 2304256"/>
              <a:gd name="connsiteY1" fmla="*/ 16042 h 3995532"/>
              <a:gd name="connsiteX2" fmla="*/ 2304256 w 2304256"/>
              <a:gd name="connsiteY2" fmla="*/ 0 h 3995532"/>
              <a:gd name="connsiteX3" fmla="*/ 1661336 w 2304256"/>
              <a:gd name="connsiteY3" fmla="*/ 3995532 h 3995532"/>
              <a:gd name="connsiteX4" fmla="*/ 0 w 2304256"/>
              <a:gd name="connsiteY4" fmla="*/ 3976482 h 399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3995532">
                <a:moveTo>
                  <a:pt x="0" y="3976482"/>
                </a:moveTo>
                <a:lnTo>
                  <a:pt x="0" y="16042"/>
                </a:lnTo>
                <a:lnTo>
                  <a:pt x="2304256" y="0"/>
                </a:lnTo>
                <a:lnTo>
                  <a:pt x="1661336" y="3995532"/>
                </a:lnTo>
                <a:lnTo>
                  <a:pt x="0" y="3976482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9465" name="Imagem 24" descr="cabm pn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1338" y="69850"/>
            <a:ext cx="1582737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6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07101" y="575060"/>
            <a:ext cx="792000" cy="427303"/>
          </a:xfrm>
          <a:prstGeom prst="rect">
            <a:avLst/>
          </a:prstGeom>
        </p:spPr>
      </p:pic>
      <p:sp>
        <p:nvSpPr>
          <p:cNvPr id="12" name="Retângulo de cantos arredondados 11"/>
          <p:cNvSpPr/>
          <p:nvPr/>
        </p:nvSpPr>
        <p:spPr>
          <a:xfrm>
            <a:off x="125717" y="5719128"/>
            <a:ext cx="6606565" cy="38308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1600" b="1" u="sng" dirty="0">
                <a:solidFill>
                  <a:prstClr val="black"/>
                </a:solidFill>
              </a:rPr>
              <a:t>Comando Ambiental da Brigada Militar - RS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1600" b="1" dirty="0">
                <a:solidFill>
                  <a:prstClr val="black"/>
                </a:solidFill>
              </a:rPr>
              <a:t> </a:t>
            </a:r>
            <a:r>
              <a:rPr lang="pt-BR" sz="1400" b="1" dirty="0">
                <a:solidFill>
                  <a:prstClr val="black"/>
                </a:solidFill>
              </a:rPr>
              <a:t>Comandante: </a:t>
            </a:r>
            <a:r>
              <a:rPr lang="pt-BR" sz="1400" b="1" dirty="0" err="1">
                <a:solidFill>
                  <a:prstClr val="black"/>
                </a:solidFill>
              </a:rPr>
              <a:t>Ten</a:t>
            </a:r>
            <a:r>
              <a:rPr lang="pt-BR" sz="1400" b="1" dirty="0">
                <a:solidFill>
                  <a:prstClr val="black"/>
                </a:solidFill>
              </a:rPr>
              <a:t> </a:t>
            </a:r>
            <a:r>
              <a:rPr lang="pt-BR" sz="1400" b="1" dirty="0" err="1">
                <a:solidFill>
                  <a:prstClr val="black"/>
                </a:solidFill>
              </a:rPr>
              <a:t>Cel</a:t>
            </a:r>
            <a:r>
              <a:rPr lang="pt-BR" sz="1400" b="1" dirty="0">
                <a:solidFill>
                  <a:prstClr val="black"/>
                </a:solidFill>
              </a:rPr>
              <a:t> QOEM Vladimir Luís Silva da Rosa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1400" b="1" dirty="0">
                <a:solidFill>
                  <a:prstClr val="black"/>
                </a:solidFill>
              </a:rPr>
              <a:t>Chefe do Estado-Maior: </a:t>
            </a:r>
            <a:r>
              <a:rPr lang="pt-BR" sz="1400" b="1" dirty="0" err="1">
                <a:solidFill>
                  <a:prstClr val="black"/>
                </a:solidFill>
              </a:rPr>
              <a:t>Maj</a:t>
            </a:r>
            <a:r>
              <a:rPr lang="pt-BR" sz="1400" b="1" dirty="0">
                <a:solidFill>
                  <a:prstClr val="black"/>
                </a:solidFill>
              </a:rPr>
              <a:t> QOEM Samaroni Teixeira </a:t>
            </a:r>
            <a:r>
              <a:rPr lang="pt-BR" sz="1400" b="1" dirty="0" err="1">
                <a:solidFill>
                  <a:prstClr val="black"/>
                </a:solidFill>
              </a:rPr>
              <a:t>Zappe</a:t>
            </a:r>
            <a:r>
              <a:rPr lang="pt-BR" sz="1400" b="1" dirty="0">
                <a:solidFill>
                  <a:prstClr val="black"/>
                </a:solidFill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1400" b="1" dirty="0">
                <a:solidFill>
                  <a:prstClr val="black"/>
                </a:solidFill>
              </a:rPr>
              <a:t>ENDEREÇO: Rua  João Moreira Maciel, 370, bairro  Marcilio Dias, Porto Alegre-RS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1200" b="1" dirty="0">
                <a:solidFill>
                  <a:prstClr val="black"/>
                </a:solidFill>
                <a:cs typeface="Arial" panose="020B0604020202020204" pitchFamily="34" charset="0"/>
              </a:rPr>
              <a:t>Informativo elaborado por Claudio Adão </a:t>
            </a:r>
            <a:r>
              <a:rPr lang="pt-BR" sz="1200" b="1" dirty="0" err="1">
                <a:solidFill>
                  <a:prstClr val="black"/>
                </a:solidFill>
                <a:cs typeface="Arial" panose="020B0604020202020204" pitchFamily="34" charset="0"/>
              </a:rPr>
              <a:t>Braatz</a:t>
            </a:r>
            <a:r>
              <a:rPr lang="pt-BR" sz="1200" b="1" dirty="0">
                <a:solidFill>
                  <a:prstClr val="black"/>
                </a:solidFill>
                <a:cs typeface="Arial" panose="020B0604020202020204" pitchFamily="34" charset="0"/>
              </a:rPr>
              <a:t> e Rodrigo da Silva Leyes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1200" b="1" dirty="0">
                <a:solidFill>
                  <a:prstClr val="black"/>
                </a:solidFill>
                <a:cs typeface="Arial" panose="020B0604020202020204" pitchFamily="34" charset="0"/>
              </a:rPr>
              <a:t>Contato: (51) 98422-0685 / E-mail: </a:t>
            </a:r>
            <a:r>
              <a:rPr lang="pt-BR" sz="1200" b="1" dirty="0">
                <a:solidFill>
                  <a:prstClr val="black"/>
                </a:solidFill>
                <a:cs typeface="Arial" panose="020B0604020202020204" pitchFamily="34" charset="0"/>
                <a:hlinkClick r:id="rId4"/>
              </a:rPr>
              <a:t>cabm-comsoc@bm.rs.gov.br</a:t>
            </a:r>
            <a:endParaRPr lang="pt-BR" sz="12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endParaRPr lang="pt-BR" sz="10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pt-BR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www.brigadamilitar.rs.gov.br/cabm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endParaRPr lang="pt-B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pt-BR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Twitter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@ambientalbmrs</a:t>
            </a:r>
            <a:r>
              <a:rPr lang="pt-BR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https://twitter.com/ambientalbmrs</a:t>
            </a:r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pt-BR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</a:t>
            </a:r>
            <a:r>
              <a:rPr lang="pt-B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www.facebook.com/CABM-Comando-Ambiental-da-BMRS-103184178 121043/</a:t>
            </a:r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pt-BR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Instagram</a:t>
            </a:r>
            <a:r>
              <a:rPr lang="pt-BR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@ambientalbmrs</a:t>
            </a:r>
            <a:r>
              <a:rPr lang="pt-BR" sz="1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www.instagram.com/ambientalbmrs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/</a:t>
            </a:r>
            <a:endParaRPr lang="pt-BR" sz="12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>
          <a:xfrm>
            <a:off x="-214313" y="9650413"/>
            <a:ext cx="6858001" cy="141287"/>
          </a:xfrm>
        </p:spPr>
        <p:txBody>
          <a:bodyPr/>
          <a:lstStyle/>
          <a:p>
            <a:pPr>
              <a:defRPr/>
            </a:pPr>
            <a:r>
              <a:rPr lang="pt-BR" b="1" smtClean="0">
                <a:solidFill>
                  <a:schemeClr val="tx1"/>
                </a:solidFill>
              </a:rPr>
              <a:t>"O Braço Verde da Brigada Militar” –  Ano 2 – 18ª Edição –  17 à 22 de abril de 2021                               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9471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xfrm>
            <a:off x="6472238" y="9445625"/>
            <a:ext cx="349250" cy="527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F5EA014-7D48-467E-872D-52CFAE290165}" type="slidenum">
              <a:rPr lang="pt-BR" altLang="pt-BR" b="1">
                <a:solidFill>
                  <a:schemeClr val="tx1"/>
                </a:solidFill>
              </a:rPr>
              <a:pPr/>
              <a:t>18</a:t>
            </a:fld>
            <a:endParaRPr lang="pt-BR" altLang="pt-BR" b="1">
              <a:solidFill>
                <a:schemeClr val="tx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2626" y="1018023"/>
            <a:ext cx="5324476" cy="46360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ângulo isósceles 6"/>
          <p:cNvSpPr/>
          <p:nvPr/>
        </p:nvSpPr>
        <p:spPr>
          <a:xfrm>
            <a:off x="4357688" y="-15875"/>
            <a:ext cx="144462" cy="215900"/>
          </a:xfrm>
          <a:prstGeom prst="triangle">
            <a:avLst/>
          </a:prstGeom>
          <a:solidFill>
            <a:srgbClr val="66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9" name="Retângulo 18"/>
          <p:cNvSpPr/>
          <p:nvPr/>
        </p:nvSpPr>
        <p:spPr>
          <a:xfrm>
            <a:off x="1588" y="9534525"/>
            <a:ext cx="6858000" cy="2222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65084" y="1171669"/>
            <a:ext cx="6695865" cy="8953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cs typeface="Arial" pitchFamily="34" charset="0"/>
              </a:rPr>
              <a:t>Comando Ambiental da Brigada Militar </a:t>
            </a:r>
          </a:p>
          <a:p>
            <a:pPr algn="ctr" eaLnBrk="1" hangingPunct="1">
              <a:defRPr/>
            </a:pPr>
            <a:r>
              <a:rPr lang="pt-BR" sz="1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cs typeface="Arial" pitchFamily="34" charset="0"/>
              </a:rPr>
              <a:t>Apresenta:</a:t>
            </a:r>
          </a:p>
        </p:txBody>
      </p:sp>
      <p:sp>
        <p:nvSpPr>
          <p:cNvPr id="10247" name="CaixaDeTexto 17"/>
          <p:cNvSpPr txBox="1">
            <a:spLocks noChangeArrowheads="1"/>
          </p:cNvSpPr>
          <p:nvPr/>
        </p:nvSpPr>
        <p:spPr bwMode="auto">
          <a:xfrm>
            <a:off x="0" y="9534525"/>
            <a:ext cx="6859588" cy="24606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sz="1000" b="1" dirty="0">
                <a:cs typeface="Arial" panose="020B0604020202020204" pitchFamily="34" charset="0"/>
              </a:rPr>
              <a:t> </a:t>
            </a:r>
            <a:endParaRPr lang="pt-BR" sz="1100" dirty="0">
              <a:cs typeface="Arial" panose="020B0604020202020204" pitchFamily="34" charset="0"/>
            </a:endParaRPr>
          </a:p>
        </p:txBody>
      </p:sp>
      <p:sp>
        <p:nvSpPr>
          <p:cNvPr id="6152" name="CaixaDeTexto 27"/>
          <p:cNvSpPr txBox="1">
            <a:spLocks noChangeArrowheads="1"/>
          </p:cNvSpPr>
          <p:nvPr/>
        </p:nvSpPr>
        <p:spPr bwMode="auto">
          <a:xfrm>
            <a:off x="1588" y="169863"/>
            <a:ext cx="6858000" cy="2159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 altLang="pt-BR"/>
          </a:p>
        </p:txBody>
      </p:sp>
      <p:sp>
        <p:nvSpPr>
          <p:cNvPr id="25" name="Paralelogramo 3"/>
          <p:cNvSpPr/>
          <p:nvPr/>
        </p:nvSpPr>
        <p:spPr>
          <a:xfrm flipH="1">
            <a:off x="4686300" y="-14288"/>
            <a:ext cx="2173288" cy="1154113"/>
          </a:xfrm>
          <a:custGeom>
            <a:avLst/>
            <a:gdLst>
              <a:gd name="connsiteX0" fmla="*/ 0 w 2304256"/>
              <a:gd name="connsiteY0" fmla="*/ 3960440 h 3960440"/>
              <a:gd name="connsiteX1" fmla="*/ 0 w 2304256"/>
              <a:gd name="connsiteY1" fmla="*/ 0 h 3960440"/>
              <a:gd name="connsiteX2" fmla="*/ 2304256 w 2304256"/>
              <a:gd name="connsiteY2" fmla="*/ 0 h 3960440"/>
              <a:gd name="connsiteX3" fmla="*/ 2304256 w 2304256"/>
              <a:gd name="connsiteY3" fmla="*/ 3960440 h 3960440"/>
              <a:gd name="connsiteX4" fmla="*/ 0 w 2304256"/>
              <a:gd name="connsiteY4" fmla="*/ 3960440 h 3960440"/>
              <a:gd name="connsiteX0" fmla="*/ 0 w 2304256"/>
              <a:gd name="connsiteY0" fmla="*/ 3960440 h 3992525"/>
              <a:gd name="connsiteX1" fmla="*/ 0 w 2304256"/>
              <a:gd name="connsiteY1" fmla="*/ 0 h 3992525"/>
              <a:gd name="connsiteX2" fmla="*/ 2304256 w 2304256"/>
              <a:gd name="connsiteY2" fmla="*/ 0 h 3992525"/>
              <a:gd name="connsiteX3" fmla="*/ 1181308 w 2304256"/>
              <a:gd name="connsiteY3" fmla="*/ 3992525 h 3992525"/>
              <a:gd name="connsiteX4" fmla="*/ 0 w 2304256"/>
              <a:gd name="connsiteY4" fmla="*/ 3960440 h 3992525"/>
              <a:gd name="connsiteX0" fmla="*/ 0 w 2304256"/>
              <a:gd name="connsiteY0" fmla="*/ 3976482 h 4008567"/>
              <a:gd name="connsiteX1" fmla="*/ 0 w 2304256"/>
              <a:gd name="connsiteY1" fmla="*/ 16042 h 4008567"/>
              <a:gd name="connsiteX2" fmla="*/ 2304256 w 2304256"/>
              <a:gd name="connsiteY2" fmla="*/ 0 h 4008567"/>
              <a:gd name="connsiteX3" fmla="*/ 1181308 w 2304256"/>
              <a:gd name="connsiteY3" fmla="*/ 4008567 h 4008567"/>
              <a:gd name="connsiteX4" fmla="*/ 0 w 2304256"/>
              <a:gd name="connsiteY4" fmla="*/ 3976482 h 4008567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49224 w 2304256"/>
              <a:gd name="connsiteY3" fmla="*/ 3960440 h 3976482"/>
              <a:gd name="connsiteX4" fmla="*/ 0 w 2304256"/>
              <a:gd name="connsiteY4" fmla="*/ 3976482 h 3976482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97350 w 2304256"/>
              <a:gd name="connsiteY3" fmla="*/ 3976482 h 3976482"/>
              <a:gd name="connsiteX4" fmla="*/ 0 w 2304256"/>
              <a:gd name="connsiteY4" fmla="*/ 3976482 h 3976482"/>
              <a:gd name="connsiteX0" fmla="*/ 0 w 2304256"/>
              <a:gd name="connsiteY0" fmla="*/ 3976482 h 3995532"/>
              <a:gd name="connsiteX1" fmla="*/ 0 w 2304256"/>
              <a:gd name="connsiteY1" fmla="*/ 16042 h 3995532"/>
              <a:gd name="connsiteX2" fmla="*/ 2304256 w 2304256"/>
              <a:gd name="connsiteY2" fmla="*/ 0 h 3995532"/>
              <a:gd name="connsiteX3" fmla="*/ 1661336 w 2304256"/>
              <a:gd name="connsiteY3" fmla="*/ 3995532 h 3995532"/>
              <a:gd name="connsiteX4" fmla="*/ 0 w 2304256"/>
              <a:gd name="connsiteY4" fmla="*/ 3976482 h 399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3995532">
                <a:moveTo>
                  <a:pt x="0" y="3976482"/>
                </a:moveTo>
                <a:lnTo>
                  <a:pt x="0" y="16042"/>
                </a:lnTo>
                <a:lnTo>
                  <a:pt x="2304256" y="0"/>
                </a:lnTo>
                <a:lnTo>
                  <a:pt x="1661336" y="3995532"/>
                </a:lnTo>
                <a:lnTo>
                  <a:pt x="0" y="3976482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6154" name="Imagem 24" descr="cabm pn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4563" y="-15875"/>
            <a:ext cx="241141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Imagem 2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9225" y="309563"/>
            <a:ext cx="14398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CaixaDeTexto 31"/>
          <p:cNvSpPr txBox="1">
            <a:spLocks noChangeArrowheads="1"/>
          </p:cNvSpPr>
          <p:nvPr/>
        </p:nvSpPr>
        <p:spPr bwMode="auto">
          <a:xfrm>
            <a:off x="185738" y="155575"/>
            <a:ext cx="4094162" cy="260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sz="1050" b="1" dirty="0"/>
              <a:t>Informativo do Comando Ambiental da Brigada Militar – RS</a:t>
            </a:r>
          </a:p>
        </p:txBody>
      </p:sp>
      <p:pic>
        <p:nvPicPr>
          <p:cNvPr id="6157" name="Imagem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63" y="1266825"/>
            <a:ext cx="7207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0" name="CaixaDeTexto 9"/>
          <p:cNvSpPr txBox="1">
            <a:spLocks noChangeArrowheads="1"/>
          </p:cNvSpPr>
          <p:nvPr/>
        </p:nvSpPr>
        <p:spPr bwMode="auto">
          <a:xfrm>
            <a:off x="142852" y="2144387"/>
            <a:ext cx="6586975" cy="3208571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355600" algn="just">
              <a:lnSpc>
                <a:spcPct val="150000"/>
              </a:lnSpc>
              <a:defRPr/>
            </a:pPr>
            <a:r>
              <a:rPr lang="pt-BR" sz="1500" b="1" dirty="0" smtClean="0"/>
              <a:t>Neste informativo o Comando Ambiental da Brigada Militar demonstrará o resultado dos 7 Dias  de Operações Integradas, através de seus Batalhões de Polícia Militar Ambiental em conjunto com Comandos Regionais de Polícia Ostensiva, Comando Rodoviário da Brigada Militar (CRBM), Policia Civil-RS, IBAMA, Exército Brasileiro, Marinha do Brasil, </a:t>
            </a:r>
            <a:r>
              <a:rPr lang="pt-BR" sz="1500" b="1" dirty="0"/>
              <a:t>PRF, </a:t>
            </a:r>
            <a:r>
              <a:rPr lang="pt-BR" sz="1500" b="1" dirty="0" smtClean="0"/>
              <a:t>PF, Receita Federal, SEMA-RS, FEPAM e Secretarias Municipais do Meio Ambiente, transmitindo a transparência das ações estratégicas de Policiamento  Ostensivo Ambiental. </a:t>
            </a:r>
            <a:endParaRPr lang="pt-BR" sz="1500" b="1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0" y="9371013"/>
            <a:ext cx="6859588" cy="527050"/>
          </a:xfrm>
        </p:spPr>
        <p:txBody>
          <a:bodyPr/>
          <a:lstStyle/>
          <a:p>
            <a:pPr>
              <a:defRPr/>
            </a:pPr>
            <a:r>
              <a:rPr lang="pt-BR" b="1" smtClean="0">
                <a:solidFill>
                  <a:schemeClr val="tx1"/>
                </a:solidFill>
              </a:rPr>
              <a:t>"O Braço Verde da Brigada Militar” –  Ano 2 – 18ª Edição –  17 à 22 de abril de 2021                               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6160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xfrm>
            <a:off x="6491288" y="9382125"/>
            <a:ext cx="306387" cy="527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93C9EE72-C31E-4809-A0EC-3CAB553CF509}" type="slidenum">
              <a:rPr lang="pt-BR" altLang="pt-BR" b="1">
                <a:solidFill>
                  <a:schemeClr val="tx1"/>
                </a:solidFill>
              </a:rPr>
              <a:pPr/>
              <a:t>2</a:t>
            </a:fld>
            <a:endParaRPr lang="pt-BR" altLang="pt-BR" b="1">
              <a:solidFill>
                <a:schemeClr val="tx1"/>
              </a:solidFill>
            </a:endParaRPr>
          </a:p>
        </p:txBody>
      </p:sp>
      <p:sp>
        <p:nvSpPr>
          <p:cNvPr id="10262" name="Retângulo 4"/>
          <p:cNvSpPr>
            <a:spLocks noChangeArrowheads="1"/>
          </p:cNvSpPr>
          <p:nvPr/>
        </p:nvSpPr>
        <p:spPr bwMode="auto">
          <a:xfrm>
            <a:off x="3717032" y="5453066"/>
            <a:ext cx="2998116" cy="4016484"/>
          </a:xfrm>
          <a:prstGeom prst="rect">
            <a:avLst/>
          </a:prstGeom>
          <a:ln w="57150">
            <a:solidFill>
              <a:srgbClr val="92D05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perspectiveLeft"/>
            <a:lightRig rig="threePt" dir="t"/>
          </a:scene3d>
          <a:sp3d>
            <a:bevelT w="101600" prst="riblet"/>
          </a:sp3d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wrap="square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>
            <a:lvl1pPr indent="355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0" algn="ctr">
              <a:lnSpc>
                <a:spcPct val="150000"/>
              </a:lnSpc>
              <a:defRPr/>
            </a:pPr>
            <a:r>
              <a:rPr lang="pt-BR" b="1" i="1" u="sng" dirty="0" smtClean="0">
                <a:ln/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METAS  da </a:t>
            </a:r>
          </a:p>
          <a:p>
            <a:pPr indent="0" algn="ctr">
              <a:lnSpc>
                <a:spcPct val="150000"/>
              </a:lnSpc>
              <a:defRPr/>
            </a:pPr>
            <a:r>
              <a:rPr lang="pt-BR" b="1" i="1" u="sng" dirty="0" smtClean="0">
                <a:ln/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Polícia Militar Ambiental </a:t>
            </a:r>
          </a:p>
          <a:p>
            <a:pPr indent="0" algn="ctr">
              <a:lnSpc>
                <a:spcPct val="150000"/>
              </a:lnSpc>
              <a:defRPr/>
            </a:pPr>
            <a:r>
              <a:rPr lang="pt-BR" b="1" i="1" u="sng" dirty="0" smtClean="0">
                <a:ln/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DESTA SEMANA:</a:t>
            </a:r>
          </a:p>
          <a:p>
            <a:pPr indent="0" algn="ctr">
              <a:lnSpc>
                <a:spcPct val="150000"/>
              </a:lnSpc>
              <a:defRPr/>
            </a:pPr>
            <a:endParaRPr lang="pt-BR" b="1" i="1" u="sng" dirty="0">
              <a:ln/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1400" b="1" dirty="0" smtClean="0">
                <a:ln/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Fiscalização </a:t>
            </a:r>
            <a:r>
              <a:rPr lang="pt-BR" sz="1400" b="1" dirty="0">
                <a:ln/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pt-BR" sz="1400" b="1" dirty="0" smtClean="0">
                <a:ln/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combate aos  </a:t>
            </a:r>
            <a:r>
              <a:rPr lang="pt-BR" sz="1400" b="1" dirty="0">
                <a:ln/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crimes de </a:t>
            </a:r>
            <a:r>
              <a:rPr lang="pt-BR" sz="1400" b="1" dirty="0" smtClean="0">
                <a:ln/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caça, </a:t>
            </a:r>
            <a:r>
              <a:rPr lang="pt-BR" sz="1400" b="1" dirty="0">
                <a:ln/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pesca </a:t>
            </a:r>
            <a:r>
              <a:rPr lang="pt-BR" sz="1400" b="1" dirty="0" smtClean="0">
                <a:ln/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e abigeato.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1400" b="1" dirty="0" smtClean="0">
                <a:ln/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Fiscalização de crimes contra a flora;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1400" b="1" dirty="0" smtClean="0">
                <a:ln/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Fiscalização de desmanches e empreendimentos que fabricam e transportam concreto.</a:t>
            </a:r>
            <a:endParaRPr lang="pt-BR" sz="1400" b="1" dirty="0" smtClean="0">
              <a:ln/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5738" y="4837095"/>
            <a:ext cx="3538934" cy="4759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653349" lon="21404450" rev="2155089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7" name="CaixaDeTexto 16"/>
          <p:cNvSpPr txBox="1"/>
          <p:nvPr/>
        </p:nvSpPr>
        <p:spPr>
          <a:xfrm>
            <a:off x="857232" y="7458694"/>
            <a:ext cx="642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pt-BR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pt-BR" dirty="0" smtClean="0">
                <a:solidFill>
                  <a:schemeClr val="bg1">
                    <a:lumMod val="85000"/>
                  </a:schemeClr>
                </a:solidFill>
              </a:rPr>
              <a:t>,</a:t>
            </a:r>
            <a:endParaRPr lang="pt-BR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iângulo isósceles 19"/>
          <p:cNvSpPr/>
          <p:nvPr/>
        </p:nvSpPr>
        <p:spPr>
          <a:xfrm>
            <a:off x="5599113" y="98425"/>
            <a:ext cx="306387" cy="317500"/>
          </a:xfrm>
          <a:prstGeom prst="triangle">
            <a:avLst>
              <a:gd name="adj" fmla="val 44856"/>
            </a:avLst>
          </a:prstGeom>
          <a:solidFill>
            <a:srgbClr val="66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9" name="Retângulo 18"/>
          <p:cNvSpPr/>
          <p:nvPr/>
        </p:nvSpPr>
        <p:spPr>
          <a:xfrm>
            <a:off x="1588" y="9534525"/>
            <a:ext cx="6858000" cy="2222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0" y="320675"/>
            <a:ext cx="6858000" cy="2619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2293" name="CaixaDeTexto 17"/>
          <p:cNvSpPr txBox="1">
            <a:spLocks noChangeArrowheads="1"/>
          </p:cNvSpPr>
          <p:nvPr/>
        </p:nvSpPr>
        <p:spPr bwMode="auto">
          <a:xfrm>
            <a:off x="0" y="9544050"/>
            <a:ext cx="6858000" cy="24606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sz="1000" b="1" dirty="0">
                <a:cs typeface="Arial" panose="020B0604020202020204" pitchFamily="34" charset="0"/>
              </a:rPr>
              <a:t> </a:t>
            </a:r>
            <a:endParaRPr lang="pt-BR" sz="1100" dirty="0">
              <a:cs typeface="Arial" panose="020B0604020202020204" pitchFamily="34" charset="0"/>
            </a:endParaRPr>
          </a:p>
        </p:txBody>
      </p:sp>
      <p:sp>
        <p:nvSpPr>
          <p:cNvPr id="7174" name="CaixaDeTexto 31"/>
          <p:cNvSpPr txBox="1">
            <a:spLocks noChangeArrowheads="1"/>
          </p:cNvSpPr>
          <p:nvPr/>
        </p:nvSpPr>
        <p:spPr bwMode="auto">
          <a:xfrm>
            <a:off x="754063" y="319088"/>
            <a:ext cx="44989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1200" b="1"/>
              <a:t>Informativo do Comando Ambiental da Brigada Militar – RS</a:t>
            </a:r>
          </a:p>
        </p:txBody>
      </p:sp>
      <p:sp>
        <p:nvSpPr>
          <p:cNvPr id="18" name="Paralelogramo 3"/>
          <p:cNvSpPr/>
          <p:nvPr/>
        </p:nvSpPr>
        <p:spPr>
          <a:xfrm flipH="1">
            <a:off x="5732463" y="98425"/>
            <a:ext cx="1125537" cy="936625"/>
          </a:xfrm>
          <a:custGeom>
            <a:avLst/>
            <a:gdLst>
              <a:gd name="connsiteX0" fmla="*/ 0 w 2304256"/>
              <a:gd name="connsiteY0" fmla="*/ 3960440 h 3960440"/>
              <a:gd name="connsiteX1" fmla="*/ 0 w 2304256"/>
              <a:gd name="connsiteY1" fmla="*/ 0 h 3960440"/>
              <a:gd name="connsiteX2" fmla="*/ 2304256 w 2304256"/>
              <a:gd name="connsiteY2" fmla="*/ 0 h 3960440"/>
              <a:gd name="connsiteX3" fmla="*/ 2304256 w 2304256"/>
              <a:gd name="connsiteY3" fmla="*/ 3960440 h 3960440"/>
              <a:gd name="connsiteX4" fmla="*/ 0 w 2304256"/>
              <a:gd name="connsiteY4" fmla="*/ 3960440 h 3960440"/>
              <a:gd name="connsiteX0" fmla="*/ 0 w 2304256"/>
              <a:gd name="connsiteY0" fmla="*/ 3960440 h 3992525"/>
              <a:gd name="connsiteX1" fmla="*/ 0 w 2304256"/>
              <a:gd name="connsiteY1" fmla="*/ 0 h 3992525"/>
              <a:gd name="connsiteX2" fmla="*/ 2304256 w 2304256"/>
              <a:gd name="connsiteY2" fmla="*/ 0 h 3992525"/>
              <a:gd name="connsiteX3" fmla="*/ 1181308 w 2304256"/>
              <a:gd name="connsiteY3" fmla="*/ 3992525 h 3992525"/>
              <a:gd name="connsiteX4" fmla="*/ 0 w 2304256"/>
              <a:gd name="connsiteY4" fmla="*/ 3960440 h 3992525"/>
              <a:gd name="connsiteX0" fmla="*/ 0 w 2304256"/>
              <a:gd name="connsiteY0" fmla="*/ 3976482 h 4008567"/>
              <a:gd name="connsiteX1" fmla="*/ 0 w 2304256"/>
              <a:gd name="connsiteY1" fmla="*/ 16042 h 4008567"/>
              <a:gd name="connsiteX2" fmla="*/ 2304256 w 2304256"/>
              <a:gd name="connsiteY2" fmla="*/ 0 h 4008567"/>
              <a:gd name="connsiteX3" fmla="*/ 1181308 w 2304256"/>
              <a:gd name="connsiteY3" fmla="*/ 4008567 h 4008567"/>
              <a:gd name="connsiteX4" fmla="*/ 0 w 2304256"/>
              <a:gd name="connsiteY4" fmla="*/ 3976482 h 4008567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49224 w 2304256"/>
              <a:gd name="connsiteY3" fmla="*/ 3960440 h 3976482"/>
              <a:gd name="connsiteX4" fmla="*/ 0 w 2304256"/>
              <a:gd name="connsiteY4" fmla="*/ 3976482 h 3976482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97350 w 2304256"/>
              <a:gd name="connsiteY3" fmla="*/ 3976482 h 3976482"/>
              <a:gd name="connsiteX4" fmla="*/ 0 w 2304256"/>
              <a:gd name="connsiteY4" fmla="*/ 3976482 h 3976482"/>
              <a:gd name="connsiteX0" fmla="*/ 0 w 2304256"/>
              <a:gd name="connsiteY0" fmla="*/ 3976482 h 3995532"/>
              <a:gd name="connsiteX1" fmla="*/ 0 w 2304256"/>
              <a:gd name="connsiteY1" fmla="*/ 16042 h 3995532"/>
              <a:gd name="connsiteX2" fmla="*/ 2304256 w 2304256"/>
              <a:gd name="connsiteY2" fmla="*/ 0 h 3995532"/>
              <a:gd name="connsiteX3" fmla="*/ 1661336 w 2304256"/>
              <a:gd name="connsiteY3" fmla="*/ 3995532 h 3995532"/>
              <a:gd name="connsiteX4" fmla="*/ 0 w 2304256"/>
              <a:gd name="connsiteY4" fmla="*/ 3976482 h 399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3995532">
                <a:moveTo>
                  <a:pt x="0" y="3976482"/>
                </a:moveTo>
                <a:lnTo>
                  <a:pt x="0" y="16042"/>
                </a:lnTo>
                <a:lnTo>
                  <a:pt x="2304256" y="0"/>
                </a:lnTo>
                <a:lnTo>
                  <a:pt x="1661336" y="3995532"/>
                </a:lnTo>
                <a:lnTo>
                  <a:pt x="0" y="3976482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7176" name="Imagem 24" descr="cabm pn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1338" y="69850"/>
            <a:ext cx="1582737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6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07101" y="575060"/>
            <a:ext cx="792000" cy="427303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208435" y="1081087"/>
            <a:ext cx="6552728" cy="8445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AÇÕES PREVENTIVAS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No território  Gaúcho </a:t>
            </a:r>
          </a:p>
        </p:txBody>
      </p:sp>
      <p:pic>
        <p:nvPicPr>
          <p:cNvPr id="7181" name="Imagem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50" y="1152525"/>
            <a:ext cx="719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0" y="9488488"/>
            <a:ext cx="6858000" cy="357187"/>
          </a:xfrm>
        </p:spPr>
        <p:txBody>
          <a:bodyPr/>
          <a:lstStyle/>
          <a:p>
            <a:pPr>
              <a:defRPr/>
            </a:pPr>
            <a:r>
              <a:rPr lang="pt-BR" b="1" smtClean="0">
                <a:solidFill>
                  <a:schemeClr val="tx1"/>
                </a:solidFill>
              </a:rPr>
              <a:t>"O Braço Verde da Brigada Militar” –  Ano 2 – 18ª Edição –  17 à 22 de abril de 2021                               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7183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xfrm>
            <a:off x="6567488" y="9404350"/>
            <a:ext cx="193675" cy="527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8395FDA4-9830-4221-9A42-7B755E688818}" type="slidenum">
              <a:rPr lang="pt-BR" altLang="pt-BR" b="1">
                <a:solidFill>
                  <a:schemeClr val="tx1"/>
                </a:solidFill>
              </a:rPr>
              <a:pPr/>
              <a:t>3</a:t>
            </a:fld>
            <a:endParaRPr lang="pt-BR" altLang="pt-BR" b="1">
              <a:solidFill>
                <a:schemeClr val="tx1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214291" y="1843296"/>
            <a:ext cx="3286147" cy="26776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Above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1600" b="1" i="1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ritannic Bold" panose="020B0903060703020204" pitchFamily="34" charset="0"/>
              </a:rPr>
              <a:t>DURANTE AS AÇÕES PREVENTIVAS DO COMANDO AMBIENTAL, FORAM  FISCALIZADOS/ABORDADOS </a:t>
            </a:r>
            <a:r>
              <a:rPr lang="pt-BR" sz="1600" b="1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ritannic Bold" panose="020B0903060703020204" pitchFamily="34" charset="0"/>
              </a:rPr>
              <a:t>:</a:t>
            </a:r>
          </a:p>
          <a:p>
            <a:pPr algn="just">
              <a:defRPr/>
            </a:pPr>
            <a:endParaRPr lang="pt-BR" sz="1600" b="1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ritannic Bold" panose="020B0903060703020204" pitchFamily="34" charset="0"/>
            </a:endParaRPr>
          </a:p>
          <a:p>
            <a:pPr algn="just">
              <a:defRPr/>
            </a:pPr>
            <a:endParaRPr lang="pt-BR" sz="1600" b="1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ritannic Bold" panose="020B0903060703020204" pitchFamily="34" charset="0"/>
            </a:endParaRPr>
          </a:p>
          <a:p>
            <a:pPr algn="just">
              <a:defRPr/>
            </a:pPr>
            <a:endParaRPr lang="pt-BR" sz="1600" b="1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ritannic Bold" panose="020B09030607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t-BR" b="1" dirty="0" smtClean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ritannic Bold" panose="020B0903060703020204" pitchFamily="34" charset="0"/>
              </a:rPr>
              <a:t>348 </a:t>
            </a:r>
            <a:r>
              <a:rPr lang="pt-BR" b="1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ritannic Bold" panose="020B0903060703020204" pitchFamily="34" charset="0"/>
              </a:rPr>
              <a:t>VEÍCULOS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t-BR" b="1" dirty="0" smtClean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ritannic Bold" panose="020B0903060703020204" pitchFamily="34" charset="0"/>
              </a:rPr>
              <a:t>47 EMBARCAÇÕES   </a:t>
            </a:r>
            <a:endParaRPr lang="pt-BR" b="1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ritannic Bold" panose="020B09030607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t-BR" b="1" dirty="0" smtClean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ritannic Bold" panose="020B0903060703020204" pitchFamily="34" charset="0"/>
              </a:rPr>
              <a:t>1.105 PESSOAS </a:t>
            </a:r>
            <a:r>
              <a:rPr lang="pt-BR" b="1" dirty="0" smtClean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lgerian" panose="04020705040A02060702" pitchFamily="82" charset="0"/>
              </a:rPr>
              <a:t> </a:t>
            </a:r>
            <a:endParaRPr lang="pt-BR" b="1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lgerian" panose="04020705040A02060702" pitchFamily="82" charset="0"/>
            </a:endParaRPr>
          </a:p>
          <a:p>
            <a:pPr>
              <a:defRPr/>
            </a:pPr>
            <a:r>
              <a:rPr lang="pt-BR" b="1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lgerian" panose="04020705040A02060702" pitchFamily="82" charset="0"/>
              </a:rPr>
              <a:t>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88868" y="1854200"/>
            <a:ext cx="3154239" cy="2229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657378" lon="21049083" rev="141479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5878" y="4699339"/>
            <a:ext cx="3292003" cy="17973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12700" stA="33000" endPos="28000" dist="5000" dir="5400000" sy="-100000" algn="bl" rotWithShape="0"/>
          </a:effectLst>
          <a:scene3d>
            <a:camera prst="perspectiveFront" fov="5100000">
              <a:rot lat="600000" lon="20999996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7" name="Elipse 6"/>
          <p:cNvSpPr/>
          <p:nvPr/>
        </p:nvSpPr>
        <p:spPr>
          <a:xfrm>
            <a:off x="1218635" y="5025008"/>
            <a:ext cx="216024" cy="2581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/>
          <p:cNvSpPr/>
          <p:nvPr/>
        </p:nvSpPr>
        <p:spPr>
          <a:xfrm>
            <a:off x="5046873" y="2688441"/>
            <a:ext cx="167854" cy="2058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31264">
            <a:off x="110299" y="6563217"/>
            <a:ext cx="3359595" cy="26771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20661718" lon="282839" rev="150955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5" name="Elipse 4"/>
          <p:cNvSpPr/>
          <p:nvPr/>
        </p:nvSpPr>
        <p:spPr>
          <a:xfrm rot="5216819">
            <a:off x="1855524" y="7561946"/>
            <a:ext cx="291237" cy="225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17032" y="4255325"/>
            <a:ext cx="3291706" cy="21980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12700" stA="28000" endPos="28000" dist="5000" dir="5400000" sy="-100000" algn="bl" rotWithShape="0"/>
          </a:effectLst>
          <a:scene3d>
            <a:camera prst="perspectiveFront" fov="3300000">
              <a:rot lat="21450034" lon="20089936" rev="254158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50518" y="6842695"/>
            <a:ext cx="3424731" cy="24430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3" name="Elipse 22"/>
          <p:cNvSpPr/>
          <p:nvPr/>
        </p:nvSpPr>
        <p:spPr>
          <a:xfrm rot="5216819">
            <a:off x="5606687" y="7628849"/>
            <a:ext cx="291237" cy="3390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iângulo isósceles 19"/>
          <p:cNvSpPr/>
          <p:nvPr/>
        </p:nvSpPr>
        <p:spPr>
          <a:xfrm>
            <a:off x="5599113" y="98425"/>
            <a:ext cx="306387" cy="317500"/>
          </a:xfrm>
          <a:prstGeom prst="triangle">
            <a:avLst>
              <a:gd name="adj" fmla="val 44856"/>
            </a:avLst>
          </a:prstGeom>
          <a:solidFill>
            <a:srgbClr val="66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0" y="9545638"/>
            <a:ext cx="6799263" cy="284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320675"/>
            <a:ext cx="6858000" cy="2619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8197" name="CaixaDeTexto 31"/>
          <p:cNvSpPr txBox="1">
            <a:spLocks noChangeArrowheads="1"/>
          </p:cNvSpPr>
          <p:nvPr/>
        </p:nvSpPr>
        <p:spPr bwMode="auto">
          <a:xfrm>
            <a:off x="754063" y="319088"/>
            <a:ext cx="44989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1200" b="1">
                <a:solidFill>
                  <a:srgbClr val="000000"/>
                </a:solidFill>
              </a:rPr>
              <a:t>Informativo do Comando Ambiental da Brigada Militar – RS</a:t>
            </a:r>
          </a:p>
        </p:txBody>
      </p:sp>
      <p:sp>
        <p:nvSpPr>
          <p:cNvPr id="18" name="Paralelogramo 3"/>
          <p:cNvSpPr/>
          <p:nvPr/>
        </p:nvSpPr>
        <p:spPr>
          <a:xfrm flipH="1">
            <a:off x="5732463" y="98425"/>
            <a:ext cx="1125537" cy="936625"/>
          </a:xfrm>
          <a:custGeom>
            <a:avLst/>
            <a:gdLst>
              <a:gd name="connsiteX0" fmla="*/ 0 w 2304256"/>
              <a:gd name="connsiteY0" fmla="*/ 3960440 h 3960440"/>
              <a:gd name="connsiteX1" fmla="*/ 0 w 2304256"/>
              <a:gd name="connsiteY1" fmla="*/ 0 h 3960440"/>
              <a:gd name="connsiteX2" fmla="*/ 2304256 w 2304256"/>
              <a:gd name="connsiteY2" fmla="*/ 0 h 3960440"/>
              <a:gd name="connsiteX3" fmla="*/ 2304256 w 2304256"/>
              <a:gd name="connsiteY3" fmla="*/ 3960440 h 3960440"/>
              <a:gd name="connsiteX4" fmla="*/ 0 w 2304256"/>
              <a:gd name="connsiteY4" fmla="*/ 3960440 h 3960440"/>
              <a:gd name="connsiteX0" fmla="*/ 0 w 2304256"/>
              <a:gd name="connsiteY0" fmla="*/ 3960440 h 3992525"/>
              <a:gd name="connsiteX1" fmla="*/ 0 w 2304256"/>
              <a:gd name="connsiteY1" fmla="*/ 0 h 3992525"/>
              <a:gd name="connsiteX2" fmla="*/ 2304256 w 2304256"/>
              <a:gd name="connsiteY2" fmla="*/ 0 h 3992525"/>
              <a:gd name="connsiteX3" fmla="*/ 1181308 w 2304256"/>
              <a:gd name="connsiteY3" fmla="*/ 3992525 h 3992525"/>
              <a:gd name="connsiteX4" fmla="*/ 0 w 2304256"/>
              <a:gd name="connsiteY4" fmla="*/ 3960440 h 3992525"/>
              <a:gd name="connsiteX0" fmla="*/ 0 w 2304256"/>
              <a:gd name="connsiteY0" fmla="*/ 3976482 h 4008567"/>
              <a:gd name="connsiteX1" fmla="*/ 0 w 2304256"/>
              <a:gd name="connsiteY1" fmla="*/ 16042 h 4008567"/>
              <a:gd name="connsiteX2" fmla="*/ 2304256 w 2304256"/>
              <a:gd name="connsiteY2" fmla="*/ 0 h 4008567"/>
              <a:gd name="connsiteX3" fmla="*/ 1181308 w 2304256"/>
              <a:gd name="connsiteY3" fmla="*/ 4008567 h 4008567"/>
              <a:gd name="connsiteX4" fmla="*/ 0 w 2304256"/>
              <a:gd name="connsiteY4" fmla="*/ 3976482 h 4008567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49224 w 2304256"/>
              <a:gd name="connsiteY3" fmla="*/ 3960440 h 3976482"/>
              <a:gd name="connsiteX4" fmla="*/ 0 w 2304256"/>
              <a:gd name="connsiteY4" fmla="*/ 3976482 h 3976482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97350 w 2304256"/>
              <a:gd name="connsiteY3" fmla="*/ 3976482 h 3976482"/>
              <a:gd name="connsiteX4" fmla="*/ 0 w 2304256"/>
              <a:gd name="connsiteY4" fmla="*/ 3976482 h 3976482"/>
              <a:gd name="connsiteX0" fmla="*/ 0 w 2304256"/>
              <a:gd name="connsiteY0" fmla="*/ 3976482 h 3995532"/>
              <a:gd name="connsiteX1" fmla="*/ 0 w 2304256"/>
              <a:gd name="connsiteY1" fmla="*/ 16042 h 3995532"/>
              <a:gd name="connsiteX2" fmla="*/ 2304256 w 2304256"/>
              <a:gd name="connsiteY2" fmla="*/ 0 h 3995532"/>
              <a:gd name="connsiteX3" fmla="*/ 1661336 w 2304256"/>
              <a:gd name="connsiteY3" fmla="*/ 3995532 h 3995532"/>
              <a:gd name="connsiteX4" fmla="*/ 0 w 2304256"/>
              <a:gd name="connsiteY4" fmla="*/ 3976482 h 399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3995532">
                <a:moveTo>
                  <a:pt x="0" y="3976482"/>
                </a:moveTo>
                <a:lnTo>
                  <a:pt x="0" y="16042"/>
                </a:lnTo>
                <a:lnTo>
                  <a:pt x="2304256" y="0"/>
                </a:lnTo>
                <a:lnTo>
                  <a:pt x="1661336" y="3995532"/>
                </a:lnTo>
                <a:lnTo>
                  <a:pt x="0" y="3976482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8199" name="Imagem 24" descr="cabm pn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1338" y="69850"/>
            <a:ext cx="1582737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6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07101" y="575060"/>
            <a:ext cx="792000" cy="427303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232682" y="969963"/>
            <a:ext cx="6466160" cy="113405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   </a:t>
            </a:r>
            <a:r>
              <a:rPr lang="pt-B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OPERAÇÃO 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integrada </a:t>
            </a:r>
            <a:r>
              <a:rPr lang="pt-B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com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32º BPM, Policia Civil e Agentes da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Prefeitura municipal de taquara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8204" name="Imagem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1122363"/>
            <a:ext cx="77152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5" name="Espaço Reservado para Número de Slide 25"/>
          <p:cNvSpPr>
            <a:spLocks noGrp="1"/>
          </p:cNvSpPr>
          <p:nvPr>
            <p:ph type="sldNum" sz="quarter" idx="12"/>
          </p:nvPr>
        </p:nvSpPr>
        <p:spPr bwMode="auto">
          <a:xfrm>
            <a:off x="6453188" y="9378950"/>
            <a:ext cx="360362" cy="527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4870D9E2-74D4-4595-9AE4-2D803CE5E69D}" type="slidenum">
              <a:rPr lang="pt-BR" altLang="pt-BR" b="1">
                <a:solidFill>
                  <a:srgbClr val="333300"/>
                </a:solidFill>
              </a:rPr>
              <a:pPr/>
              <a:t>4</a:t>
            </a:fld>
            <a:endParaRPr lang="pt-BR" altLang="pt-BR" b="1">
              <a:solidFill>
                <a:srgbClr val="333300"/>
              </a:solidFill>
            </a:endParaRPr>
          </a:p>
        </p:txBody>
      </p:sp>
      <p:sp>
        <p:nvSpPr>
          <p:cNvPr id="27" name="Espaço Reservado para Rodapé 26"/>
          <p:cNvSpPr>
            <a:spLocks noGrp="1"/>
          </p:cNvSpPr>
          <p:nvPr>
            <p:ph type="ftr" sz="quarter" idx="11"/>
          </p:nvPr>
        </p:nvSpPr>
        <p:spPr>
          <a:xfrm>
            <a:off x="-90488" y="9421813"/>
            <a:ext cx="6529388" cy="428625"/>
          </a:xfrm>
        </p:spPr>
        <p:txBody>
          <a:bodyPr/>
          <a:lstStyle/>
          <a:p>
            <a:pPr>
              <a:defRPr/>
            </a:pPr>
            <a:r>
              <a:rPr lang="pt-BR" b="1" smtClean="0">
                <a:solidFill>
                  <a:prstClr val="black"/>
                </a:solidFill>
              </a:rPr>
              <a:t>"O Braço Verde da Brigada Militar” –  Ano 2 – 18ª Edição –  17 à 22 de abril de 2021                               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3004" y="2227839"/>
            <a:ext cx="6761290" cy="224676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1400" dirty="0">
                <a:latin typeface="Bernard MT Condensed" panose="02050806060905020404" pitchFamily="18" charset="0"/>
              </a:rPr>
              <a:t>POLICIAIS MILITARES DO 3° BATALHÃO AMBIENTAL DA BRIGADA MILITAR DA CIDADE DE TAQUARA, REALIZAM AVERIGUAÇÃO DE AGLOMERAÇÃO-DESCUMPRIMENTO DE DECRETO- COVID 19 NO MUNICIPIO DE TAQUARA</a:t>
            </a:r>
            <a:r>
              <a:rPr lang="pt-BR" sz="1400" dirty="0" smtClean="0">
                <a:latin typeface="Bernard MT Condensed" panose="02050806060905020404" pitchFamily="18" charset="0"/>
              </a:rPr>
              <a:t>.</a:t>
            </a:r>
          </a:p>
          <a:p>
            <a:endParaRPr lang="pt-BR" sz="1400" dirty="0" smtClean="0">
              <a:latin typeface="Bernard MT Condensed" panose="02050806060905020404" pitchFamily="18" charset="0"/>
            </a:endParaRPr>
          </a:p>
          <a:p>
            <a:pPr algn="just"/>
            <a:r>
              <a:rPr lang="pt-BR" sz="1400" dirty="0" smtClean="0">
                <a:latin typeface="Bernard MT Condensed" panose="02050806060905020404" pitchFamily="18" charset="0"/>
              </a:rPr>
              <a:t>Na </a:t>
            </a:r>
            <a:r>
              <a:rPr lang="pt-BR" sz="1400" dirty="0">
                <a:latin typeface="Bernard MT Condensed" panose="02050806060905020404" pitchFamily="18" charset="0"/>
              </a:rPr>
              <a:t>madrugada </a:t>
            </a:r>
            <a:r>
              <a:rPr lang="pt-BR" sz="1400" dirty="0" smtClean="0">
                <a:latin typeface="Bernard MT Condensed" panose="02050806060905020404" pitchFamily="18" charset="0"/>
              </a:rPr>
              <a:t>de Sábado</a:t>
            </a:r>
            <a:r>
              <a:rPr lang="pt-BR" sz="1400" dirty="0">
                <a:latin typeface="Bernard MT Condensed" panose="02050806060905020404" pitchFamily="18" charset="0"/>
              </a:rPr>
              <a:t>, </a:t>
            </a:r>
            <a:r>
              <a:rPr lang="pt-BR" sz="1400" dirty="0" smtClean="0">
                <a:latin typeface="Bernard MT Condensed" panose="02050806060905020404" pitchFamily="18" charset="0"/>
              </a:rPr>
              <a:t>dia 17 </a:t>
            </a:r>
            <a:r>
              <a:rPr lang="pt-BR" sz="1400" dirty="0">
                <a:latin typeface="Bernard MT Condensed" panose="02050806060905020404" pitchFamily="18" charset="0"/>
              </a:rPr>
              <a:t>de abril de 2021, Policiais Militares do 3GPMA Taquara </a:t>
            </a:r>
            <a:r>
              <a:rPr lang="pt-BR" sz="1400" dirty="0" smtClean="0">
                <a:latin typeface="Bernard MT Condensed" panose="02050806060905020404" pitchFamily="18" charset="0"/>
              </a:rPr>
              <a:t>efetuaram </a:t>
            </a:r>
            <a:r>
              <a:rPr lang="pt-BR" sz="1400" dirty="0">
                <a:latin typeface="Bernard MT Condensed" panose="02050806060905020404" pitchFamily="18" charset="0"/>
              </a:rPr>
              <a:t>operação conjunta com Policiais Militares do 32º BPM/Taquara, Policia Civil e </a:t>
            </a:r>
            <a:r>
              <a:rPr lang="pt-BR" sz="1400" dirty="0" smtClean="0">
                <a:latin typeface="Bernard MT Condensed" panose="02050806060905020404" pitchFamily="18" charset="0"/>
              </a:rPr>
              <a:t>agentes </a:t>
            </a:r>
            <a:r>
              <a:rPr lang="pt-BR" sz="1400" dirty="0">
                <a:latin typeface="Bernard MT Condensed" panose="02050806060905020404" pitchFamily="18" charset="0"/>
              </a:rPr>
              <a:t>de Fiscalização da Prefeitura Municipal de Taquara em denúncias de </a:t>
            </a:r>
            <a:r>
              <a:rPr lang="pt-BR" sz="1400" dirty="0" smtClean="0">
                <a:latin typeface="Bernard MT Condensed" panose="02050806060905020404" pitchFamily="18" charset="0"/>
              </a:rPr>
              <a:t>aglomeração, regras sanitárias e descumprimento do decreto correlatadas ao COVID </a:t>
            </a:r>
            <a:r>
              <a:rPr lang="pt-BR" sz="1400" dirty="0">
                <a:latin typeface="Bernard MT Condensed" panose="02050806060905020404" pitchFamily="18" charset="0"/>
              </a:rPr>
              <a:t>19 no município. Na ocasião foram flagradas aglomerações, sendo adotadas as medidas cabíveis e prestado apoio durante as abordagens. Diante do fato foi lavrado boletim de atendimento.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862" y="4617822"/>
            <a:ext cx="3567162" cy="222962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84984" y="4620558"/>
            <a:ext cx="3315883" cy="2226886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900001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0962" y="7034432"/>
            <a:ext cx="3084022" cy="24901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1637809" lon="21489596" rev="21564667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25838" y="6703418"/>
            <a:ext cx="3075029" cy="26977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19810533" lon="21417672" rev="15891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0" name="Elipse 9"/>
          <p:cNvSpPr/>
          <p:nvPr/>
        </p:nvSpPr>
        <p:spPr>
          <a:xfrm>
            <a:off x="1700808" y="5193665"/>
            <a:ext cx="365807" cy="3543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/>
          <p:cNvSpPr/>
          <p:nvPr/>
        </p:nvSpPr>
        <p:spPr>
          <a:xfrm>
            <a:off x="2158716" y="5305073"/>
            <a:ext cx="365807" cy="3543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/>
          <p:cNvSpPr/>
          <p:nvPr/>
        </p:nvSpPr>
        <p:spPr>
          <a:xfrm>
            <a:off x="2538946" y="5366741"/>
            <a:ext cx="365807" cy="3543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/>
          <p:cNvSpPr/>
          <p:nvPr/>
        </p:nvSpPr>
        <p:spPr>
          <a:xfrm>
            <a:off x="766777" y="5311133"/>
            <a:ext cx="365807" cy="3543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/>
          <p:cNvSpPr/>
          <p:nvPr/>
        </p:nvSpPr>
        <p:spPr>
          <a:xfrm>
            <a:off x="210855" y="5304675"/>
            <a:ext cx="365807" cy="3543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2721849" y="6033120"/>
            <a:ext cx="275103" cy="8671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3441779" y="5133988"/>
            <a:ext cx="216584" cy="293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Elipse 31"/>
          <p:cNvSpPr/>
          <p:nvPr/>
        </p:nvSpPr>
        <p:spPr>
          <a:xfrm>
            <a:off x="3742892" y="5167508"/>
            <a:ext cx="345104" cy="293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/>
          <p:cNvSpPr/>
          <p:nvPr/>
        </p:nvSpPr>
        <p:spPr>
          <a:xfrm>
            <a:off x="4239913" y="5133988"/>
            <a:ext cx="216584" cy="293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/>
          <p:cNvSpPr/>
          <p:nvPr/>
        </p:nvSpPr>
        <p:spPr>
          <a:xfrm>
            <a:off x="4513964" y="5158030"/>
            <a:ext cx="216584" cy="293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Elipse 34"/>
          <p:cNvSpPr/>
          <p:nvPr/>
        </p:nvSpPr>
        <p:spPr>
          <a:xfrm>
            <a:off x="4733405" y="5137936"/>
            <a:ext cx="216584" cy="293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lipse 35"/>
          <p:cNvSpPr/>
          <p:nvPr/>
        </p:nvSpPr>
        <p:spPr>
          <a:xfrm>
            <a:off x="5086261" y="5152696"/>
            <a:ext cx="216584" cy="293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Elipse 36"/>
          <p:cNvSpPr/>
          <p:nvPr/>
        </p:nvSpPr>
        <p:spPr>
          <a:xfrm>
            <a:off x="6344896" y="5482977"/>
            <a:ext cx="216584" cy="2932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1742973" y="7744415"/>
            <a:ext cx="240051" cy="1609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Elipse 38"/>
          <p:cNvSpPr/>
          <p:nvPr/>
        </p:nvSpPr>
        <p:spPr>
          <a:xfrm>
            <a:off x="2115265" y="7721972"/>
            <a:ext cx="240051" cy="1609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/>
          <p:nvPr/>
        </p:nvSpPr>
        <p:spPr>
          <a:xfrm>
            <a:off x="4614047" y="7281308"/>
            <a:ext cx="204739" cy="2305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 rot="953460">
            <a:off x="5364376" y="8206664"/>
            <a:ext cx="668936" cy="238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/>
          <p:cNvSpPr/>
          <p:nvPr/>
        </p:nvSpPr>
        <p:spPr>
          <a:xfrm flipV="1">
            <a:off x="5315709" y="5013900"/>
            <a:ext cx="668936" cy="1797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iângulo isósceles 19"/>
          <p:cNvSpPr/>
          <p:nvPr/>
        </p:nvSpPr>
        <p:spPr>
          <a:xfrm>
            <a:off x="5599113" y="98425"/>
            <a:ext cx="306387" cy="317500"/>
          </a:xfrm>
          <a:prstGeom prst="triangle">
            <a:avLst>
              <a:gd name="adj" fmla="val 44856"/>
            </a:avLst>
          </a:prstGeom>
          <a:solidFill>
            <a:srgbClr val="66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0" y="9545638"/>
            <a:ext cx="6799263" cy="284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320675"/>
            <a:ext cx="6858000" cy="2619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9221" name="CaixaDeTexto 31"/>
          <p:cNvSpPr txBox="1">
            <a:spLocks noChangeArrowheads="1"/>
          </p:cNvSpPr>
          <p:nvPr/>
        </p:nvSpPr>
        <p:spPr bwMode="auto">
          <a:xfrm>
            <a:off x="754063" y="319088"/>
            <a:ext cx="44989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1200" b="1">
                <a:solidFill>
                  <a:srgbClr val="000000"/>
                </a:solidFill>
              </a:rPr>
              <a:t>Informativo do Comando Ambiental da Brigada Militar – RS</a:t>
            </a:r>
          </a:p>
        </p:txBody>
      </p:sp>
      <p:sp>
        <p:nvSpPr>
          <p:cNvPr id="18" name="Paralelogramo 3"/>
          <p:cNvSpPr/>
          <p:nvPr/>
        </p:nvSpPr>
        <p:spPr>
          <a:xfrm flipH="1">
            <a:off x="5732463" y="98425"/>
            <a:ext cx="1125537" cy="936625"/>
          </a:xfrm>
          <a:custGeom>
            <a:avLst/>
            <a:gdLst>
              <a:gd name="connsiteX0" fmla="*/ 0 w 2304256"/>
              <a:gd name="connsiteY0" fmla="*/ 3960440 h 3960440"/>
              <a:gd name="connsiteX1" fmla="*/ 0 w 2304256"/>
              <a:gd name="connsiteY1" fmla="*/ 0 h 3960440"/>
              <a:gd name="connsiteX2" fmla="*/ 2304256 w 2304256"/>
              <a:gd name="connsiteY2" fmla="*/ 0 h 3960440"/>
              <a:gd name="connsiteX3" fmla="*/ 2304256 w 2304256"/>
              <a:gd name="connsiteY3" fmla="*/ 3960440 h 3960440"/>
              <a:gd name="connsiteX4" fmla="*/ 0 w 2304256"/>
              <a:gd name="connsiteY4" fmla="*/ 3960440 h 3960440"/>
              <a:gd name="connsiteX0" fmla="*/ 0 w 2304256"/>
              <a:gd name="connsiteY0" fmla="*/ 3960440 h 3992525"/>
              <a:gd name="connsiteX1" fmla="*/ 0 w 2304256"/>
              <a:gd name="connsiteY1" fmla="*/ 0 h 3992525"/>
              <a:gd name="connsiteX2" fmla="*/ 2304256 w 2304256"/>
              <a:gd name="connsiteY2" fmla="*/ 0 h 3992525"/>
              <a:gd name="connsiteX3" fmla="*/ 1181308 w 2304256"/>
              <a:gd name="connsiteY3" fmla="*/ 3992525 h 3992525"/>
              <a:gd name="connsiteX4" fmla="*/ 0 w 2304256"/>
              <a:gd name="connsiteY4" fmla="*/ 3960440 h 3992525"/>
              <a:gd name="connsiteX0" fmla="*/ 0 w 2304256"/>
              <a:gd name="connsiteY0" fmla="*/ 3976482 h 4008567"/>
              <a:gd name="connsiteX1" fmla="*/ 0 w 2304256"/>
              <a:gd name="connsiteY1" fmla="*/ 16042 h 4008567"/>
              <a:gd name="connsiteX2" fmla="*/ 2304256 w 2304256"/>
              <a:gd name="connsiteY2" fmla="*/ 0 h 4008567"/>
              <a:gd name="connsiteX3" fmla="*/ 1181308 w 2304256"/>
              <a:gd name="connsiteY3" fmla="*/ 4008567 h 4008567"/>
              <a:gd name="connsiteX4" fmla="*/ 0 w 2304256"/>
              <a:gd name="connsiteY4" fmla="*/ 3976482 h 4008567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49224 w 2304256"/>
              <a:gd name="connsiteY3" fmla="*/ 3960440 h 3976482"/>
              <a:gd name="connsiteX4" fmla="*/ 0 w 2304256"/>
              <a:gd name="connsiteY4" fmla="*/ 3976482 h 3976482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97350 w 2304256"/>
              <a:gd name="connsiteY3" fmla="*/ 3976482 h 3976482"/>
              <a:gd name="connsiteX4" fmla="*/ 0 w 2304256"/>
              <a:gd name="connsiteY4" fmla="*/ 3976482 h 3976482"/>
              <a:gd name="connsiteX0" fmla="*/ 0 w 2304256"/>
              <a:gd name="connsiteY0" fmla="*/ 3976482 h 3995532"/>
              <a:gd name="connsiteX1" fmla="*/ 0 w 2304256"/>
              <a:gd name="connsiteY1" fmla="*/ 16042 h 3995532"/>
              <a:gd name="connsiteX2" fmla="*/ 2304256 w 2304256"/>
              <a:gd name="connsiteY2" fmla="*/ 0 h 3995532"/>
              <a:gd name="connsiteX3" fmla="*/ 1661336 w 2304256"/>
              <a:gd name="connsiteY3" fmla="*/ 3995532 h 3995532"/>
              <a:gd name="connsiteX4" fmla="*/ 0 w 2304256"/>
              <a:gd name="connsiteY4" fmla="*/ 3976482 h 399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3995532">
                <a:moveTo>
                  <a:pt x="0" y="3976482"/>
                </a:moveTo>
                <a:lnTo>
                  <a:pt x="0" y="16042"/>
                </a:lnTo>
                <a:lnTo>
                  <a:pt x="2304256" y="0"/>
                </a:lnTo>
                <a:lnTo>
                  <a:pt x="1661336" y="3995532"/>
                </a:lnTo>
                <a:lnTo>
                  <a:pt x="0" y="3976482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9223" name="Imagem 24" descr="cabm pn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1338" y="69850"/>
            <a:ext cx="1582737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6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07101" y="575060"/>
            <a:ext cx="792000" cy="427303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232682" y="1020182"/>
            <a:ext cx="6466160" cy="981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       Operação DESMANCHE EM CONJUNATO COM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        comando rodoviário DA BRIGADA MILITAR</a:t>
            </a:r>
            <a:endParaRPr lang="pt-BR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9228" name="Imagem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1122363"/>
            <a:ext cx="77152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9" name="Espaço Reservado para Número de Slide 25"/>
          <p:cNvSpPr>
            <a:spLocks noGrp="1"/>
          </p:cNvSpPr>
          <p:nvPr>
            <p:ph type="sldNum" sz="quarter" idx="12"/>
          </p:nvPr>
        </p:nvSpPr>
        <p:spPr bwMode="auto">
          <a:xfrm>
            <a:off x="6453188" y="9378950"/>
            <a:ext cx="360362" cy="527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7622AF1-9430-4A17-BBE2-5DD2C215E50D}" type="slidenum">
              <a:rPr lang="pt-BR" altLang="pt-BR" b="1">
                <a:solidFill>
                  <a:srgbClr val="333300"/>
                </a:solidFill>
              </a:rPr>
              <a:pPr/>
              <a:t>5</a:t>
            </a:fld>
            <a:endParaRPr lang="pt-BR" altLang="pt-BR" b="1">
              <a:solidFill>
                <a:srgbClr val="333300"/>
              </a:solidFill>
            </a:endParaRPr>
          </a:p>
        </p:txBody>
      </p:sp>
      <p:sp>
        <p:nvSpPr>
          <p:cNvPr id="27" name="Espaço Reservado para Rodapé 26"/>
          <p:cNvSpPr>
            <a:spLocks noGrp="1"/>
          </p:cNvSpPr>
          <p:nvPr>
            <p:ph type="ftr" sz="quarter" idx="11"/>
          </p:nvPr>
        </p:nvSpPr>
        <p:spPr>
          <a:xfrm>
            <a:off x="-90488" y="9421813"/>
            <a:ext cx="6529388" cy="428625"/>
          </a:xfrm>
        </p:spPr>
        <p:txBody>
          <a:bodyPr/>
          <a:lstStyle/>
          <a:p>
            <a:pPr>
              <a:defRPr/>
            </a:pPr>
            <a:r>
              <a:rPr lang="pt-BR" b="1" smtClean="0">
                <a:solidFill>
                  <a:prstClr val="black"/>
                </a:solidFill>
              </a:rPr>
              <a:t>"O Braço Verde da Brigada Militar” –  Ano 2 – 18ª Edição –  17 à 22 de abril de 2021                               </a:t>
            </a:r>
            <a:endParaRPr lang="pt-BR" b="1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8" y="7167578"/>
            <a:ext cx="3000396" cy="22364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156" y="4524372"/>
            <a:ext cx="3487482" cy="24288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52" y="2095480"/>
            <a:ext cx="3357586" cy="2299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87022" y="6738950"/>
            <a:ext cx="3355376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CaixaDeTexto 16"/>
          <p:cNvSpPr txBox="1"/>
          <p:nvPr/>
        </p:nvSpPr>
        <p:spPr>
          <a:xfrm>
            <a:off x="3643314" y="2246542"/>
            <a:ext cx="3000396" cy="427809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600" b="1" dirty="0" smtClean="0">
                <a:latin typeface="Caladea" pitchFamily="18" charset="0"/>
                <a:cs typeface="Arial" pitchFamily="34" charset="0"/>
              </a:rPr>
              <a:t>Em 19  de Abril de 2021, foi realizada operação conjunta entre COMANDO AMBIENTAL DA BRIGADA MILITAR e COMANDO RODOVIÁRIO DA BRIGADA MILITAR, </a:t>
            </a:r>
            <a:r>
              <a:rPr lang="pt-BR" sz="1600" b="1" dirty="0" smtClean="0">
                <a:solidFill>
                  <a:srgbClr val="FF0000"/>
                </a:solidFill>
                <a:latin typeface="Caladea" pitchFamily="18" charset="0"/>
                <a:cs typeface="Arial" pitchFamily="34" charset="0"/>
              </a:rPr>
              <a:t>em 28 (vinte e oito) municípios do Rio Grande do Sul</a:t>
            </a:r>
            <a:r>
              <a:rPr lang="pt-BR" sz="1600" b="1" dirty="0" smtClean="0">
                <a:latin typeface="Caladea" pitchFamily="18" charset="0"/>
                <a:cs typeface="Arial" pitchFamily="34" charset="0"/>
              </a:rPr>
              <a:t>, com a finalidade de fiscalizar locais de desmanches e comércio de peças de veículos, sendo </a:t>
            </a:r>
            <a:r>
              <a:rPr lang="pt-BR" sz="1600" b="1" dirty="0" smtClean="0">
                <a:solidFill>
                  <a:srgbClr val="FF0000"/>
                </a:solidFill>
                <a:latin typeface="Caladea" pitchFamily="18" charset="0"/>
                <a:cs typeface="Arial" pitchFamily="34" charset="0"/>
              </a:rPr>
              <a:t>fiscalizados 50 (</a:t>
            </a:r>
            <a:r>
              <a:rPr lang="pt-BR" sz="1600" b="1" dirty="0" err="1" smtClean="0">
                <a:solidFill>
                  <a:srgbClr val="FF0000"/>
                </a:solidFill>
                <a:latin typeface="Caladea" pitchFamily="18" charset="0"/>
                <a:cs typeface="Arial" pitchFamily="34" charset="0"/>
              </a:rPr>
              <a:t>Cinquenta</a:t>
            </a:r>
            <a:r>
              <a:rPr lang="pt-BR" sz="1600" b="1" dirty="0" smtClean="0">
                <a:solidFill>
                  <a:srgbClr val="FF0000"/>
                </a:solidFill>
                <a:latin typeface="Caladea" pitchFamily="18" charset="0"/>
                <a:cs typeface="Arial" pitchFamily="34" charset="0"/>
              </a:rPr>
              <a:t>) estabelecimentos</a:t>
            </a:r>
            <a:r>
              <a:rPr lang="pt-BR" sz="1600" b="1" dirty="0" smtClean="0">
                <a:latin typeface="Caladea" pitchFamily="18" charset="0"/>
                <a:cs typeface="Arial" pitchFamily="34" charset="0"/>
              </a:rPr>
              <a:t>, totalizando  </a:t>
            </a:r>
            <a:r>
              <a:rPr lang="pt-BR" sz="1600" b="1" dirty="0" smtClean="0">
                <a:solidFill>
                  <a:srgbClr val="FF0000"/>
                </a:solidFill>
                <a:latin typeface="Caladea" pitchFamily="18" charset="0"/>
                <a:cs typeface="Arial" pitchFamily="34" charset="0"/>
              </a:rPr>
              <a:t>14 (quatorze) Termos Circunstanciados por descumprimento, vencimento ou falta de licença.</a:t>
            </a:r>
            <a:endParaRPr lang="pt-BR" sz="1700" b="1" dirty="0">
              <a:solidFill>
                <a:srgbClr val="FF0000"/>
              </a:solidFill>
              <a:latin typeface="Calade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212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iângulo isósceles 19"/>
          <p:cNvSpPr/>
          <p:nvPr/>
        </p:nvSpPr>
        <p:spPr>
          <a:xfrm>
            <a:off x="5599113" y="98425"/>
            <a:ext cx="306387" cy="317500"/>
          </a:xfrm>
          <a:prstGeom prst="triangle">
            <a:avLst>
              <a:gd name="adj" fmla="val 44856"/>
            </a:avLst>
          </a:prstGeom>
          <a:solidFill>
            <a:srgbClr val="66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0" y="9545638"/>
            <a:ext cx="6799263" cy="284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320675"/>
            <a:ext cx="6858000" cy="2619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9221" name="CaixaDeTexto 31"/>
          <p:cNvSpPr txBox="1">
            <a:spLocks noChangeArrowheads="1"/>
          </p:cNvSpPr>
          <p:nvPr/>
        </p:nvSpPr>
        <p:spPr bwMode="auto">
          <a:xfrm>
            <a:off x="754063" y="319088"/>
            <a:ext cx="44989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1200" b="1">
                <a:solidFill>
                  <a:srgbClr val="000000"/>
                </a:solidFill>
              </a:rPr>
              <a:t>Informativo do Comando Ambiental da Brigada Militar – RS</a:t>
            </a:r>
          </a:p>
        </p:txBody>
      </p:sp>
      <p:sp>
        <p:nvSpPr>
          <p:cNvPr id="18" name="Paralelogramo 3"/>
          <p:cNvSpPr/>
          <p:nvPr/>
        </p:nvSpPr>
        <p:spPr>
          <a:xfrm flipH="1">
            <a:off x="5732463" y="98425"/>
            <a:ext cx="1125537" cy="936625"/>
          </a:xfrm>
          <a:custGeom>
            <a:avLst/>
            <a:gdLst>
              <a:gd name="connsiteX0" fmla="*/ 0 w 2304256"/>
              <a:gd name="connsiteY0" fmla="*/ 3960440 h 3960440"/>
              <a:gd name="connsiteX1" fmla="*/ 0 w 2304256"/>
              <a:gd name="connsiteY1" fmla="*/ 0 h 3960440"/>
              <a:gd name="connsiteX2" fmla="*/ 2304256 w 2304256"/>
              <a:gd name="connsiteY2" fmla="*/ 0 h 3960440"/>
              <a:gd name="connsiteX3" fmla="*/ 2304256 w 2304256"/>
              <a:gd name="connsiteY3" fmla="*/ 3960440 h 3960440"/>
              <a:gd name="connsiteX4" fmla="*/ 0 w 2304256"/>
              <a:gd name="connsiteY4" fmla="*/ 3960440 h 3960440"/>
              <a:gd name="connsiteX0" fmla="*/ 0 w 2304256"/>
              <a:gd name="connsiteY0" fmla="*/ 3960440 h 3992525"/>
              <a:gd name="connsiteX1" fmla="*/ 0 w 2304256"/>
              <a:gd name="connsiteY1" fmla="*/ 0 h 3992525"/>
              <a:gd name="connsiteX2" fmla="*/ 2304256 w 2304256"/>
              <a:gd name="connsiteY2" fmla="*/ 0 h 3992525"/>
              <a:gd name="connsiteX3" fmla="*/ 1181308 w 2304256"/>
              <a:gd name="connsiteY3" fmla="*/ 3992525 h 3992525"/>
              <a:gd name="connsiteX4" fmla="*/ 0 w 2304256"/>
              <a:gd name="connsiteY4" fmla="*/ 3960440 h 3992525"/>
              <a:gd name="connsiteX0" fmla="*/ 0 w 2304256"/>
              <a:gd name="connsiteY0" fmla="*/ 3976482 h 4008567"/>
              <a:gd name="connsiteX1" fmla="*/ 0 w 2304256"/>
              <a:gd name="connsiteY1" fmla="*/ 16042 h 4008567"/>
              <a:gd name="connsiteX2" fmla="*/ 2304256 w 2304256"/>
              <a:gd name="connsiteY2" fmla="*/ 0 h 4008567"/>
              <a:gd name="connsiteX3" fmla="*/ 1181308 w 2304256"/>
              <a:gd name="connsiteY3" fmla="*/ 4008567 h 4008567"/>
              <a:gd name="connsiteX4" fmla="*/ 0 w 2304256"/>
              <a:gd name="connsiteY4" fmla="*/ 3976482 h 4008567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49224 w 2304256"/>
              <a:gd name="connsiteY3" fmla="*/ 3960440 h 3976482"/>
              <a:gd name="connsiteX4" fmla="*/ 0 w 2304256"/>
              <a:gd name="connsiteY4" fmla="*/ 3976482 h 3976482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97350 w 2304256"/>
              <a:gd name="connsiteY3" fmla="*/ 3976482 h 3976482"/>
              <a:gd name="connsiteX4" fmla="*/ 0 w 2304256"/>
              <a:gd name="connsiteY4" fmla="*/ 3976482 h 3976482"/>
              <a:gd name="connsiteX0" fmla="*/ 0 w 2304256"/>
              <a:gd name="connsiteY0" fmla="*/ 3976482 h 3995532"/>
              <a:gd name="connsiteX1" fmla="*/ 0 w 2304256"/>
              <a:gd name="connsiteY1" fmla="*/ 16042 h 3995532"/>
              <a:gd name="connsiteX2" fmla="*/ 2304256 w 2304256"/>
              <a:gd name="connsiteY2" fmla="*/ 0 h 3995532"/>
              <a:gd name="connsiteX3" fmla="*/ 1661336 w 2304256"/>
              <a:gd name="connsiteY3" fmla="*/ 3995532 h 3995532"/>
              <a:gd name="connsiteX4" fmla="*/ 0 w 2304256"/>
              <a:gd name="connsiteY4" fmla="*/ 3976482 h 399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3995532">
                <a:moveTo>
                  <a:pt x="0" y="3976482"/>
                </a:moveTo>
                <a:lnTo>
                  <a:pt x="0" y="16042"/>
                </a:lnTo>
                <a:lnTo>
                  <a:pt x="2304256" y="0"/>
                </a:lnTo>
                <a:lnTo>
                  <a:pt x="1661336" y="3995532"/>
                </a:lnTo>
                <a:lnTo>
                  <a:pt x="0" y="3976482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9223" name="Imagem 24" descr="cabm pn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1338" y="69850"/>
            <a:ext cx="1582737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6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07101" y="575060"/>
            <a:ext cx="792000" cy="427303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232682" y="1020182"/>
            <a:ext cx="6466160" cy="981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OPERAÇÃO betoneira </a:t>
            </a:r>
            <a:endParaRPr lang="pt-BR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9228" name="Imagem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1122363"/>
            <a:ext cx="77152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9" name="Espaço Reservado para Número de Slide 25"/>
          <p:cNvSpPr>
            <a:spLocks noGrp="1"/>
          </p:cNvSpPr>
          <p:nvPr>
            <p:ph type="sldNum" sz="quarter" idx="12"/>
          </p:nvPr>
        </p:nvSpPr>
        <p:spPr bwMode="auto">
          <a:xfrm>
            <a:off x="6453188" y="9378950"/>
            <a:ext cx="360362" cy="527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7622AF1-9430-4A17-BBE2-5DD2C215E50D}" type="slidenum">
              <a:rPr lang="pt-BR" altLang="pt-BR" b="1">
                <a:solidFill>
                  <a:srgbClr val="333300"/>
                </a:solidFill>
              </a:rPr>
              <a:pPr/>
              <a:t>6</a:t>
            </a:fld>
            <a:endParaRPr lang="pt-BR" altLang="pt-BR" b="1">
              <a:solidFill>
                <a:srgbClr val="333300"/>
              </a:solidFill>
            </a:endParaRPr>
          </a:p>
        </p:txBody>
      </p:sp>
      <p:sp>
        <p:nvSpPr>
          <p:cNvPr id="27" name="Espaço Reservado para Rodapé 26"/>
          <p:cNvSpPr>
            <a:spLocks noGrp="1"/>
          </p:cNvSpPr>
          <p:nvPr>
            <p:ph type="ftr" sz="quarter" idx="11"/>
          </p:nvPr>
        </p:nvSpPr>
        <p:spPr>
          <a:xfrm>
            <a:off x="-90488" y="9421813"/>
            <a:ext cx="6529388" cy="428625"/>
          </a:xfrm>
        </p:spPr>
        <p:txBody>
          <a:bodyPr/>
          <a:lstStyle/>
          <a:p>
            <a:pPr>
              <a:defRPr/>
            </a:pPr>
            <a:r>
              <a:rPr lang="pt-BR" b="1" smtClean="0">
                <a:solidFill>
                  <a:prstClr val="black"/>
                </a:solidFill>
              </a:rPr>
              <a:t>"O Braço Verde da Brigada Militar” –  Ano 2 – 18ª Edição –  17 à 22 de abril de 2021                               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12438" y="2130687"/>
            <a:ext cx="6675625" cy="1384995"/>
          </a:xfrm>
          <a:prstGeom prst="rect">
            <a:avLst/>
          </a:prstGeom>
          <a:solidFill>
            <a:schemeClr val="bg2"/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1400" dirty="0" smtClean="0">
                <a:latin typeface="Felix Titling" panose="04060505060202020A04" pitchFamily="82" charset="0"/>
              </a:rPr>
              <a:t>O  Comando Ambiental Da Brigada Militar desencadeou a fiscalização </a:t>
            </a:r>
            <a:r>
              <a:rPr lang="pt-BR" sz="1400" dirty="0">
                <a:latin typeface="Felix Titling" panose="04060505060202020A04" pitchFamily="82" charset="0"/>
              </a:rPr>
              <a:t>em empreendimentos potencialmente poluidores que realizam a fabricação e transporte de concreto e afins no </a:t>
            </a:r>
            <a:r>
              <a:rPr lang="pt-BR" sz="1400" dirty="0" smtClean="0">
                <a:latin typeface="Felix Titling" panose="04060505060202020A04" pitchFamily="82" charset="0"/>
              </a:rPr>
              <a:t>RS, obtendo o resultado de  </a:t>
            </a:r>
            <a:r>
              <a:rPr lang="pt-BR" sz="1400" dirty="0" smtClean="0">
                <a:solidFill>
                  <a:srgbClr val="FF0000"/>
                </a:solidFill>
                <a:latin typeface="Felix Titling" panose="04060505060202020A04" pitchFamily="82" charset="0"/>
              </a:rPr>
              <a:t>67 estabelecimentos inspecionados,</a:t>
            </a:r>
            <a:r>
              <a:rPr lang="pt-BR" sz="1400" dirty="0" smtClean="0">
                <a:latin typeface="Felix Titling" panose="04060505060202020A04" pitchFamily="82" charset="0"/>
              </a:rPr>
              <a:t> sendo </a:t>
            </a:r>
            <a:r>
              <a:rPr lang="pt-BR" sz="1400" dirty="0" smtClean="0">
                <a:solidFill>
                  <a:srgbClr val="FF0000"/>
                </a:solidFill>
                <a:latin typeface="Felix Titling" panose="04060505060202020A04" pitchFamily="82" charset="0"/>
              </a:rPr>
              <a:t>autuados 08 (oito) ESTABELECIMENTO POR DESCUMPRIMENTO, VENCIMENTO OU FALTA DE LICENÇA.</a:t>
            </a:r>
            <a:r>
              <a:rPr lang="pt-BR" sz="1400" dirty="0" smtClean="0">
                <a:latin typeface="Felix Titling" panose="04060505060202020A04" pitchFamily="82" charset="0"/>
              </a:rPr>
              <a:t> </a:t>
            </a:r>
            <a:endParaRPr lang="pt-BR" sz="1400" dirty="0">
              <a:solidFill>
                <a:srgbClr val="FF0000"/>
              </a:solidFill>
              <a:latin typeface="Felix Titling" panose="04060505060202020A04" pitchFamily="82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923" y="3738554"/>
            <a:ext cx="3656983" cy="23827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06135" y="3524240"/>
            <a:ext cx="3248591" cy="2777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653341" lon="21404450" rev="21550884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2438" y="6723558"/>
            <a:ext cx="3945212" cy="24987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29999" rev="21473998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73016" y="6524636"/>
            <a:ext cx="3135959" cy="28120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136817" lon="1227593" rev="21497672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iângulo isósceles 19"/>
          <p:cNvSpPr/>
          <p:nvPr/>
        </p:nvSpPr>
        <p:spPr>
          <a:xfrm>
            <a:off x="5599113" y="98425"/>
            <a:ext cx="306387" cy="317500"/>
          </a:xfrm>
          <a:prstGeom prst="triangle">
            <a:avLst>
              <a:gd name="adj" fmla="val 44856"/>
            </a:avLst>
          </a:prstGeom>
          <a:solidFill>
            <a:srgbClr val="66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0" y="9545638"/>
            <a:ext cx="6799263" cy="284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320675"/>
            <a:ext cx="6858000" cy="2619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9221" name="CaixaDeTexto 31"/>
          <p:cNvSpPr txBox="1">
            <a:spLocks noChangeArrowheads="1"/>
          </p:cNvSpPr>
          <p:nvPr/>
        </p:nvSpPr>
        <p:spPr bwMode="auto">
          <a:xfrm>
            <a:off x="754063" y="319088"/>
            <a:ext cx="44989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1200" b="1">
                <a:solidFill>
                  <a:srgbClr val="000000"/>
                </a:solidFill>
              </a:rPr>
              <a:t>Informativo do Comando Ambiental da Brigada Militar – RS</a:t>
            </a:r>
          </a:p>
        </p:txBody>
      </p:sp>
      <p:sp>
        <p:nvSpPr>
          <p:cNvPr id="18" name="Paralelogramo 3"/>
          <p:cNvSpPr/>
          <p:nvPr/>
        </p:nvSpPr>
        <p:spPr>
          <a:xfrm flipH="1">
            <a:off x="5732463" y="98425"/>
            <a:ext cx="1125537" cy="936625"/>
          </a:xfrm>
          <a:custGeom>
            <a:avLst/>
            <a:gdLst>
              <a:gd name="connsiteX0" fmla="*/ 0 w 2304256"/>
              <a:gd name="connsiteY0" fmla="*/ 3960440 h 3960440"/>
              <a:gd name="connsiteX1" fmla="*/ 0 w 2304256"/>
              <a:gd name="connsiteY1" fmla="*/ 0 h 3960440"/>
              <a:gd name="connsiteX2" fmla="*/ 2304256 w 2304256"/>
              <a:gd name="connsiteY2" fmla="*/ 0 h 3960440"/>
              <a:gd name="connsiteX3" fmla="*/ 2304256 w 2304256"/>
              <a:gd name="connsiteY3" fmla="*/ 3960440 h 3960440"/>
              <a:gd name="connsiteX4" fmla="*/ 0 w 2304256"/>
              <a:gd name="connsiteY4" fmla="*/ 3960440 h 3960440"/>
              <a:gd name="connsiteX0" fmla="*/ 0 w 2304256"/>
              <a:gd name="connsiteY0" fmla="*/ 3960440 h 3992525"/>
              <a:gd name="connsiteX1" fmla="*/ 0 w 2304256"/>
              <a:gd name="connsiteY1" fmla="*/ 0 h 3992525"/>
              <a:gd name="connsiteX2" fmla="*/ 2304256 w 2304256"/>
              <a:gd name="connsiteY2" fmla="*/ 0 h 3992525"/>
              <a:gd name="connsiteX3" fmla="*/ 1181308 w 2304256"/>
              <a:gd name="connsiteY3" fmla="*/ 3992525 h 3992525"/>
              <a:gd name="connsiteX4" fmla="*/ 0 w 2304256"/>
              <a:gd name="connsiteY4" fmla="*/ 3960440 h 3992525"/>
              <a:gd name="connsiteX0" fmla="*/ 0 w 2304256"/>
              <a:gd name="connsiteY0" fmla="*/ 3976482 h 4008567"/>
              <a:gd name="connsiteX1" fmla="*/ 0 w 2304256"/>
              <a:gd name="connsiteY1" fmla="*/ 16042 h 4008567"/>
              <a:gd name="connsiteX2" fmla="*/ 2304256 w 2304256"/>
              <a:gd name="connsiteY2" fmla="*/ 0 h 4008567"/>
              <a:gd name="connsiteX3" fmla="*/ 1181308 w 2304256"/>
              <a:gd name="connsiteY3" fmla="*/ 4008567 h 4008567"/>
              <a:gd name="connsiteX4" fmla="*/ 0 w 2304256"/>
              <a:gd name="connsiteY4" fmla="*/ 3976482 h 4008567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49224 w 2304256"/>
              <a:gd name="connsiteY3" fmla="*/ 3960440 h 3976482"/>
              <a:gd name="connsiteX4" fmla="*/ 0 w 2304256"/>
              <a:gd name="connsiteY4" fmla="*/ 3976482 h 3976482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97350 w 2304256"/>
              <a:gd name="connsiteY3" fmla="*/ 3976482 h 3976482"/>
              <a:gd name="connsiteX4" fmla="*/ 0 w 2304256"/>
              <a:gd name="connsiteY4" fmla="*/ 3976482 h 3976482"/>
              <a:gd name="connsiteX0" fmla="*/ 0 w 2304256"/>
              <a:gd name="connsiteY0" fmla="*/ 3976482 h 3995532"/>
              <a:gd name="connsiteX1" fmla="*/ 0 w 2304256"/>
              <a:gd name="connsiteY1" fmla="*/ 16042 h 3995532"/>
              <a:gd name="connsiteX2" fmla="*/ 2304256 w 2304256"/>
              <a:gd name="connsiteY2" fmla="*/ 0 h 3995532"/>
              <a:gd name="connsiteX3" fmla="*/ 1661336 w 2304256"/>
              <a:gd name="connsiteY3" fmla="*/ 3995532 h 3995532"/>
              <a:gd name="connsiteX4" fmla="*/ 0 w 2304256"/>
              <a:gd name="connsiteY4" fmla="*/ 3976482 h 399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3995532">
                <a:moveTo>
                  <a:pt x="0" y="3976482"/>
                </a:moveTo>
                <a:lnTo>
                  <a:pt x="0" y="16042"/>
                </a:lnTo>
                <a:lnTo>
                  <a:pt x="2304256" y="0"/>
                </a:lnTo>
                <a:lnTo>
                  <a:pt x="1661336" y="3995532"/>
                </a:lnTo>
                <a:lnTo>
                  <a:pt x="0" y="3976482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9223" name="Imagem 24" descr="cabm pn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1338" y="69850"/>
            <a:ext cx="1582737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6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07101" y="575060"/>
            <a:ext cx="792000" cy="427303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232682" y="1020182"/>
            <a:ext cx="6466160" cy="981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OPERAÇÃO CONJUNTA </a:t>
            </a:r>
            <a:r>
              <a:rPr lang="pt-B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COM 1°</a:t>
            </a:r>
            <a:r>
              <a:rPr lang="pt-BR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BpaT</a:t>
            </a:r>
            <a:endParaRPr lang="pt-BR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9228" name="Imagem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1122363"/>
            <a:ext cx="77152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9" name="Espaço Reservado para Número de Slide 25"/>
          <p:cNvSpPr>
            <a:spLocks noGrp="1"/>
          </p:cNvSpPr>
          <p:nvPr>
            <p:ph type="sldNum" sz="quarter" idx="12"/>
          </p:nvPr>
        </p:nvSpPr>
        <p:spPr bwMode="auto">
          <a:xfrm>
            <a:off x="6453188" y="9378950"/>
            <a:ext cx="360362" cy="527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7622AF1-9430-4A17-BBE2-5DD2C215E50D}" type="slidenum">
              <a:rPr lang="pt-BR" altLang="pt-BR" b="1">
                <a:solidFill>
                  <a:srgbClr val="333300"/>
                </a:solidFill>
              </a:rPr>
              <a:pPr/>
              <a:t>7</a:t>
            </a:fld>
            <a:endParaRPr lang="pt-BR" altLang="pt-BR" b="1">
              <a:solidFill>
                <a:srgbClr val="333300"/>
              </a:solidFill>
            </a:endParaRPr>
          </a:p>
        </p:txBody>
      </p:sp>
      <p:sp>
        <p:nvSpPr>
          <p:cNvPr id="27" name="Espaço Reservado para Rodapé 26"/>
          <p:cNvSpPr>
            <a:spLocks noGrp="1"/>
          </p:cNvSpPr>
          <p:nvPr>
            <p:ph type="ftr" sz="quarter" idx="11"/>
          </p:nvPr>
        </p:nvSpPr>
        <p:spPr>
          <a:xfrm>
            <a:off x="-90488" y="9421813"/>
            <a:ext cx="6529388" cy="428625"/>
          </a:xfrm>
        </p:spPr>
        <p:txBody>
          <a:bodyPr/>
          <a:lstStyle/>
          <a:p>
            <a:pPr>
              <a:defRPr/>
            </a:pPr>
            <a:r>
              <a:rPr lang="pt-BR" b="1" smtClean="0">
                <a:solidFill>
                  <a:prstClr val="black"/>
                </a:solidFill>
              </a:rPr>
              <a:t>"O Braço Verde da Brigada Militar” –  Ano 2 – 18ª Edição –  17 à 22 de abril de 2021                               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42852" y="2123032"/>
            <a:ext cx="6572296" cy="24929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Na </a:t>
            </a:r>
            <a:r>
              <a:rPr lang="pt-B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tarde do dia 18/04/21, </a:t>
            </a:r>
            <a:r>
              <a:rPr lang="pt-B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a Guarnição de </a:t>
            </a:r>
            <a:r>
              <a:rPr lang="pt-B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Policia </a:t>
            </a:r>
            <a:r>
              <a:rPr lang="pt-B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Militar Ambiental de Canela solicitou apoio da Força Tática do 1°BPAT, deslocando até a localidade de Faxinal, interior do município de São Francisco de </a:t>
            </a:r>
            <a:r>
              <a:rPr lang="pt-B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Paula, a </a:t>
            </a:r>
            <a:r>
              <a:rPr lang="pt-B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fim de averiguar denúncia de crimes ambientais, os quais foram constatados  na propriedade, consubstanciado em </a:t>
            </a:r>
            <a:r>
              <a:rPr lang="pt-BR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 Demi" panose="020E0802020502020306" pitchFamily="34" charset="0"/>
              </a:rPr>
              <a:t>construção em APP, corte de árvores, crime contra fauna (ouriço abatido), motosserras sem licença de porte e uso e a retirada de 200 Kg de pinhas imaturas</a:t>
            </a:r>
            <a:r>
              <a:rPr lang="pt-B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. Em averiguações, além dos crimes ambientais, foram localizadas em um galpão, </a:t>
            </a:r>
            <a:r>
              <a:rPr lang="pt-BR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 Demi" panose="020E0802020502020306" pitchFamily="34" charset="0"/>
              </a:rPr>
              <a:t>munições, máquinas de recarregar cartuchos e drogas (Maconha</a:t>
            </a:r>
            <a:r>
              <a:rPr lang="pt-BR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erlin Sans FB Demi" panose="020E0802020502020306" pitchFamily="34" charset="0"/>
              </a:rPr>
              <a:t>).</a:t>
            </a:r>
            <a:r>
              <a:rPr lang="pt-B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pt-B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Ainda nas averiguações foi avistado pendurado </a:t>
            </a:r>
            <a:r>
              <a:rPr lang="pt-B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em </a:t>
            </a:r>
            <a:r>
              <a:rPr lang="pt-B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uma casa </a:t>
            </a:r>
            <a:r>
              <a:rPr lang="pt-BR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erlin Sans FB Demi" panose="020E0802020502020306" pitchFamily="34" charset="0"/>
              </a:rPr>
              <a:t>02 (dois) </a:t>
            </a:r>
            <a:r>
              <a:rPr lang="pt-BR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 Demi" panose="020E0802020502020306" pitchFamily="34" charset="0"/>
              </a:rPr>
              <a:t>espingardas,</a:t>
            </a:r>
            <a:r>
              <a:rPr lang="pt-B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pt-B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estando uma </a:t>
            </a:r>
            <a:r>
              <a:rPr lang="pt-B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com registro de furto. </a:t>
            </a:r>
            <a:r>
              <a:rPr lang="pt-B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Os indivíduos </a:t>
            </a:r>
            <a:r>
              <a:rPr lang="pt-B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foram presos em flagrante delito por crimes ambientais, posse ilegal de arma de fogo, associação ao tráfico, </a:t>
            </a:r>
            <a:r>
              <a:rPr lang="pt-B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receptação e </a:t>
            </a:r>
            <a:r>
              <a:rPr lang="pt-B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resistência, sendo apresentados na Delegacia de </a:t>
            </a:r>
            <a:r>
              <a:rPr lang="pt-B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Polícia para lavratura do flagrante.</a:t>
            </a:r>
            <a:endParaRPr lang="pt-BR" sz="1300" dirty="0">
              <a:solidFill>
                <a:schemeClr val="tx1">
                  <a:lumMod val="95000"/>
                  <a:lumOff val="5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8809" y="4715560"/>
            <a:ext cx="3307297" cy="22619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295431" lon="20402243" rev="52222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436217">
            <a:off x="153587" y="7098474"/>
            <a:ext cx="3444146" cy="23204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0699996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93141" y="4229321"/>
            <a:ext cx="3026437" cy="294936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1034" y="6997139"/>
            <a:ext cx="3384376" cy="2350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0099993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xmlns="" val="163050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iângulo isósceles 19"/>
          <p:cNvSpPr/>
          <p:nvPr/>
        </p:nvSpPr>
        <p:spPr>
          <a:xfrm>
            <a:off x="5599113" y="98425"/>
            <a:ext cx="306387" cy="317500"/>
          </a:xfrm>
          <a:prstGeom prst="triangle">
            <a:avLst>
              <a:gd name="adj" fmla="val 44856"/>
            </a:avLst>
          </a:prstGeom>
          <a:solidFill>
            <a:srgbClr val="66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0" y="9545638"/>
            <a:ext cx="6799263" cy="284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320675"/>
            <a:ext cx="6858000" cy="2619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0245" name="CaixaDeTexto 31"/>
          <p:cNvSpPr txBox="1">
            <a:spLocks noChangeArrowheads="1"/>
          </p:cNvSpPr>
          <p:nvPr/>
        </p:nvSpPr>
        <p:spPr bwMode="auto">
          <a:xfrm>
            <a:off x="754063" y="319088"/>
            <a:ext cx="44989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1200" b="1">
                <a:solidFill>
                  <a:srgbClr val="000000"/>
                </a:solidFill>
              </a:rPr>
              <a:t>Informativo do Comando Ambiental da Brigada Militar – RS</a:t>
            </a:r>
          </a:p>
        </p:txBody>
      </p:sp>
      <p:sp>
        <p:nvSpPr>
          <p:cNvPr id="18" name="Paralelogramo 3"/>
          <p:cNvSpPr/>
          <p:nvPr/>
        </p:nvSpPr>
        <p:spPr>
          <a:xfrm flipH="1">
            <a:off x="5732463" y="98425"/>
            <a:ext cx="1125537" cy="936625"/>
          </a:xfrm>
          <a:custGeom>
            <a:avLst/>
            <a:gdLst>
              <a:gd name="connsiteX0" fmla="*/ 0 w 2304256"/>
              <a:gd name="connsiteY0" fmla="*/ 3960440 h 3960440"/>
              <a:gd name="connsiteX1" fmla="*/ 0 w 2304256"/>
              <a:gd name="connsiteY1" fmla="*/ 0 h 3960440"/>
              <a:gd name="connsiteX2" fmla="*/ 2304256 w 2304256"/>
              <a:gd name="connsiteY2" fmla="*/ 0 h 3960440"/>
              <a:gd name="connsiteX3" fmla="*/ 2304256 w 2304256"/>
              <a:gd name="connsiteY3" fmla="*/ 3960440 h 3960440"/>
              <a:gd name="connsiteX4" fmla="*/ 0 w 2304256"/>
              <a:gd name="connsiteY4" fmla="*/ 3960440 h 3960440"/>
              <a:gd name="connsiteX0" fmla="*/ 0 w 2304256"/>
              <a:gd name="connsiteY0" fmla="*/ 3960440 h 3992525"/>
              <a:gd name="connsiteX1" fmla="*/ 0 w 2304256"/>
              <a:gd name="connsiteY1" fmla="*/ 0 h 3992525"/>
              <a:gd name="connsiteX2" fmla="*/ 2304256 w 2304256"/>
              <a:gd name="connsiteY2" fmla="*/ 0 h 3992525"/>
              <a:gd name="connsiteX3" fmla="*/ 1181308 w 2304256"/>
              <a:gd name="connsiteY3" fmla="*/ 3992525 h 3992525"/>
              <a:gd name="connsiteX4" fmla="*/ 0 w 2304256"/>
              <a:gd name="connsiteY4" fmla="*/ 3960440 h 3992525"/>
              <a:gd name="connsiteX0" fmla="*/ 0 w 2304256"/>
              <a:gd name="connsiteY0" fmla="*/ 3976482 h 4008567"/>
              <a:gd name="connsiteX1" fmla="*/ 0 w 2304256"/>
              <a:gd name="connsiteY1" fmla="*/ 16042 h 4008567"/>
              <a:gd name="connsiteX2" fmla="*/ 2304256 w 2304256"/>
              <a:gd name="connsiteY2" fmla="*/ 0 h 4008567"/>
              <a:gd name="connsiteX3" fmla="*/ 1181308 w 2304256"/>
              <a:gd name="connsiteY3" fmla="*/ 4008567 h 4008567"/>
              <a:gd name="connsiteX4" fmla="*/ 0 w 2304256"/>
              <a:gd name="connsiteY4" fmla="*/ 3976482 h 4008567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49224 w 2304256"/>
              <a:gd name="connsiteY3" fmla="*/ 3960440 h 3976482"/>
              <a:gd name="connsiteX4" fmla="*/ 0 w 2304256"/>
              <a:gd name="connsiteY4" fmla="*/ 3976482 h 3976482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97350 w 2304256"/>
              <a:gd name="connsiteY3" fmla="*/ 3976482 h 3976482"/>
              <a:gd name="connsiteX4" fmla="*/ 0 w 2304256"/>
              <a:gd name="connsiteY4" fmla="*/ 3976482 h 3976482"/>
              <a:gd name="connsiteX0" fmla="*/ 0 w 2304256"/>
              <a:gd name="connsiteY0" fmla="*/ 3976482 h 3995532"/>
              <a:gd name="connsiteX1" fmla="*/ 0 w 2304256"/>
              <a:gd name="connsiteY1" fmla="*/ 16042 h 3995532"/>
              <a:gd name="connsiteX2" fmla="*/ 2304256 w 2304256"/>
              <a:gd name="connsiteY2" fmla="*/ 0 h 3995532"/>
              <a:gd name="connsiteX3" fmla="*/ 1661336 w 2304256"/>
              <a:gd name="connsiteY3" fmla="*/ 3995532 h 3995532"/>
              <a:gd name="connsiteX4" fmla="*/ 0 w 2304256"/>
              <a:gd name="connsiteY4" fmla="*/ 3976482 h 399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3995532">
                <a:moveTo>
                  <a:pt x="0" y="3976482"/>
                </a:moveTo>
                <a:lnTo>
                  <a:pt x="0" y="16042"/>
                </a:lnTo>
                <a:lnTo>
                  <a:pt x="2304256" y="0"/>
                </a:lnTo>
                <a:lnTo>
                  <a:pt x="1661336" y="3995532"/>
                </a:lnTo>
                <a:lnTo>
                  <a:pt x="0" y="3976482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47" name="Imagem 24" descr="cabm pn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1338" y="69850"/>
            <a:ext cx="1582737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6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07101" y="575060"/>
            <a:ext cx="792000" cy="427303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232682" y="1020182"/>
            <a:ext cx="6466160" cy="981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       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OPERAÇÃO ÁGUAS INTERNAS MAIS SEGURAS LAGO GUAÍBA E DELTA DO JACUÍ</a:t>
            </a:r>
          </a:p>
        </p:txBody>
      </p:sp>
      <p:pic>
        <p:nvPicPr>
          <p:cNvPr id="10252" name="Imagem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1122363"/>
            <a:ext cx="77152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3" name="Espaço Reservado para Número de Slide 25"/>
          <p:cNvSpPr>
            <a:spLocks noGrp="1"/>
          </p:cNvSpPr>
          <p:nvPr>
            <p:ph type="sldNum" sz="quarter" idx="12"/>
          </p:nvPr>
        </p:nvSpPr>
        <p:spPr bwMode="auto">
          <a:xfrm>
            <a:off x="6453188" y="9378950"/>
            <a:ext cx="360362" cy="527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8750DE98-46C7-4349-8228-00A14CABE0B8}" type="slidenum">
              <a:rPr lang="pt-BR" altLang="pt-BR" b="1">
                <a:solidFill>
                  <a:srgbClr val="333300"/>
                </a:solidFill>
              </a:rPr>
              <a:pPr/>
              <a:t>8</a:t>
            </a:fld>
            <a:endParaRPr lang="pt-BR" altLang="pt-BR" b="1">
              <a:solidFill>
                <a:srgbClr val="333300"/>
              </a:solidFill>
            </a:endParaRPr>
          </a:p>
        </p:txBody>
      </p:sp>
      <p:sp>
        <p:nvSpPr>
          <p:cNvPr id="27" name="Espaço Reservado para Rodapé 26"/>
          <p:cNvSpPr>
            <a:spLocks noGrp="1"/>
          </p:cNvSpPr>
          <p:nvPr>
            <p:ph type="ftr" sz="quarter" idx="11"/>
          </p:nvPr>
        </p:nvSpPr>
        <p:spPr>
          <a:xfrm>
            <a:off x="-90488" y="9421813"/>
            <a:ext cx="6529388" cy="428625"/>
          </a:xfrm>
        </p:spPr>
        <p:txBody>
          <a:bodyPr/>
          <a:lstStyle/>
          <a:p>
            <a:pPr>
              <a:defRPr/>
            </a:pPr>
            <a:r>
              <a:rPr lang="pt-BR" b="1" smtClean="0">
                <a:solidFill>
                  <a:prstClr val="black"/>
                </a:solidFill>
              </a:rPr>
              <a:t>"O Braço Verde da Brigada Militar” –  Ano 2 – 18ª Edição –  17 à 22 de abril de 2021                               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53166" y="2128426"/>
            <a:ext cx="3032958" cy="4016484"/>
          </a:xfrm>
          <a:prstGeom prst="rect">
            <a:avLst/>
          </a:prstGeom>
          <a:ln w="57150"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500" dirty="0"/>
              <a:t>Na tarde deste </a:t>
            </a:r>
            <a:r>
              <a:rPr lang="pt-BR" sz="1500" dirty="0" smtClean="0"/>
              <a:t>Sábado dia 17/04/2021, </a:t>
            </a:r>
            <a:r>
              <a:rPr lang="pt-BR" sz="1500" dirty="0"/>
              <a:t>uma guarnição da PATRAM realizou Operação </a:t>
            </a:r>
            <a:r>
              <a:rPr lang="pt-BR" sz="1500" dirty="0" smtClean="0"/>
              <a:t>Integrada com objetivo </a:t>
            </a:r>
            <a:r>
              <a:rPr lang="pt-BR" sz="1500" dirty="0"/>
              <a:t>executar ações policiais em combate a perturbação do sossego, aglomeração de pessoas, crimes ambientais na região das ilhas do Delta do Jacuí, canal do Lage, local conhecido como Prainha e Praia do Paquetá</a:t>
            </a:r>
            <a:r>
              <a:rPr lang="pt-BR" sz="1500" dirty="0" smtClean="0"/>
              <a:t>. Durante </a:t>
            </a:r>
            <a:r>
              <a:rPr lang="pt-BR" sz="1500" dirty="0"/>
              <a:t>a fiscalização foi realizado policiamento ostensivo afim de prevenir aglomerações em lanchas nas áreas de lazer e banho visando  o cumprimento das regras sanitárias e de distanciamento social correlatas ao COVID-19.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43314" y="1881166"/>
            <a:ext cx="3000396" cy="2800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665914" lon="159253" rev="60962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14752" y="4667248"/>
            <a:ext cx="2899024" cy="22145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211999" lon="906553" rev="21512398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71942" y="7134162"/>
            <a:ext cx="3000396" cy="22479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12700" stA="33000" endPos="28000" dist="5000" dir="5400000" sy="-100000" algn="bl" rotWithShape="0"/>
          </a:effectLst>
          <a:scene3d>
            <a:camera prst="perspectiveFront" fov="3300000">
              <a:rot lat="468980" lon="19832427" rev="21515894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2681" y="6076286"/>
            <a:ext cx="3339195" cy="3334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19891569" lon="21110173" rev="213734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iângulo isósceles 19"/>
          <p:cNvSpPr/>
          <p:nvPr/>
        </p:nvSpPr>
        <p:spPr>
          <a:xfrm>
            <a:off x="5599113" y="98425"/>
            <a:ext cx="306387" cy="317500"/>
          </a:xfrm>
          <a:prstGeom prst="triangle">
            <a:avLst>
              <a:gd name="adj" fmla="val 44856"/>
            </a:avLst>
          </a:prstGeom>
          <a:solidFill>
            <a:srgbClr val="66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0" y="9525000"/>
            <a:ext cx="6858000" cy="21431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320675"/>
            <a:ext cx="6858000" cy="2619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5365" name="CaixaDeTexto 31"/>
          <p:cNvSpPr txBox="1">
            <a:spLocks noChangeArrowheads="1"/>
          </p:cNvSpPr>
          <p:nvPr/>
        </p:nvSpPr>
        <p:spPr bwMode="auto">
          <a:xfrm>
            <a:off x="754063" y="319088"/>
            <a:ext cx="44989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sz="1200" b="1">
                <a:solidFill>
                  <a:srgbClr val="000000"/>
                </a:solidFill>
              </a:rPr>
              <a:t>Informativo do Comando Ambiental da Brigada Militar – RS</a:t>
            </a:r>
          </a:p>
        </p:txBody>
      </p:sp>
      <p:sp>
        <p:nvSpPr>
          <p:cNvPr id="18" name="Paralelogramo 3"/>
          <p:cNvSpPr/>
          <p:nvPr/>
        </p:nvSpPr>
        <p:spPr>
          <a:xfrm flipH="1">
            <a:off x="5732463" y="98425"/>
            <a:ext cx="1125537" cy="936625"/>
          </a:xfrm>
          <a:custGeom>
            <a:avLst/>
            <a:gdLst>
              <a:gd name="connsiteX0" fmla="*/ 0 w 2304256"/>
              <a:gd name="connsiteY0" fmla="*/ 3960440 h 3960440"/>
              <a:gd name="connsiteX1" fmla="*/ 0 w 2304256"/>
              <a:gd name="connsiteY1" fmla="*/ 0 h 3960440"/>
              <a:gd name="connsiteX2" fmla="*/ 2304256 w 2304256"/>
              <a:gd name="connsiteY2" fmla="*/ 0 h 3960440"/>
              <a:gd name="connsiteX3" fmla="*/ 2304256 w 2304256"/>
              <a:gd name="connsiteY3" fmla="*/ 3960440 h 3960440"/>
              <a:gd name="connsiteX4" fmla="*/ 0 w 2304256"/>
              <a:gd name="connsiteY4" fmla="*/ 3960440 h 3960440"/>
              <a:gd name="connsiteX0" fmla="*/ 0 w 2304256"/>
              <a:gd name="connsiteY0" fmla="*/ 3960440 h 3992525"/>
              <a:gd name="connsiteX1" fmla="*/ 0 w 2304256"/>
              <a:gd name="connsiteY1" fmla="*/ 0 h 3992525"/>
              <a:gd name="connsiteX2" fmla="*/ 2304256 w 2304256"/>
              <a:gd name="connsiteY2" fmla="*/ 0 h 3992525"/>
              <a:gd name="connsiteX3" fmla="*/ 1181308 w 2304256"/>
              <a:gd name="connsiteY3" fmla="*/ 3992525 h 3992525"/>
              <a:gd name="connsiteX4" fmla="*/ 0 w 2304256"/>
              <a:gd name="connsiteY4" fmla="*/ 3960440 h 3992525"/>
              <a:gd name="connsiteX0" fmla="*/ 0 w 2304256"/>
              <a:gd name="connsiteY0" fmla="*/ 3976482 h 4008567"/>
              <a:gd name="connsiteX1" fmla="*/ 0 w 2304256"/>
              <a:gd name="connsiteY1" fmla="*/ 16042 h 4008567"/>
              <a:gd name="connsiteX2" fmla="*/ 2304256 w 2304256"/>
              <a:gd name="connsiteY2" fmla="*/ 0 h 4008567"/>
              <a:gd name="connsiteX3" fmla="*/ 1181308 w 2304256"/>
              <a:gd name="connsiteY3" fmla="*/ 4008567 h 4008567"/>
              <a:gd name="connsiteX4" fmla="*/ 0 w 2304256"/>
              <a:gd name="connsiteY4" fmla="*/ 3976482 h 4008567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49224 w 2304256"/>
              <a:gd name="connsiteY3" fmla="*/ 3960440 h 3976482"/>
              <a:gd name="connsiteX4" fmla="*/ 0 w 2304256"/>
              <a:gd name="connsiteY4" fmla="*/ 3976482 h 3976482"/>
              <a:gd name="connsiteX0" fmla="*/ 0 w 2304256"/>
              <a:gd name="connsiteY0" fmla="*/ 3976482 h 3976482"/>
              <a:gd name="connsiteX1" fmla="*/ 0 w 2304256"/>
              <a:gd name="connsiteY1" fmla="*/ 16042 h 3976482"/>
              <a:gd name="connsiteX2" fmla="*/ 2304256 w 2304256"/>
              <a:gd name="connsiteY2" fmla="*/ 0 h 3976482"/>
              <a:gd name="connsiteX3" fmla="*/ 1197350 w 2304256"/>
              <a:gd name="connsiteY3" fmla="*/ 3976482 h 3976482"/>
              <a:gd name="connsiteX4" fmla="*/ 0 w 2304256"/>
              <a:gd name="connsiteY4" fmla="*/ 3976482 h 3976482"/>
              <a:gd name="connsiteX0" fmla="*/ 0 w 2304256"/>
              <a:gd name="connsiteY0" fmla="*/ 3976482 h 3995532"/>
              <a:gd name="connsiteX1" fmla="*/ 0 w 2304256"/>
              <a:gd name="connsiteY1" fmla="*/ 16042 h 3995532"/>
              <a:gd name="connsiteX2" fmla="*/ 2304256 w 2304256"/>
              <a:gd name="connsiteY2" fmla="*/ 0 h 3995532"/>
              <a:gd name="connsiteX3" fmla="*/ 1661336 w 2304256"/>
              <a:gd name="connsiteY3" fmla="*/ 3995532 h 3995532"/>
              <a:gd name="connsiteX4" fmla="*/ 0 w 2304256"/>
              <a:gd name="connsiteY4" fmla="*/ 3976482 h 399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3995532">
                <a:moveTo>
                  <a:pt x="0" y="3976482"/>
                </a:moveTo>
                <a:lnTo>
                  <a:pt x="0" y="16042"/>
                </a:lnTo>
                <a:lnTo>
                  <a:pt x="2304256" y="0"/>
                </a:lnTo>
                <a:lnTo>
                  <a:pt x="1661336" y="3995532"/>
                </a:lnTo>
                <a:lnTo>
                  <a:pt x="0" y="3976482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5367" name="Imagem 24" descr="cabm pn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1338" y="69850"/>
            <a:ext cx="1582737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66">
                <a:tint val="45000"/>
                <a:satMod val="400000"/>
              </a:srgbClr>
            </a:duotone>
            <a:extLst/>
          </a:blip>
          <a:stretch>
            <a:fillRect/>
          </a:stretch>
        </p:blipFill>
        <p:spPr>
          <a:xfrm>
            <a:off x="6007101" y="575060"/>
            <a:ext cx="792000" cy="427303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188640" y="1097613"/>
            <a:ext cx="6480720" cy="981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Apreensão DE ARMAMENTO </a:t>
            </a:r>
            <a:endParaRPr lang="pt-BR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15372" name="Imagem 1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1219200"/>
            <a:ext cx="79375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Espaço Reservado para Rodapé 22"/>
          <p:cNvSpPr>
            <a:spLocks noGrp="1"/>
          </p:cNvSpPr>
          <p:nvPr>
            <p:ph type="ftr" sz="quarter" idx="11"/>
          </p:nvPr>
        </p:nvSpPr>
        <p:spPr>
          <a:xfrm>
            <a:off x="0" y="9378950"/>
            <a:ext cx="6858000" cy="527050"/>
          </a:xfrm>
        </p:spPr>
        <p:txBody>
          <a:bodyPr/>
          <a:lstStyle/>
          <a:p>
            <a:pPr>
              <a:defRPr/>
            </a:pPr>
            <a:r>
              <a:rPr lang="pt-BR" b="1" smtClean="0">
                <a:solidFill>
                  <a:prstClr val="black"/>
                </a:solidFill>
              </a:rPr>
              <a:t>"O Braço Verde da Brigada Militar” –  Ano 2 – 18ª Edição –  17 à 22 de abril de 2021                               </a:t>
            </a:r>
            <a:endParaRPr lang="pt-BR" dirty="0"/>
          </a:p>
        </p:txBody>
      </p:sp>
      <p:sp>
        <p:nvSpPr>
          <p:cNvPr id="15374" name="Espaço Reservado para Número de Slide 21"/>
          <p:cNvSpPr>
            <a:spLocks noGrp="1"/>
          </p:cNvSpPr>
          <p:nvPr>
            <p:ph type="sldNum" sz="quarter" idx="12"/>
          </p:nvPr>
        </p:nvSpPr>
        <p:spPr bwMode="auto">
          <a:xfrm>
            <a:off x="6215063" y="9371013"/>
            <a:ext cx="642937" cy="527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5DE63FD4-FABC-498F-9F77-46ACD187E086}" type="slidenum">
              <a:rPr lang="pt-BR" b="1">
                <a:solidFill>
                  <a:srgbClr val="000000"/>
                </a:solidFill>
              </a:rPr>
              <a:pPr/>
              <a:t>9</a:t>
            </a:fld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42852" y="2162686"/>
            <a:ext cx="2857520" cy="72327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600" dirty="0">
                <a:latin typeface="David" panose="020E0502060401010101" pitchFamily="34" charset="-79"/>
                <a:cs typeface="David" panose="020E0502060401010101" pitchFamily="34" charset="-79"/>
              </a:rPr>
              <a:t>Neste </a:t>
            </a:r>
            <a:r>
              <a:rPr lang="pt-BR" sz="1600" dirty="0" smtClean="0">
                <a:latin typeface="David" panose="020E0502060401010101" pitchFamily="34" charset="-79"/>
                <a:cs typeface="David" panose="020E0502060401010101" pitchFamily="34" charset="-79"/>
              </a:rPr>
              <a:t>sábado dia 17/04/2021, os Policiais Militares Ambientais </a:t>
            </a:r>
            <a:r>
              <a:rPr lang="pt-BR" sz="1600" dirty="0">
                <a:latin typeface="David" panose="020E0502060401010101" pitchFamily="34" charset="-79"/>
                <a:cs typeface="David" panose="020E0502060401010101" pitchFamily="34" charset="-79"/>
              </a:rPr>
              <a:t>do município de </a:t>
            </a:r>
            <a:r>
              <a:rPr lang="pt-BR" sz="1600" dirty="0" smtClean="0">
                <a:latin typeface="David" panose="020E0502060401010101" pitchFamily="34" charset="-79"/>
                <a:cs typeface="David" panose="020E0502060401010101" pitchFamily="34" charset="-79"/>
              </a:rPr>
              <a:t>Cachoeira do Sul, </a:t>
            </a:r>
            <a:r>
              <a:rPr lang="pt-BR" sz="1600" dirty="0">
                <a:latin typeface="David" panose="020E0502060401010101" pitchFamily="34" charset="-79"/>
                <a:cs typeface="David" panose="020E0502060401010101" pitchFamily="34" charset="-79"/>
              </a:rPr>
              <a:t>deslocaram até </a:t>
            </a:r>
            <a:r>
              <a:rPr lang="pt-BR" sz="1600" dirty="0" smtClean="0">
                <a:latin typeface="David" panose="020E0502060401010101" pitchFamily="34" charset="-79"/>
                <a:cs typeface="David" panose="020E0502060401010101" pitchFamily="34" charset="-79"/>
              </a:rPr>
              <a:t>o município de Encruzilhada </a:t>
            </a:r>
            <a:r>
              <a:rPr lang="pt-BR" sz="1600" dirty="0">
                <a:latin typeface="David" panose="020E0502060401010101" pitchFamily="34" charset="-79"/>
                <a:cs typeface="David" panose="020E0502060401010101" pitchFamily="34" charset="-79"/>
              </a:rPr>
              <a:t>do Sul, </a:t>
            </a:r>
            <a:r>
              <a:rPr lang="pt-BR" sz="1600" dirty="0" smtClean="0">
                <a:latin typeface="David" panose="020E0502060401010101" pitchFamily="34" charset="-79"/>
                <a:cs typeface="David" panose="020E0502060401010101" pitchFamily="34" charset="-79"/>
              </a:rPr>
              <a:t>na localidade do Corredor </a:t>
            </a:r>
            <a:r>
              <a:rPr lang="pt-BR" sz="1600" dirty="0">
                <a:latin typeface="David" panose="020E0502060401010101" pitchFamily="34" charset="-79"/>
                <a:cs typeface="David" panose="020E0502060401010101" pitchFamily="34" charset="-79"/>
              </a:rPr>
              <a:t>do </a:t>
            </a:r>
            <a:r>
              <a:rPr lang="pt-BR" sz="1600" dirty="0" smtClean="0">
                <a:latin typeface="David" panose="020E0502060401010101" pitchFamily="34" charset="-79"/>
                <a:cs typeface="David" panose="020E0502060401010101" pitchFamily="34" charset="-79"/>
              </a:rPr>
              <a:t>Arcanjo, onde abordaram um </a:t>
            </a:r>
            <a:r>
              <a:rPr lang="pt-BR" sz="1600" dirty="0">
                <a:latin typeface="David" panose="020E0502060401010101" pitchFamily="34" charset="-79"/>
                <a:cs typeface="David" panose="020E0502060401010101" pitchFamily="34" charset="-79"/>
              </a:rPr>
              <a:t>acampamento </a:t>
            </a:r>
            <a:r>
              <a:rPr lang="pt-BR" sz="1600" dirty="0" smtClean="0">
                <a:latin typeface="David" panose="020E0502060401010101" pitchFamily="34" charset="-79"/>
                <a:cs typeface="David" panose="020E0502060401010101" pitchFamily="34" charset="-79"/>
              </a:rPr>
              <a:t>com </a:t>
            </a:r>
            <a:r>
              <a:rPr lang="pt-BR" sz="1600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11 </a:t>
            </a:r>
            <a:r>
              <a:rPr lang="pt-BR" sz="16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indivíduos,</a:t>
            </a:r>
            <a:r>
              <a:rPr lang="pt-BR" sz="1600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pt-BR" sz="16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sendo</a:t>
            </a:r>
            <a:r>
              <a:rPr lang="pt-BR" sz="1600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pt-BR" sz="1600" dirty="0" smtClean="0">
                <a:latin typeface="David" panose="020E0502060401010101" pitchFamily="34" charset="-79"/>
                <a:cs typeface="David" panose="020E0502060401010101" pitchFamily="34" charset="-79"/>
              </a:rPr>
              <a:t>localizadas </a:t>
            </a:r>
            <a:r>
              <a:rPr lang="pt-BR" sz="1600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04 armas de </a:t>
            </a:r>
            <a:r>
              <a:rPr lang="pt-BR" sz="16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fogo:</a:t>
            </a:r>
            <a:r>
              <a:rPr lang="pt-BR" sz="1600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pt-BR" sz="16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01 </a:t>
            </a:r>
            <a:r>
              <a:rPr lang="pt-BR" sz="16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espingarda Cal 12 marca </a:t>
            </a:r>
            <a:r>
              <a:rPr lang="pt-BR" sz="1600" dirty="0" err="1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Boito</a:t>
            </a:r>
            <a:r>
              <a:rPr lang="pt-BR" sz="16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cano paralelo, 01 </a:t>
            </a:r>
            <a:r>
              <a:rPr lang="pt-BR" sz="16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Pistolão Cal 12 </a:t>
            </a:r>
            <a:r>
              <a:rPr lang="pt-BR" sz="16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artesanal, 01 </a:t>
            </a:r>
            <a:r>
              <a:rPr lang="pt-BR" sz="16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Pistolão Cal 20 </a:t>
            </a:r>
            <a:r>
              <a:rPr lang="pt-BR" sz="16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CBC, 01 </a:t>
            </a:r>
            <a:r>
              <a:rPr lang="pt-BR" sz="16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Rifle Cal 22 </a:t>
            </a:r>
            <a:r>
              <a:rPr lang="pt-BR" sz="1600" dirty="0" err="1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Herstal</a:t>
            </a:r>
            <a:r>
              <a:rPr lang="pt-BR" sz="1600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</a:t>
            </a:r>
            <a:r>
              <a:rPr lang="pt-BR" sz="1600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pt-BR" sz="1600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16 </a:t>
            </a:r>
            <a:r>
              <a:rPr lang="pt-BR" sz="1600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cartuchos intactos Cal </a:t>
            </a:r>
            <a:r>
              <a:rPr lang="pt-BR" sz="1600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32, 01 </a:t>
            </a:r>
            <a:r>
              <a:rPr lang="pt-BR" sz="1600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cartucho deflagrado Cal 32, 14 cartuchos Cal 20 intactos, </a:t>
            </a:r>
            <a:r>
              <a:rPr lang="pt-BR" sz="1600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03 </a:t>
            </a:r>
            <a:r>
              <a:rPr lang="pt-BR" sz="1600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cartuchos Cal 20 deflagrado, 04 cartuchos Cal 16 </a:t>
            </a:r>
            <a:r>
              <a:rPr lang="pt-BR" sz="1600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intactos e 01 </a:t>
            </a:r>
            <a:r>
              <a:rPr lang="pt-BR" sz="1600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cartucho Cal 22 </a:t>
            </a:r>
            <a:r>
              <a:rPr lang="pt-BR" sz="1600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intacto, 17 redes de diversas malhas e vários tamanhos, totalizando 500 metros e 02 tarrafas</a:t>
            </a:r>
            <a:r>
              <a:rPr lang="pt-BR" sz="1600" dirty="0" smtClean="0">
                <a:latin typeface="David" panose="020E0502060401010101" pitchFamily="34" charset="-79"/>
                <a:cs typeface="David" panose="020E0502060401010101" pitchFamily="34" charset="-79"/>
              </a:rPr>
              <a:t>. Foi dado </a:t>
            </a:r>
            <a:r>
              <a:rPr lang="pt-BR" sz="1600" dirty="0">
                <a:latin typeface="David" panose="020E0502060401010101" pitchFamily="34" charset="-79"/>
                <a:cs typeface="David" panose="020E0502060401010101" pitchFamily="34" charset="-79"/>
              </a:rPr>
              <a:t>voz de prisão aos </a:t>
            </a:r>
            <a:r>
              <a:rPr lang="pt-BR" sz="1600" dirty="0" smtClean="0">
                <a:latin typeface="David" panose="020E0502060401010101" pitchFamily="34" charset="-79"/>
                <a:cs typeface="David" panose="020E0502060401010101" pitchFamily="34" charset="-79"/>
              </a:rPr>
              <a:t>indivíduos que </a:t>
            </a:r>
            <a:r>
              <a:rPr lang="pt-BR" sz="1600" dirty="0">
                <a:latin typeface="David" panose="020E0502060401010101" pitchFamily="34" charset="-79"/>
                <a:cs typeface="David" panose="020E0502060401010101" pitchFamily="34" charset="-79"/>
              </a:rPr>
              <a:t>assumiram a propriedade do </a:t>
            </a:r>
            <a:r>
              <a:rPr lang="pt-BR" sz="1600" dirty="0" smtClean="0">
                <a:latin typeface="David" panose="020E0502060401010101" pitchFamily="34" charset="-79"/>
                <a:cs typeface="David" panose="020E0502060401010101" pitchFamily="34" charset="-79"/>
              </a:rPr>
              <a:t>armamento e munição, sendo conduzidos a </a:t>
            </a:r>
            <a:r>
              <a:rPr lang="pt-BR" sz="1600" dirty="0">
                <a:latin typeface="David" panose="020E0502060401010101" pitchFamily="34" charset="-79"/>
                <a:cs typeface="David" panose="020E0502060401010101" pitchFamily="34" charset="-79"/>
              </a:rPr>
              <a:t>DP de Encruzilhada do Sul onde foi </a:t>
            </a:r>
            <a:r>
              <a:rPr lang="pt-BR" sz="1600" dirty="0" smtClean="0">
                <a:latin typeface="David" panose="020E0502060401010101" pitchFamily="34" charset="-79"/>
                <a:cs typeface="David" panose="020E0502060401010101" pitchFamily="34" charset="-79"/>
              </a:rPr>
              <a:t>lavrado o flagrante.</a:t>
            </a:r>
            <a:endParaRPr lang="pt-BR" sz="16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4728" y="7239016"/>
            <a:ext cx="3143272" cy="2139751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393012" lon="21038748" rev="64827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372303">
            <a:off x="3417126" y="4704529"/>
            <a:ext cx="3362141" cy="23206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20382553" lon="20957880" rev="10927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86124" y="2309794"/>
            <a:ext cx="3240359" cy="22356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20134614" lon="21285211" rev="10278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0957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23287</TotalTime>
  <Words>2939</Words>
  <Application>Microsoft Office PowerPoint</Application>
  <PresentationFormat>Papel A4 (210 x 297 mm)</PresentationFormat>
  <Paragraphs>184</Paragraphs>
  <Slides>18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slides</vt:lpstr>
      </vt:variant>
      <vt:variant>
        <vt:i4>18</vt:i4>
      </vt:variant>
    </vt:vector>
  </HeadingPairs>
  <TitlesOfParts>
    <vt:vector size="22" baseType="lpstr">
      <vt:lpstr>Tema do Office</vt:lpstr>
      <vt:lpstr>4_Tema do Office</vt:lpstr>
      <vt:lpstr>5_Tema do Office</vt:lpstr>
      <vt:lpstr>2_Tema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bm3142272</dc:creator>
  <cp:lastModifiedBy>Claudio Adao Braatz</cp:lastModifiedBy>
  <cp:revision>2217</cp:revision>
  <cp:lastPrinted>2020-06-22T18:21:19Z</cp:lastPrinted>
  <dcterms:created xsi:type="dcterms:W3CDTF">2020-06-22T17:39:33Z</dcterms:created>
  <dcterms:modified xsi:type="dcterms:W3CDTF">2021-04-23T21:59:49Z</dcterms:modified>
</cp:coreProperties>
</file>