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0" r:id="rId2"/>
  </p:sldMasterIdLst>
  <p:notesMasterIdLst>
    <p:notesMasterId r:id="rId29"/>
  </p:notesMasterIdLst>
  <p:sldIdLst>
    <p:sldId id="293" r:id="rId3"/>
    <p:sldId id="402" r:id="rId4"/>
    <p:sldId id="426" r:id="rId5"/>
    <p:sldId id="256" r:id="rId6"/>
    <p:sldId id="383" r:id="rId7"/>
    <p:sldId id="408" r:id="rId8"/>
    <p:sldId id="414" r:id="rId9"/>
    <p:sldId id="417" r:id="rId10"/>
    <p:sldId id="437" r:id="rId11"/>
    <p:sldId id="412" r:id="rId12"/>
    <p:sldId id="429" r:id="rId13"/>
    <p:sldId id="406" r:id="rId14"/>
    <p:sldId id="423" r:id="rId15"/>
    <p:sldId id="428" r:id="rId16"/>
    <p:sldId id="392" r:id="rId17"/>
    <p:sldId id="425" r:id="rId18"/>
    <p:sldId id="433" r:id="rId19"/>
    <p:sldId id="430" r:id="rId20"/>
    <p:sldId id="434" r:id="rId21"/>
    <p:sldId id="435" r:id="rId22"/>
    <p:sldId id="436" r:id="rId23"/>
    <p:sldId id="420" r:id="rId24"/>
    <p:sldId id="431" r:id="rId25"/>
    <p:sldId id="397" r:id="rId26"/>
    <p:sldId id="398" r:id="rId27"/>
    <p:sldId id="427" r:id="rId28"/>
  </p:sldIdLst>
  <p:sldSz cx="6858000" cy="9906000" type="A4"/>
  <p:notesSz cx="6888163" cy="10020300"/>
  <p:defaultTextStyle>
    <a:defPPr>
      <a:defRPr lang="pt-B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15956"/>
    <a:srgbClr val="3CB242"/>
    <a:srgbClr val="CCFF33"/>
    <a:srgbClr val="66FF66"/>
    <a:srgbClr val="AB9A82"/>
    <a:srgbClr val="796D70"/>
    <a:srgbClr val="63649B"/>
    <a:srgbClr val="FFFF66"/>
    <a:srgbClr val="6E7870"/>
    <a:srgbClr val="5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394" autoAdjust="0"/>
  </p:normalViewPr>
  <p:slideViewPr>
    <p:cSldViewPr>
      <p:cViewPr>
        <p:scale>
          <a:sx n="100" d="100"/>
          <a:sy n="100" d="100"/>
        </p:scale>
        <p:origin x="-1104" y="3162"/>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6088" cy="501650"/>
          </a:xfrm>
          <a:prstGeom prst="rect">
            <a:avLst/>
          </a:prstGeom>
        </p:spPr>
        <p:txBody>
          <a:bodyPr vert="horz" lIns="92446" tIns="46223" rIns="92446" bIns="46223" rtlCol="0"/>
          <a:lstStyle>
            <a:lvl1pPr algn="l" eaLnBrk="1" fontAlgn="auto" hangingPunct="1">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900488" y="0"/>
            <a:ext cx="2986087" cy="501650"/>
          </a:xfrm>
          <a:prstGeom prst="rect">
            <a:avLst/>
          </a:prstGeom>
        </p:spPr>
        <p:txBody>
          <a:bodyPr vert="horz" lIns="92446" tIns="46223" rIns="92446" bIns="46223" rtlCol="0"/>
          <a:lstStyle>
            <a:lvl1pPr algn="r" eaLnBrk="1" fontAlgn="auto" hangingPunct="1">
              <a:spcBef>
                <a:spcPts val="0"/>
              </a:spcBef>
              <a:spcAft>
                <a:spcPts val="0"/>
              </a:spcAft>
              <a:defRPr sz="1200">
                <a:latin typeface="+mn-lt"/>
                <a:cs typeface="+mn-cs"/>
              </a:defRPr>
            </a:lvl1pPr>
          </a:lstStyle>
          <a:p>
            <a:pPr>
              <a:defRPr/>
            </a:pPr>
            <a:fld id="{832CBEC3-4715-49F3-A95C-C8D166FA2B1D}" type="datetimeFigureOut">
              <a:rPr lang="pt-BR"/>
              <a:pPr>
                <a:defRPr/>
              </a:pPr>
              <a:t>23/07/2021</a:t>
            </a:fld>
            <a:endParaRPr lang="pt-BR" dirty="0"/>
          </a:p>
        </p:txBody>
      </p:sp>
      <p:sp>
        <p:nvSpPr>
          <p:cNvPr id="4" name="Espaço Reservado para Imagem de Slide 3"/>
          <p:cNvSpPr>
            <a:spLocks noGrp="1" noRot="1" noChangeAspect="1"/>
          </p:cNvSpPr>
          <p:nvPr>
            <p:ph type="sldImg" idx="2"/>
          </p:nvPr>
        </p:nvSpPr>
        <p:spPr>
          <a:xfrm>
            <a:off x="2143125" y="750888"/>
            <a:ext cx="2601913" cy="3759200"/>
          </a:xfrm>
          <a:prstGeom prst="rect">
            <a:avLst/>
          </a:prstGeom>
          <a:noFill/>
          <a:ln w="12700">
            <a:solidFill>
              <a:prstClr val="black"/>
            </a:solidFill>
          </a:ln>
        </p:spPr>
        <p:txBody>
          <a:bodyPr vert="horz" lIns="92446" tIns="46223" rIns="92446" bIns="46223" rtlCol="0" anchor="ctr"/>
          <a:lstStyle/>
          <a:p>
            <a:pPr lvl="0"/>
            <a:endParaRPr lang="pt-BR" noProof="0" dirty="0"/>
          </a:p>
        </p:txBody>
      </p:sp>
      <p:sp>
        <p:nvSpPr>
          <p:cNvPr id="5" name="Espaço Reservado para Anotações 4"/>
          <p:cNvSpPr>
            <a:spLocks noGrp="1"/>
          </p:cNvSpPr>
          <p:nvPr>
            <p:ph type="body" sz="quarter" idx="3"/>
          </p:nvPr>
        </p:nvSpPr>
        <p:spPr>
          <a:xfrm>
            <a:off x="688975" y="4759325"/>
            <a:ext cx="5510213" cy="4510088"/>
          </a:xfrm>
          <a:prstGeom prst="rect">
            <a:avLst/>
          </a:prstGeom>
        </p:spPr>
        <p:txBody>
          <a:bodyPr vert="horz" lIns="92446" tIns="46223" rIns="92446" bIns="46223"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9517063"/>
            <a:ext cx="2986088" cy="50165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900488" y="9517063"/>
            <a:ext cx="2986087" cy="50165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smtClean="0">
                <a:latin typeface="Calibri" pitchFamily="34" charset="0"/>
              </a:defRPr>
            </a:lvl1pPr>
          </a:lstStyle>
          <a:p>
            <a:pPr>
              <a:defRPr/>
            </a:pPr>
            <a:fld id="{85DEA589-02E6-4246-A57A-045F7A97E465}" type="slidenum">
              <a:rPr lang="pt-BR" altLang="pt-BR"/>
              <a:pPr>
                <a:defRPr/>
              </a:pPr>
              <a:t>‹nº›</a:t>
            </a:fld>
            <a:endParaRPr lang="pt-BR" altLang="pt-BR"/>
          </a:p>
        </p:txBody>
      </p:sp>
    </p:spTree>
    <p:extLst>
      <p:ext uri="{BB962C8B-B14F-4D97-AF65-F5344CB8AC3E}">
        <p14:creationId xmlns:p14="http://schemas.microsoft.com/office/powerpoint/2010/main" xmlns="" val="19519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150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1508" name="Espaço Reservado para Número de Slide 3"/>
          <p:cNvSpPr>
            <a:spLocks noGrp="1"/>
          </p:cNvSpPr>
          <p:nvPr>
            <p:ph type="sldNum" sz="quarter" idx="5"/>
          </p:nvPr>
        </p:nvSpPr>
        <p:spPr bwMode="auto">
          <a:noFill/>
          <a:ln>
            <a:miter lim="800000"/>
            <a:headEnd/>
            <a:tailEnd/>
          </a:ln>
        </p:spPr>
        <p:txBody>
          <a:bodyPr/>
          <a:lstStyle/>
          <a:p>
            <a:fld id="{5448ED5B-8A74-445E-98FA-8C0BE10DA7CC}" type="slidenum">
              <a:rPr lang="pt-BR" altLang="pt-BR"/>
              <a:pPr/>
              <a:t>1</a:t>
            </a:fld>
            <a:endParaRPr lang="pt-BR" altLang="pt-BR"/>
          </a:p>
        </p:txBody>
      </p:sp>
    </p:spTree>
    <p:extLst>
      <p:ext uri="{BB962C8B-B14F-4D97-AF65-F5344CB8AC3E}">
        <p14:creationId xmlns:p14="http://schemas.microsoft.com/office/powerpoint/2010/main" xmlns="" val="336399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10</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11</a:t>
            </a:fld>
            <a:endParaRPr lang="pt-BR" altLang="pt-BR"/>
          </a:p>
        </p:txBody>
      </p:sp>
    </p:spTree>
    <p:extLst>
      <p:ext uri="{BB962C8B-B14F-4D97-AF65-F5344CB8AC3E}">
        <p14:creationId xmlns:p14="http://schemas.microsoft.com/office/powerpoint/2010/main" xmlns="" val="212613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12</a:t>
            </a:fld>
            <a:endParaRPr lang="pt-BR" altLang="pt-BR"/>
          </a:p>
        </p:txBody>
      </p:sp>
    </p:spTree>
    <p:extLst>
      <p:ext uri="{BB962C8B-B14F-4D97-AF65-F5344CB8AC3E}">
        <p14:creationId xmlns:p14="http://schemas.microsoft.com/office/powerpoint/2010/main" xmlns="" val="39519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13</a:t>
            </a:fld>
            <a:endParaRPr lang="pt-BR" altLang="pt-BR"/>
          </a:p>
        </p:txBody>
      </p:sp>
    </p:spTree>
    <p:extLst>
      <p:ext uri="{BB962C8B-B14F-4D97-AF65-F5344CB8AC3E}">
        <p14:creationId xmlns:p14="http://schemas.microsoft.com/office/powerpoint/2010/main" xmlns="" val="3313175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14</a:t>
            </a:fld>
            <a:endParaRPr lang="pt-BR" altLang="pt-BR"/>
          </a:p>
        </p:txBody>
      </p:sp>
    </p:spTree>
    <p:extLst>
      <p:ext uri="{BB962C8B-B14F-4D97-AF65-F5344CB8AC3E}">
        <p14:creationId xmlns:p14="http://schemas.microsoft.com/office/powerpoint/2010/main" xmlns="" val="3962108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15</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16</a:t>
            </a:fld>
            <a:endParaRPr lang="pt-BR" altLang="pt-BR"/>
          </a:p>
        </p:txBody>
      </p:sp>
    </p:spTree>
    <p:extLst>
      <p:ext uri="{BB962C8B-B14F-4D97-AF65-F5344CB8AC3E}">
        <p14:creationId xmlns:p14="http://schemas.microsoft.com/office/powerpoint/2010/main" xmlns="" val="4072770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17</a:t>
            </a:fld>
            <a:endParaRPr lang="pt-BR" altLang="pt-BR"/>
          </a:p>
        </p:txBody>
      </p:sp>
    </p:spTree>
    <p:extLst>
      <p:ext uri="{BB962C8B-B14F-4D97-AF65-F5344CB8AC3E}">
        <p14:creationId xmlns:p14="http://schemas.microsoft.com/office/powerpoint/2010/main" xmlns="" val="3770411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18</a:t>
            </a:fld>
            <a:endParaRPr lang="pt-BR" altLang="pt-BR"/>
          </a:p>
        </p:txBody>
      </p:sp>
    </p:spTree>
    <p:extLst>
      <p:ext uri="{BB962C8B-B14F-4D97-AF65-F5344CB8AC3E}">
        <p14:creationId xmlns:p14="http://schemas.microsoft.com/office/powerpoint/2010/main" xmlns="" val="1177987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19</a:t>
            </a:fld>
            <a:endParaRPr lang="pt-BR" altLang="pt-BR"/>
          </a:p>
        </p:txBody>
      </p:sp>
    </p:spTree>
    <p:extLst>
      <p:ext uri="{BB962C8B-B14F-4D97-AF65-F5344CB8AC3E}">
        <p14:creationId xmlns:p14="http://schemas.microsoft.com/office/powerpoint/2010/main" xmlns="" val="225071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20</a:t>
            </a:fld>
            <a:endParaRPr lang="pt-BR" altLang="pt-BR"/>
          </a:p>
        </p:txBody>
      </p:sp>
    </p:spTree>
    <p:extLst>
      <p:ext uri="{BB962C8B-B14F-4D97-AF65-F5344CB8AC3E}">
        <p14:creationId xmlns:p14="http://schemas.microsoft.com/office/powerpoint/2010/main" xmlns="" val="1283092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21</a:t>
            </a:fld>
            <a:endParaRPr lang="pt-BR" altLang="pt-BR"/>
          </a:p>
        </p:txBody>
      </p:sp>
    </p:spTree>
    <p:extLst>
      <p:ext uri="{BB962C8B-B14F-4D97-AF65-F5344CB8AC3E}">
        <p14:creationId xmlns:p14="http://schemas.microsoft.com/office/powerpoint/2010/main" xmlns="" val="2865611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22</a:t>
            </a:fld>
            <a:endParaRPr lang="pt-BR" altLang="pt-BR"/>
          </a:p>
        </p:txBody>
      </p:sp>
    </p:spTree>
    <p:extLst>
      <p:ext uri="{BB962C8B-B14F-4D97-AF65-F5344CB8AC3E}">
        <p14:creationId xmlns:p14="http://schemas.microsoft.com/office/powerpoint/2010/main" xmlns="" val="403494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23</a:t>
            </a:fld>
            <a:endParaRPr lang="pt-BR" altLang="pt-BR"/>
          </a:p>
        </p:txBody>
      </p:sp>
    </p:spTree>
    <p:extLst>
      <p:ext uri="{BB962C8B-B14F-4D97-AF65-F5344CB8AC3E}">
        <p14:creationId xmlns:p14="http://schemas.microsoft.com/office/powerpoint/2010/main" xmlns="" val="4034947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24</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25</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26</a:t>
            </a:fld>
            <a:endParaRPr lang="pt-BR" altLang="pt-BR"/>
          </a:p>
        </p:txBody>
      </p:sp>
    </p:spTree>
    <p:extLst>
      <p:ext uri="{BB962C8B-B14F-4D97-AF65-F5344CB8AC3E}">
        <p14:creationId xmlns:p14="http://schemas.microsoft.com/office/powerpoint/2010/main" xmlns="" val="234840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3</a:t>
            </a:fld>
            <a:endParaRPr lang="pt-BR" altLang="pt-BR"/>
          </a:p>
        </p:txBody>
      </p:sp>
    </p:spTree>
    <p:extLst>
      <p:ext uri="{BB962C8B-B14F-4D97-AF65-F5344CB8AC3E}">
        <p14:creationId xmlns:p14="http://schemas.microsoft.com/office/powerpoint/2010/main" xmlns="" val="205732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4</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5</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6</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7</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8</a:t>
            </a:fld>
            <a:endParaRPr lang="pt-BR" altLang="pt-BR"/>
          </a:p>
        </p:txBody>
      </p:sp>
    </p:spTree>
    <p:extLst>
      <p:ext uri="{BB962C8B-B14F-4D97-AF65-F5344CB8AC3E}">
        <p14:creationId xmlns:p14="http://schemas.microsoft.com/office/powerpoint/2010/main" xmlns="" val="217426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9</a:t>
            </a:fld>
            <a:endParaRPr lang="pt-BR" altLang="pt-BR"/>
          </a:p>
        </p:txBody>
      </p:sp>
    </p:spTree>
    <p:extLst>
      <p:ext uri="{BB962C8B-B14F-4D97-AF65-F5344CB8AC3E}">
        <p14:creationId xmlns:p14="http://schemas.microsoft.com/office/powerpoint/2010/main" xmlns="" val="278568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14350" y="3077282"/>
            <a:ext cx="5829300" cy="2123369"/>
          </a:xfrm>
        </p:spPr>
        <p:txBody>
          <a:bodyPr/>
          <a:lstStyle/>
          <a:p>
            <a:r>
              <a:rPr lang="pt-BR"/>
              <a:t>Clique para editar o título mestre</a:t>
            </a:r>
          </a:p>
        </p:txBody>
      </p:sp>
      <p:sp>
        <p:nvSpPr>
          <p:cNvPr id="3" name="Subtítulo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B08DA070-0FEA-457F-8942-99ABAEE644F9}"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3F69B8F-3FCE-4A1C-B0BB-B301E0330B7A}" type="slidenum">
              <a:rPr lang="pt-BR" altLang="pt-BR"/>
              <a:pPr>
                <a:defRPr/>
              </a:pPr>
              <a:t>‹nº›</a:t>
            </a:fld>
            <a:endParaRPr lang="pt-BR" alt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817057EE-2F75-40E5-B580-C5C57C4D69D7}"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500EABCA-4D60-4604-9AB5-0A3614979254}" type="slidenum">
              <a:rPr lang="pt-BR" altLang="pt-BR"/>
              <a:pPr>
                <a:defRPr/>
              </a:pPr>
              <a:t>‹nº›</a:t>
            </a:fld>
            <a:endParaRPr lang="pt-BR" alt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573264"/>
            <a:ext cx="1157288" cy="1220822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573264"/>
            <a:ext cx="3357563" cy="1220822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A002EBD3-8A3F-4D9E-90F5-426019683DE6}"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1BD34C4-5386-43EE-9114-002211648EA4}" type="slidenum">
              <a:rPr lang="pt-BR" altLang="pt-BR"/>
              <a:pPr>
                <a:defRPr/>
              </a:pPr>
              <a:t>‹nº›</a:t>
            </a:fld>
            <a:endParaRPr lang="pt-BR" alt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14350" y="3077282"/>
            <a:ext cx="5829300" cy="2123369"/>
          </a:xfrm>
        </p:spPr>
        <p:txBody>
          <a:bodyPr/>
          <a:lstStyle/>
          <a:p>
            <a:r>
              <a:rPr lang="pt-BR"/>
              <a:t>Clique para editar o título mestre</a:t>
            </a:r>
          </a:p>
        </p:txBody>
      </p:sp>
      <p:sp>
        <p:nvSpPr>
          <p:cNvPr id="3" name="Subtítulo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37AEAD7F-1628-4C35-9AD7-31659C3EBE21}"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87B65A30-BD5C-4AD0-A20C-8726CC3AAEA5}" type="slidenum">
              <a:rPr lang="pt-BR" altLang="pt-BR"/>
              <a:pPr>
                <a:defRPr/>
              </a:pPr>
              <a:t>‹nº›</a:t>
            </a:fld>
            <a:endParaRPr lang="pt-BR" alt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608FDF0A-F20B-49EA-BFF8-861D6E53E73D}"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E2855E1-5818-4186-B39E-1FA470A4E731}" type="slidenum">
              <a:rPr lang="pt-BR" altLang="pt-BR"/>
              <a:pPr>
                <a:defRPr/>
              </a:pPr>
              <a:t>‹nº›</a:t>
            </a:fld>
            <a:endParaRPr lang="pt-BR" alt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541735" y="6365523"/>
            <a:ext cx="5829300" cy="1967442"/>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AB92B709-CFF7-414E-B564-F399F976095C}"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92E037C1-8ADE-4889-A651-6AE99F3C48A2}" type="slidenum">
              <a:rPr lang="pt-BR" altLang="pt-BR"/>
              <a:pPr>
                <a:defRPr/>
              </a:pPr>
              <a:t>‹nº›</a:t>
            </a:fld>
            <a:endParaRPr lang="pt-BR" alt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D8978C68-4DFB-444F-9DE5-CA6708A6462B}" type="datetime1">
              <a:rPr lang="pt-BR" smtClean="0"/>
              <a:t>23/07/2021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C8A2652-80B9-48A0-B74D-6DCDB69360C0}" type="slidenum">
              <a:rPr lang="pt-BR" altLang="pt-BR"/>
              <a:pPr>
                <a:defRPr/>
              </a:pPr>
              <a:t>‹nº›</a:t>
            </a:fld>
            <a:endParaRPr lang="pt-BR" alt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6699"/>
            <a:ext cx="6172200" cy="1651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AFE89C74-6665-4040-A8BB-03A2ECF61D7F}" type="datetime1">
              <a:rPr lang="pt-BR" smtClean="0"/>
              <a:t>23/07/2021</a:t>
            </a:fld>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EE6E70EF-691C-41B8-A0C1-58FEFF1E86EC}" type="slidenum">
              <a:rPr lang="pt-BR" altLang="pt-BR"/>
              <a:pPr>
                <a:defRPr/>
              </a:pPr>
              <a:t>‹nº›</a:t>
            </a:fld>
            <a:endParaRPr lang="pt-BR" alt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B62D70BC-28EE-4A80-BFB6-F9199FAA6FC1}" type="datetime1">
              <a:rPr lang="pt-BR" smtClean="0"/>
              <a:t>23/07/2021</a:t>
            </a:fld>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CB0B2B82-DB68-4AE2-AF48-80BE694EF4A2}" type="slidenum">
              <a:rPr lang="pt-BR" altLang="pt-BR"/>
              <a:pPr>
                <a:defRPr/>
              </a:pPr>
              <a:t>‹nº›</a:t>
            </a:fld>
            <a:endParaRPr lang="pt-BR" alt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C09FACCE-AA2C-46A7-A45F-61587E6C42D0}" type="datetime1">
              <a:rPr lang="pt-BR" smtClean="0"/>
              <a:t>23/07/2021</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AB28BCD5-FDD7-4EA0-B1AF-59ADB70FE272}" type="slidenum">
              <a:rPr lang="pt-BR" altLang="pt-BR"/>
              <a:pPr>
                <a:defRPr/>
              </a:pPr>
              <a:t>‹nº›</a:t>
            </a:fld>
            <a:endParaRPr lang="pt-BR" alt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4405"/>
            <a:ext cx="2256235" cy="1678517"/>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A6A77314-1429-41B4-98E9-4C336F347190}" type="datetime1">
              <a:rPr lang="pt-BR" smtClean="0"/>
              <a:t>23/07/2021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14182A9F-8133-4D07-9D54-AF41B4B54453}" type="slidenum">
              <a:rPr lang="pt-BR" altLang="pt-BR"/>
              <a:pPr>
                <a:defRPr/>
              </a:pPr>
              <a:t>‹nº›</a:t>
            </a:fld>
            <a:endParaRPr lang="pt-BR" alt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BD0C8916-E753-4461-85F0-34CAB36BBC9C}"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9FE6567-96F5-4A73-828D-F04EF01D9993}" type="slidenum">
              <a:rPr lang="pt-BR" altLang="pt-BR"/>
              <a:pPr>
                <a:defRPr/>
              </a:pPr>
              <a:t>‹nº›</a:t>
            </a:fld>
            <a:endParaRPr lang="pt-BR" alt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344216" y="6934200"/>
            <a:ext cx="4114800" cy="818622"/>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344216" y="885119"/>
            <a:ext cx="4114800" cy="594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6FE6B569-9610-4B80-9BB6-5C12139238D0}" type="datetime1">
              <a:rPr lang="pt-BR" smtClean="0"/>
              <a:t>23/07/2021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AB08C7C-6FCB-496E-9543-7B7623B46FC7}" type="slidenum">
              <a:rPr lang="pt-BR" altLang="pt-BR"/>
              <a:pPr>
                <a:defRPr/>
              </a:pPr>
              <a:t>‹nº›</a:t>
            </a:fld>
            <a:endParaRPr lang="pt-BR" alt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5A977142-0563-4069-B644-73D2978D4770}"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173E630-45AB-4718-9584-0EC7F7DE1596}" type="slidenum">
              <a:rPr lang="pt-BR" altLang="pt-BR"/>
              <a:pPr>
                <a:defRPr/>
              </a:pPr>
              <a:t>‹nº›</a:t>
            </a:fld>
            <a:endParaRPr lang="pt-BR" alt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573264"/>
            <a:ext cx="1157288" cy="1220822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573264"/>
            <a:ext cx="3357563" cy="1220822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E7C6A231-19B9-4E27-9441-2065145BE0AF}"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824F49E8-01DC-4BC4-9856-CD216BD273BF}" type="slidenum">
              <a:rPr lang="pt-BR" altLang="pt-BR"/>
              <a:pPr>
                <a:defRPr/>
              </a:pPr>
              <a:t>‹nº›</a:t>
            </a:fld>
            <a:endParaRPr lang="pt-BR" alt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541735" y="6365523"/>
            <a:ext cx="5829300" cy="1967442"/>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0A404E28-0B1A-44A7-8F3F-FADE8D01D830}" type="datetime1">
              <a:rPr lang="pt-BR" smtClean="0"/>
              <a:t>23/07/2021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EAED60F-82E4-42E6-A58C-D4D975193FF0}" type="slidenum">
              <a:rPr lang="pt-BR" altLang="pt-BR"/>
              <a:pPr>
                <a:defRPr/>
              </a:pPr>
              <a:t>‹nº›</a:t>
            </a:fld>
            <a:endParaRPr lang="pt-BR" alt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B3996877-CD64-4E22-9BA2-E855CB38A3AD}" type="datetime1">
              <a:rPr lang="pt-BR" smtClean="0"/>
              <a:t>23/07/2021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5341A453-417F-4930-A582-C33256D6F03A}" type="slidenum">
              <a:rPr lang="pt-BR" altLang="pt-BR"/>
              <a:pPr>
                <a:defRPr/>
              </a:pPr>
              <a:t>‹nº›</a:t>
            </a:fld>
            <a:endParaRPr lang="pt-BR" alt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6699"/>
            <a:ext cx="6172200" cy="1651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72852F10-7C16-4059-A80E-B056601050AA}" type="datetime1">
              <a:rPr lang="pt-BR" smtClean="0"/>
              <a:t>23/07/2021</a:t>
            </a:fld>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8B31115A-DFBF-477F-AE3B-48A9CAE7F346}" type="slidenum">
              <a:rPr lang="pt-BR" altLang="pt-BR"/>
              <a:pPr>
                <a:defRPr/>
              </a:pPr>
              <a:t>‹nº›</a:t>
            </a:fld>
            <a:endParaRPr lang="pt-BR" alt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B7DFA43D-4C78-4675-B180-D3CB34904F06}" type="datetime1">
              <a:rPr lang="pt-BR" smtClean="0"/>
              <a:t>23/07/2021</a:t>
            </a:fld>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FD984337-8A88-48FE-BDA9-058B3E9BCC93}" type="slidenum">
              <a:rPr lang="pt-BR" altLang="pt-BR"/>
              <a:pPr>
                <a:defRPr/>
              </a:pPr>
              <a:t>‹nº›</a:t>
            </a:fld>
            <a:endParaRPr lang="pt-BR" alt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2500ACE9-B212-4302-872C-86C5D6ED6519}" type="datetime1">
              <a:rPr lang="pt-BR" smtClean="0"/>
              <a:t>23/07/2021</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594D8ED5-A1C3-440F-AF61-00B4407F9F73}" type="slidenum">
              <a:rPr lang="pt-BR" altLang="pt-BR"/>
              <a:pPr>
                <a:defRPr/>
              </a:pPr>
              <a:t>‹nº›</a:t>
            </a:fld>
            <a:endParaRPr lang="pt-BR" alt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4405"/>
            <a:ext cx="2256235" cy="1678517"/>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A8248BA0-4DCB-4ED8-92BA-D0FE0C298B5B}" type="datetime1">
              <a:rPr lang="pt-BR" smtClean="0"/>
              <a:t>23/07/2021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E8BBCB7-140B-40C8-AA78-CF4EB6DE10E2}" type="slidenum">
              <a:rPr lang="pt-BR" altLang="pt-BR"/>
              <a:pPr>
                <a:defRPr/>
              </a:pPr>
              <a:t>‹nº›</a:t>
            </a:fld>
            <a:endParaRPr lang="pt-BR" alt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344216" y="6934200"/>
            <a:ext cx="4114800" cy="818622"/>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344216" y="885119"/>
            <a:ext cx="4114800" cy="594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B7192EC9-E7EF-4CDF-B106-71D09751D8E6}" type="datetime1">
              <a:rPr lang="pt-BR" smtClean="0"/>
              <a:t>23/07/2021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33ª Edição – De 17 a 22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471912C-D606-485B-9E0C-BBA5E9CEB926}" type="slidenum">
              <a:rPr lang="pt-BR" altLang="pt-BR"/>
              <a:pPr>
                <a:defRPr/>
              </a:pPr>
              <a:t>‹nº›</a:t>
            </a:fld>
            <a:endParaRPr lang="pt-BR" alt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5956">
            <a:alpha val="76863"/>
          </a:srgbClr>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342900" y="396875"/>
            <a:ext cx="61722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p:cNvSpPr>
          <p:nvPr>
            <p:ph type="body" idx="1"/>
          </p:nvPr>
        </p:nvSpPr>
        <p:spPr bwMode="auto">
          <a:xfrm>
            <a:off x="342900" y="2311400"/>
            <a:ext cx="6172200" cy="6537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0F4F367-CA21-414E-A4AE-C9EF71E373E5}" type="datetime1">
              <a:rPr lang="pt-BR" smtClean="0"/>
              <a:t>23/07/2021</a:t>
            </a:fld>
            <a:endParaRPr lang="pt-BR" dirty="0"/>
          </a:p>
        </p:txBody>
      </p:sp>
      <p:sp>
        <p:nvSpPr>
          <p:cNvPr id="5" name="Espaço Reservado para Rodapé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4"/>
          </p:nvPr>
        </p:nvSpPr>
        <p:spPr>
          <a:xfrm>
            <a:off x="4914900" y="9182100"/>
            <a:ext cx="160020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D5CFFCFD-808F-4019-9F0B-1AEAED7FB0CE}"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15956">
            <a:alpha val="76863"/>
          </a:srgbClr>
        </a:solidFill>
        <a:effectLst/>
      </p:bgPr>
    </p:bg>
    <p:spTree>
      <p:nvGrpSpPr>
        <p:cNvPr id="1" name=""/>
        <p:cNvGrpSpPr/>
        <p:nvPr/>
      </p:nvGrpSpPr>
      <p:grpSpPr>
        <a:xfrm>
          <a:off x="0" y="0"/>
          <a:ext cx="0" cy="0"/>
          <a:chOff x="0" y="0"/>
          <a:chExt cx="0" cy="0"/>
        </a:xfrm>
      </p:grpSpPr>
      <p:sp>
        <p:nvSpPr>
          <p:cNvPr id="4098" name="Espaço Reservado para Título 1"/>
          <p:cNvSpPr>
            <a:spLocks noGrp="1"/>
          </p:cNvSpPr>
          <p:nvPr>
            <p:ph type="title"/>
          </p:nvPr>
        </p:nvSpPr>
        <p:spPr bwMode="auto">
          <a:xfrm>
            <a:off x="342900" y="396875"/>
            <a:ext cx="61722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4099" name="Espaço Reservado para Texto 2"/>
          <p:cNvSpPr>
            <a:spLocks noGrp="1"/>
          </p:cNvSpPr>
          <p:nvPr>
            <p:ph type="body" idx="1"/>
          </p:nvPr>
        </p:nvSpPr>
        <p:spPr bwMode="auto">
          <a:xfrm>
            <a:off x="342900" y="2311400"/>
            <a:ext cx="6172200" cy="6537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DBF5AF9A-DA08-4405-AB71-67AC835D628B}" type="datetime1">
              <a:rPr lang="pt-BR" smtClean="0"/>
              <a:t>23/07/2021</a:t>
            </a:fld>
            <a:endParaRPr lang="pt-BR" dirty="0"/>
          </a:p>
        </p:txBody>
      </p:sp>
      <p:sp>
        <p:nvSpPr>
          <p:cNvPr id="5" name="Espaço Reservado para Rodapé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r>
              <a:rPr lang="pt-BR" smtClean="0"/>
              <a:t>"O Braço Verde da Brigada Militar” –  Ano 2 – 33ª Edição – De 17 a 22 de Julho de 2021                               </a:t>
            </a:r>
            <a:endParaRPr lang="pt-BR"/>
          </a:p>
        </p:txBody>
      </p:sp>
      <p:sp>
        <p:nvSpPr>
          <p:cNvPr id="6" name="Espaço Reservado para Número de Slide 5"/>
          <p:cNvSpPr>
            <a:spLocks noGrp="1"/>
          </p:cNvSpPr>
          <p:nvPr>
            <p:ph type="sldNum" sz="quarter" idx="4"/>
          </p:nvPr>
        </p:nvSpPr>
        <p:spPr>
          <a:xfrm>
            <a:off x="4914900" y="9182100"/>
            <a:ext cx="160020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4B428721-1F22-4062-A9DF-39E5CF7E2A47}"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jpe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jpe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3.png"/><Relationship Id="rId4" Type="http://schemas.openxmlformats.org/officeDocument/2006/relationships/image" Target="../media/image5.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jpe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jpe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jpe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jpe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jpe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jpe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jpe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hyperlink" Target="https://twitter.com/ambientalbmrs" TargetMode="External"/><Relationship Id="rId3" Type="http://schemas.openxmlformats.org/officeDocument/2006/relationships/image" Target="../media/image86.png"/><Relationship Id="rId7" Type="http://schemas.openxmlformats.org/officeDocument/2006/relationships/hyperlink" Target="http://www.brigadamilitar.rs.gov.br/cabm"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mailto:cabm-comsoc@bm.rs.gov.br" TargetMode="External"/><Relationship Id="rId5" Type="http://schemas.openxmlformats.org/officeDocument/2006/relationships/image" Target="../media/image3.png"/><Relationship Id="rId10" Type="http://schemas.openxmlformats.org/officeDocument/2006/relationships/hyperlink" Target="mailto:site:%20www.brigadamilitar.rs.gov.br/cabm" TargetMode="External"/><Relationship Id="rId4" Type="http://schemas.openxmlformats.org/officeDocument/2006/relationships/image" Target="../media/image5.png"/><Relationship Id="rId9" Type="http://schemas.openxmlformats.org/officeDocument/2006/relationships/hyperlink" Target="http://www.facebook.com/CABM-Comando-Ambiental-da-BMRS-103184178%2012104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2887002\Downloads\WhatsApp Image 2021-07-16 at 15.40.36.jpeg"/>
          <p:cNvPicPr>
            <a:picLocks noChangeAspect="1" noChangeArrowheads="1"/>
          </p:cNvPicPr>
          <p:nvPr/>
        </p:nvPicPr>
        <p:blipFill>
          <a:blip r:embed="rId3" cstate="print"/>
          <a:srcRect t="7845" b="18938"/>
          <a:stretch>
            <a:fillRect/>
          </a:stretch>
        </p:blipFill>
        <p:spPr bwMode="auto">
          <a:xfrm>
            <a:off x="0" y="95216"/>
            <a:ext cx="5357826" cy="2000264"/>
          </a:xfrm>
          <a:prstGeom prst="rect">
            <a:avLst/>
          </a:prstGeom>
          <a:noFill/>
        </p:spPr>
      </p:pic>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0" y="9588500"/>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71414" y="2700328"/>
            <a:ext cx="6715172" cy="895350"/>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Comando ambiental da brigada militar</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Gerindo um meio ambiente sustentável</a:t>
            </a:r>
          </a:p>
        </p:txBody>
      </p:sp>
      <p:sp>
        <p:nvSpPr>
          <p:cNvPr id="5128" name="CaixaDeTexto 30"/>
          <p:cNvSpPr txBox="1">
            <a:spLocks noChangeArrowheads="1"/>
          </p:cNvSpPr>
          <p:nvPr/>
        </p:nvSpPr>
        <p:spPr bwMode="auto">
          <a:xfrm>
            <a:off x="285750" y="5095875"/>
            <a:ext cx="285750" cy="369888"/>
          </a:xfrm>
          <a:prstGeom prst="rect">
            <a:avLst/>
          </a:prstGeom>
          <a:noFill/>
          <a:ln w="9525">
            <a:noFill/>
            <a:miter lim="800000"/>
            <a:headEnd/>
            <a:tailEnd/>
          </a:ln>
        </p:spPr>
        <p:txBody>
          <a:bodyPr>
            <a:spAutoFit/>
          </a:bodyPr>
          <a:lstStyle/>
          <a:p>
            <a:pPr eaLnBrk="1" hangingPunct="1"/>
            <a:endParaRPr lang="pt-BR" altLang="pt-BR">
              <a:latin typeface="Calibri" pitchFamily="34" charset="0"/>
            </a:endParaRPr>
          </a:p>
        </p:txBody>
      </p:sp>
      <p:sp>
        <p:nvSpPr>
          <p:cNvPr id="5129" name="CaixaDeTexto 32"/>
          <p:cNvSpPr txBox="1">
            <a:spLocks noChangeArrowheads="1"/>
          </p:cNvSpPr>
          <p:nvPr/>
        </p:nvSpPr>
        <p:spPr bwMode="auto">
          <a:xfrm>
            <a:off x="2428875" y="5024438"/>
            <a:ext cx="1571625" cy="215900"/>
          </a:xfrm>
          <a:prstGeom prst="rect">
            <a:avLst/>
          </a:prstGeom>
          <a:noFill/>
          <a:ln w="9525">
            <a:noFill/>
            <a:miter lim="800000"/>
            <a:headEnd/>
            <a:tailEnd/>
          </a:ln>
        </p:spPr>
        <p:txBody>
          <a:bodyPr>
            <a:spAutoFit/>
          </a:bodyPr>
          <a:lstStyle/>
          <a:p>
            <a:pPr eaLnBrk="1" hangingPunct="1"/>
            <a:r>
              <a:rPr lang="pt-BR" altLang="pt-BR" sz="800">
                <a:latin typeface="Calibri" pitchFamily="34" charset="0"/>
              </a:rPr>
              <a:t>                  </a:t>
            </a:r>
          </a:p>
        </p:txBody>
      </p:sp>
      <p:sp>
        <p:nvSpPr>
          <p:cNvPr id="5130" name="CaixaDeTexto 27"/>
          <p:cNvSpPr txBox="1">
            <a:spLocks noChangeArrowheads="1"/>
          </p:cNvSpPr>
          <p:nvPr/>
        </p:nvSpPr>
        <p:spPr bwMode="auto">
          <a:xfrm>
            <a:off x="0" y="-47660"/>
            <a:ext cx="6858000" cy="369332"/>
          </a:xfrm>
          <a:prstGeom prst="rect">
            <a:avLst/>
          </a:prstGeom>
          <a:solidFill>
            <a:schemeClr val="accent3"/>
          </a:solidFill>
          <a:ln w="9525">
            <a:noFill/>
            <a:miter lim="800000"/>
            <a:headEnd/>
            <a:tailEnd/>
          </a:ln>
        </p:spPr>
        <p:txBody>
          <a:bodyPr wrap="square">
            <a:spAutoFit/>
          </a:bodyPr>
          <a:lstStyle/>
          <a:p>
            <a:endParaRPr lang="pt-BR" altLang="pt-BR"/>
          </a:p>
        </p:txBody>
      </p:sp>
      <p:sp>
        <p:nvSpPr>
          <p:cNvPr id="25" name="Paralelogramo 3"/>
          <p:cNvSpPr/>
          <p:nvPr/>
        </p:nvSpPr>
        <p:spPr>
          <a:xfrm flipH="1">
            <a:off x="4786322" y="-14288"/>
            <a:ext cx="2073266" cy="2159001"/>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5133" name="Imagem 29"/>
          <p:cNvPicPr>
            <a:picLocks noChangeAspect="1"/>
          </p:cNvPicPr>
          <p:nvPr/>
        </p:nvPicPr>
        <p:blipFill>
          <a:blip r:embed="rId5" cstate="print"/>
          <a:srcRect/>
          <a:stretch>
            <a:fillRect/>
          </a:stretch>
        </p:blipFill>
        <p:spPr bwMode="auto">
          <a:xfrm>
            <a:off x="5214938" y="1092200"/>
            <a:ext cx="1582737" cy="850900"/>
          </a:xfrm>
          <a:prstGeom prst="rect">
            <a:avLst/>
          </a:prstGeom>
          <a:noFill/>
          <a:ln w="9525">
            <a:noFill/>
            <a:miter lim="800000"/>
            <a:headEnd/>
            <a:tailEnd/>
          </a:ln>
        </p:spPr>
      </p:pic>
      <p:sp>
        <p:nvSpPr>
          <p:cNvPr id="32" name="CaixaDeTexto 31"/>
          <p:cNvSpPr txBox="1">
            <a:spLocks noChangeArrowheads="1"/>
          </p:cNvSpPr>
          <p:nvPr/>
        </p:nvSpPr>
        <p:spPr bwMode="auto">
          <a:xfrm>
            <a:off x="-142900" y="0"/>
            <a:ext cx="5143536" cy="44627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100" b="1" dirty="0"/>
              <a:t>INFORMATIVO DO COMANDO AMBIENTAL DA BRIGADA MILITAR - RS</a:t>
            </a:r>
          </a:p>
          <a:p>
            <a:pPr algn="ctr" eaLnBrk="1" hangingPunct="1">
              <a:defRPr/>
            </a:pPr>
            <a:endParaRPr lang="pt-BR" sz="1200" b="1" dirty="0"/>
          </a:p>
        </p:txBody>
      </p:sp>
      <p:pic>
        <p:nvPicPr>
          <p:cNvPr id="5135" name="Imagem 8"/>
          <p:cNvPicPr>
            <a:picLocks noChangeAspect="1"/>
          </p:cNvPicPr>
          <p:nvPr/>
        </p:nvPicPr>
        <p:blipFill>
          <a:blip r:embed="rId6" cstate="print"/>
          <a:srcRect/>
          <a:stretch>
            <a:fillRect/>
          </a:stretch>
        </p:blipFill>
        <p:spPr bwMode="auto">
          <a:xfrm>
            <a:off x="220662" y="2819390"/>
            <a:ext cx="736216" cy="720000"/>
          </a:xfrm>
          <a:prstGeom prst="rect">
            <a:avLst/>
          </a:prstGeom>
          <a:noFill/>
          <a:ln w="9525">
            <a:noFill/>
            <a:miter lim="800000"/>
            <a:headEnd/>
            <a:tailEnd/>
          </a:ln>
        </p:spPr>
      </p:pic>
      <p:sp>
        <p:nvSpPr>
          <p:cNvPr id="3090" name="CaixaDeTexto 9"/>
          <p:cNvSpPr txBox="1">
            <a:spLocks noChangeArrowheads="1"/>
          </p:cNvSpPr>
          <p:nvPr/>
        </p:nvSpPr>
        <p:spPr bwMode="auto">
          <a:xfrm>
            <a:off x="99989" y="3670867"/>
            <a:ext cx="6786586" cy="6047809"/>
          </a:xfrm>
          <a:prstGeom prst="rect">
            <a:avLst/>
          </a:prstGeom>
          <a:solidFill>
            <a:schemeClr val="tx1">
              <a:lumMod val="75000"/>
              <a:lumOff val="25000"/>
            </a:schemeClr>
          </a:solidFill>
          <a:ln w="76200">
            <a:solidFill>
              <a:schemeClr val="accent3">
                <a:lumMod val="75000"/>
              </a:schemeClr>
            </a:solidFill>
          </a:ln>
          <a:scene3d>
            <a:camera prst="orthographicFront"/>
            <a:lightRig rig="threePt" dir="t"/>
          </a:scene3d>
          <a:sp3d>
            <a:bevelT w="165100" h="222250" prst="artDeco"/>
            <a:bevelB w="139700" h="171450" prst="softRound"/>
          </a:sp3d>
        </p:spPr>
        <p:style>
          <a:lnRef idx="0">
            <a:scrgbClr r="0" g="0" b="0"/>
          </a:lnRef>
          <a:fillRef idx="1003">
            <a:schemeClr val="lt2"/>
          </a:fillRef>
          <a:effectRef idx="0">
            <a:scrgbClr r="0" g="0" b="0"/>
          </a:effectRef>
          <a:fontRef idx="major"/>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66700" algn="just">
              <a:lnSpc>
                <a:spcPct val="150000"/>
              </a:lnSpc>
              <a:defRPr/>
            </a:pPr>
            <a:r>
              <a:rPr lang="pt-BR" sz="1200" dirty="0" smtClean="0">
                <a:solidFill>
                  <a:schemeClr val="accent3">
                    <a:lumMod val="60000"/>
                    <a:lumOff val="40000"/>
                  </a:schemeClr>
                </a:solidFill>
              </a:rPr>
              <a:t>O Comando Ambiental da Brigada Militar, tem seu desdobramento administrativo e operacional em todos 497 municípios do Estado. Para alcançar a segurança e a sensação de segurança realiza atividade ininterrupta de polícia ostensiva e de preservação da ordem pública 24 horas por dia, 7 dias por semana, nos 365 dias do ano. Tendo o Comando Ambiental – CABM, como órgão gestor, presta o serviço de policiamento ostensivo com técnica e profissionalismo na área ambiental e geral, através de seus 03 Batalhões de Polícia Militar Ambiental, 08 Companhias de Polícia Militar e Ambiental e diversos Pelotões e Grupos de Polícia Militar Ambiental, totalizando 40 Frações que atuam de Norte a Sul, Leste a Oeste no nosso Rio Grande do Sul. Atuando constantemente em defesa da sociedade, do Estado e, como mote principal, do meio ambiente, combatendo os crimes ambientais e trabalhando sempre para a preservação da Biota é o Comando Ambiental o Braço Verde da e para a Brigada Militar. Os Policiais Militares vem realizando ações integradas diuturnamente com órgãos do Estado, União e dos Municípios, implementando uma fiscalização rigorosa e progressiva, com atuações nos diversos rincões do Estado na cidade, no campo, na serra, nos rios, no ar e no mar. A degradação do meio ambiente é uma realidade cada vez maior nos dias atuais e decorre de alguns costumes, culturas e ações que não se enquadram mais na sociedade do Século XXI, necessitando assim de fiscalização constante, eficaz, eficiente e efetiva para equilíbrio e preservação dos biomas dos nossos ecossistemas. Diante disso, o Comando Ambiental da Brigada Militar desenvolveu as seguintes </a:t>
            </a:r>
            <a:r>
              <a:rPr lang="pt-BR" sz="1200" dirty="0" smtClean="0">
                <a:solidFill>
                  <a:schemeClr val="accent3">
                    <a:lumMod val="60000"/>
                    <a:lumOff val="40000"/>
                  </a:schemeClr>
                </a:solidFill>
              </a:rPr>
              <a:t>operações: </a:t>
            </a:r>
            <a:r>
              <a:rPr lang="pt-BR" sz="1000" b="1" dirty="0" smtClean="0">
                <a:solidFill>
                  <a:srgbClr val="FFFF00"/>
                </a:solidFill>
              </a:rPr>
              <a:t>OPERAÇÃO DESMANCHE EM PORTO ALEGRE, OPERAÇÃO DESMANCHE EM </a:t>
            </a:r>
            <a:r>
              <a:rPr lang="pt-BR" sz="1000" b="1" dirty="0" smtClean="0">
                <a:solidFill>
                  <a:srgbClr val="FFFF00"/>
                </a:solidFill>
              </a:rPr>
              <a:t>CACHOEIRINHA, OPERAÇÃO </a:t>
            </a:r>
            <a:r>
              <a:rPr lang="pt-BR" sz="1000" b="1" dirty="0" smtClean="0">
                <a:solidFill>
                  <a:srgbClr val="FFFF00"/>
                </a:solidFill>
              </a:rPr>
              <a:t>BLASTER, OPERAÇÃO INTEGRADA COM O COMANDO RODOVIÁRIO DA BRIGADA MILITAR E 17º BPM</a:t>
            </a:r>
            <a:r>
              <a:rPr lang="pt-BR" sz="1000" b="1" dirty="0" smtClean="0">
                <a:solidFill>
                  <a:srgbClr val="FFFF00"/>
                </a:solidFill>
              </a:rPr>
              <a:t>, </a:t>
            </a:r>
            <a:r>
              <a:rPr lang="pt-BR" sz="1000" b="1" dirty="0" smtClean="0">
                <a:solidFill>
                  <a:srgbClr val="FFFF00"/>
                </a:solidFill>
              </a:rPr>
              <a:t>OPERAÇÃO DEDETIZADORAS E LIMPA FOSSAS E OPERAÇÃO INTEGRAQDA HÓPLON .</a:t>
            </a:r>
            <a:endParaRPr lang="pt-BR" sz="1000" b="1" dirty="0">
              <a:solidFill>
                <a:srgbClr val="FFFF00"/>
              </a:solidFill>
            </a:endParaRPr>
          </a:p>
        </p:txBody>
      </p:sp>
      <p:sp>
        <p:nvSpPr>
          <p:cNvPr id="3" name="Espaço Reservado para Rodapé 2"/>
          <p:cNvSpPr>
            <a:spLocks noGrp="1"/>
          </p:cNvSpPr>
          <p:nvPr>
            <p:ph type="ftr" sz="quarter" idx="11"/>
          </p:nvPr>
        </p:nvSpPr>
        <p:spPr>
          <a:xfrm>
            <a:off x="0" y="9588500"/>
            <a:ext cx="6858000" cy="173038"/>
          </a:xfrm>
          <a:solidFill>
            <a:schemeClr val="accent3">
              <a:lumMod val="75000"/>
            </a:schemeClr>
          </a:solidFill>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5140" name="Espaço Reservado para Número de Slide 3"/>
          <p:cNvSpPr>
            <a:spLocks noGrp="1"/>
          </p:cNvSpPr>
          <p:nvPr>
            <p:ph type="sldNum" sz="quarter" idx="12"/>
          </p:nvPr>
        </p:nvSpPr>
        <p:spPr bwMode="auto">
          <a:xfrm>
            <a:off x="6500813" y="9453563"/>
            <a:ext cx="285750" cy="452437"/>
          </a:xfrm>
          <a:noFill/>
          <a:ln>
            <a:miter lim="800000"/>
            <a:headEnd/>
            <a:tailEnd/>
          </a:ln>
        </p:spPr>
        <p:txBody>
          <a:bodyPr/>
          <a:lstStyle/>
          <a:p>
            <a:fld id="{C623125D-EC7B-422A-B541-C63629525F3B}" type="slidenum">
              <a:rPr lang="pt-BR" altLang="pt-BR">
                <a:solidFill>
                  <a:schemeClr val="tx1"/>
                </a:solidFill>
              </a:rPr>
              <a:pPr/>
              <a:t>1</a:t>
            </a:fld>
            <a:endParaRPr lang="pt-BR" altLang="pt-BR">
              <a:solidFill>
                <a:schemeClr val="tx1"/>
              </a:solidFill>
            </a:endParaRPr>
          </a:p>
        </p:txBody>
      </p:sp>
      <p:sp>
        <p:nvSpPr>
          <p:cNvPr id="20" name="Retângulo 19"/>
          <p:cNvSpPr/>
          <p:nvPr/>
        </p:nvSpPr>
        <p:spPr>
          <a:xfrm>
            <a:off x="0" y="2068513"/>
            <a:ext cx="6858000" cy="51593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600" b="1" dirty="0">
                <a:solidFill>
                  <a:srgbClr val="000000"/>
                </a:solidFill>
                <a:effectLst>
                  <a:outerShdw blurRad="38100" dist="38100" dir="2700000" algn="tl">
                    <a:srgbClr val="000000">
                      <a:alpha val="43137"/>
                    </a:srgbClr>
                  </a:outerShdw>
                </a:effectLst>
              </a:rPr>
              <a:t>BRIGADA MILITAR – A FORÇA DA COMUNIDADE</a:t>
            </a:r>
          </a:p>
          <a:p>
            <a:pPr algn="ctr" eaLnBrk="1" fontAlgn="auto" hangingPunct="1">
              <a:spcBef>
                <a:spcPts val="0"/>
              </a:spcBef>
              <a:spcAft>
                <a:spcPts val="0"/>
              </a:spcAft>
              <a:defRPr/>
            </a:pPr>
            <a:r>
              <a:rPr lang="pt-BR" sz="1600" b="1" dirty="0">
                <a:solidFill>
                  <a:srgbClr val="000000"/>
                </a:solidFill>
                <a:effectLst>
                  <a:outerShdw blurRad="38100" dist="38100" dir="2700000" algn="tl">
                    <a:srgbClr val="000000">
                      <a:alpha val="43137"/>
                    </a:srgbClr>
                  </a:outerShdw>
                </a:effectLst>
              </a:rPr>
              <a:t>O Trabalho Perfeito é Servir</a:t>
            </a:r>
          </a:p>
        </p:txBody>
      </p:sp>
      <p:pic>
        <p:nvPicPr>
          <p:cNvPr id="5132" name="Imagem 24" descr="cabm png.png"/>
          <p:cNvPicPr>
            <a:picLocks noChangeAspect="1"/>
          </p:cNvPicPr>
          <p:nvPr/>
        </p:nvPicPr>
        <p:blipFill>
          <a:blip r:embed="rId7" cstate="print"/>
          <a:srcRect/>
          <a:stretch>
            <a:fillRect/>
          </a:stretch>
        </p:blipFill>
        <p:spPr bwMode="auto">
          <a:xfrm>
            <a:off x="4464050" y="146050"/>
            <a:ext cx="3084513" cy="176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OPERAÇÃO BLASTER</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10</a:t>
            </a:fld>
            <a:endParaRPr lang="pt-BR" altLang="pt-BR" b="1">
              <a:solidFill>
                <a:schemeClr val="tx1"/>
              </a:solidFill>
            </a:endParaRPr>
          </a:p>
        </p:txBody>
      </p:sp>
      <p:sp>
        <p:nvSpPr>
          <p:cNvPr id="4" name="Retângulo 3"/>
          <p:cNvSpPr/>
          <p:nvPr/>
        </p:nvSpPr>
        <p:spPr>
          <a:xfrm>
            <a:off x="65083" y="2136024"/>
            <a:ext cx="2944915" cy="6863417"/>
          </a:xfrm>
          <a:prstGeom prst="rect">
            <a:avLst/>
          </a:prstGeom>
          <a:scene3d>
            <a:camera prst="orthographicFront"/>
            <a:lightRig rig="threePt" dir="t"/>
          </a:scene3d>
          <a:sp3d>
            <a:bevelT prst="relaxedInset"/>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pt-BR" sz="2000" dirty="0">
                <a:solidFill>
                  <a:schemeClr val="tx1"/>
                </a:solidFill>
                <a:latin typeface="Bernard MT Condensed" panose="02050806060905020404" pitchFamily="18" charset="0"/>
              </a:rPr>
              <a:t>O COMANDO AMBIENTAL DA BRIGADA MILITAR por meio das equipes dos 1º, 2º e 3° </a:t>
            </a:r>
            <a:r>
              <a:rPr lang="pt-BR" sz="2000" dirty="0" smtClean="0">
                <a:solidFill>
                  <a:schemeClr val="tx1"/>
                </a:solidFill>
                <a:latin typeface="Bernard MT Condensed" panose="02050806060905020404" pitchFamily="18" charset="0"/>
              </a:rPr>
              <a:t>BATALHÃO AMBIENTAL </a:t>
            </a:r>
            <a:r>
              <a:rPr lang="pt-BR" sz="2000" dirty="0">
                <a:solidFill>
                  <a:schemeClr val="tx1"/>
                </a:solidFill>
                <a:latin typeface="Bernard MT Condensed" panose="02050806060905020404" pitchFamily="18" charset="0"/>
              </a:rPr>
              <a:t>DA BRIGADA MILITAR, desencadeou a fiscalização nos  empreendimentos que utilizam, </a:t>
            </a:r>
            <a:r>
              <a:rPr lang="pt-BR" sz="2000" dirty="0" smtClean="0">
                <a:solidFill>
                  <a:schemeClr val="tx1"/>
                </a:solidFill>
                <a:latin typeface="Bernard MT Condensed" panose="02050806060905020404" pitchFamily="18" charset="0"/>
              </a:rPr>
              <a:t>armazenam </a:t>
            </a:r>
            <a:r>
              <a:rPr lang="pt-BR" sz="2000" dirty="0">
                <a:solidFill>
                  <a:schemeClr val="tx1"/>
                </a:solidFill>
                <a:latin typeface="Bernard MT Condensed" panose="02050806060905020404" pitchFamily="18" charset="0"/>
              </a:rPr>
              <a:t>e terceirizam explosivos </a:t>
            </a:r>
            <a:r>
              <a:rPr lang="pt-BR" sz="2000" dirty="0" smtClean="0">
                <a:solidFill>
                  <a:schemeClr val="tx1"/>
                </a:solidFill>
                <a:latin typeface="Bernard MT Condensed" panose="02050806060905020404" pitchFamily="18" charset="0"/>
              </a:rPr>
              <a:t>na  </a:t>
            </a:r>
            <a:r>
              <a:rPr lang="pt-BR" sz="2000" dirty="0">
                <a:solidFill>
                  <a:schemeClr val="tx1"/>
                </a:solidFill>
                <a:latin typeface="Bernard MT Condensed" panose="02050806060905020404" pitchFamily="18" charset="0"/>
              </a:rPr>
              <a:t>extração de minério em todo Estado do Rio Grande do Sul</a:t>
            </a:r>
            <a:r>
              <a:rPr lang="pt-BR" sz="2000" dirty="0" smtClean="0">
                <a:solidFill>
                  <a:schemeClr val="tx1"/>
                </a:solidFill>
                <a:latin typeface="Bernard MT Condensed" panose="02050806060905020404" pitchFamily="18" charset="0"/>
              </a:rPr>
              <a:t>. A fiscalização permanente tem </a:t>
            </a:r>
            <a:r>
              <a:rPr lang="pt-BR" sz="2000" dirty="0" smtClean="0">
                <a:solidFill>
                  <a:schemeClr val="tx1"/>
                </a:solidFill>
                <a:latin typeface="Bernard MT Condensed" panose="02050806060905020404" pitchFamily="18" charset="0"/>
              </a:rPr>
              <a:t>apresentado grandes resultados, coibindo desvios </a:t>
            </a:r>
            <a:r>
              <a:rPr lang="pt-BR" sz="2000" dirty="0" smtClean="0">
                <a:solidFill>
                  <a:schemeClr val="tx1"/>
                </a:solidFill>
                <a:latin typeface="Bernard MT Condensed" panose="02050806060905020404" pitchFamily="18" charset="0"/>
              </a:rPr>
              <a:t>ou </a:t>
            </a:r>
            <a:r>
              <a:rPr lang="pt-BR" sz="2000" dirty="0" smtClean="0">
                <a:solidFill>
                  <a:schemeClr val="tx1"/>
                </a:solidFill>
                <a:latin typeface="Bernard MT Condensed" panose="02050806060905020404" pitchFamily="18" charset="0"/>
              </a:rPr>
              <a:t>uso </a:t>
            </a:r>
            <a:r>
              <a:rPr lang="pt-BR" sz="2000" dirty="0" smtClean="0">
                <a:solidFill>
                  <a:schemeClr val="tx1"/>
                </a:solidFill>
                <a:latin typeface="Bernard MT Condensed" panose="02050806060905020404" pitchFamily="18" charset="0"/>
              </a:rPr>
              <a:t>de artefatos explosivos de </a:t>
            </a:r>
            <a:r>
              <a:rPr lang="pt-BR" sz="2000" dirty="0" smtClean="0">
                <a:solidFill>
                  <a:schemeClr val="tx1"/>
                </a:solidFill>
                <a:latin typeface="Bernard MT Condensed" panose="02050806060905020404" pitchFamily="18" charset="0"/>
              </a:rPr>
              <a:t>forma </a:t>
            </a:r>
            <a:r>
              <a:rPr lang="pt-BR" sz="2000" dirty="0" smtClean="0">
                <a:solidFill>
                  <a:schemeClr val="tx1"/>
                </a:solidFill>
                <a:latin typeface="Bernard MT Condensed" panose="02050806060905020404" pitchFamily="18" charset="0"/>
              </a:rPr>
              <a:t>clandestina, bem como </a:t>
            </a:r>
            <a:r>
              <a:rPr lang="pt-BR" sz="2000" dirty="0" smtClean="0">
                <a:solidFill>
                  <a:schemeClr val="tx1"/>
                </a:solidFill>
                <a:latin typeface="Bernard MT Condensed" panose="02050806060905020404" pitchFamily="18" charset="0"/>
              </a:rPr>
              <a:t>dificulta </a:t>
            </a:r>
            <a:r>
              <a:rPr lang="pt-BR" sz="2000" dirty="0" smtClean="0">
                <a:solidFill>
                  <a:schemeClr val="tx1"/>
                </a:solidFill>
                <a:latin typeface="Bernard MT Condensed" panose="02050806060905020404" pitchFamily="18" charset="0"/>
              </a:rPr>
              <a:t>os delitos com estes materiais na prática de crimes ambientais </a:t>
            </a:r>
            <a:r>
              <a:rPr lang="pt-BR" sz="2000" dirty="0" smtClean="0">
                <a:solidFill>
                  <a:schemeClr val="tx1"/>
                </a:solidFill>
                <a:latin typeface="Bernard MT Condensed" panose="02050806060905020404" pitchFamily="18" charset="0"/>
              </a:rPr>
              <a:t>e em  </a:t>
            </a:r>
            <a:r>
              <a:rPr lang="pt-BR" sz="2000" dirty="0" smtClean="0">
                <a:solidFill>
                  <a:schemeClr val="tx1"/>
                </a:solidFill>
                <a:latin typeface="Bernard MT Condensed" panose="02050806060905020404" pitchFamily="18" charset="0"/>
              </a:rPr>
              <a:t>outros crimes.</a:t>
            </a:r>
            <a:endParaRPr lang="pt-BR" sz="2000" dirty="0">
              <a:solidFill>
                <a:schemeClr val="tx1"/>
              </a:solidFill>
            </a:endParaRPr>
          </a:p>
        </p:txBody>
      </p:sp>
      <p:pic>
        <p:nvPicPr>
          <p:cNvPr id="15" name="Imagem 14"/>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1377309">
            <a:off x="2904199" y="2235804"/>
            <a:ext cx="3794986" cy="203122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31729" lon="1492676" rev="21505470"/>
            </a:camera>
            <a:lightRig rig="soft" dir="t"/>
          </a:scene3d>
          <a:sp3d contourW="12700" prstMaterial="matte">
            <a:bevelT w="63500" h="50800"/>
            <a:contourClr>
              <a:srgbClr val="C0C0C0"/>
            </a:contourClr>
          </a:sp3d>
        </p:spPr>
      </p:pic>
      <p:pic>
        <p:nvPicPr>
          <p:cNvPr id="2" name="Imagem 1"/>
          <p:cNvPicPr>
            <a:picLocks noChangeAspect="1"/>
          </p:cNvPicPr>
          <p:nvPr/>
        </p:nvPicPr>
        <p:blipFill>
          <a:blip r:embed="rId8" cstate="print"/>
          <a:stretch>
            <a:fillRect/>
          </a:stretch>
        </p:blipFill>
        <p:spPr>
          <a:xfrm rot="331462">
            <a:off x="3201288" y="4556863"/>
            <a:ext cx="3623712" cy="2276959"/>
          </a:xfrm>
          <a:prstGeom prst="rect">
            <a:avLst/>
          </a:prstGeom>
          <a:ln w="57150">
            <a:solidFill>
              <a:schemeClr val="accent6"/>
            </a:solidFill>
          </a:ln>
          <a:effectLst>
            <a:outerShdw blurRad="225425" dist="50800" dir="5220000" algn="ctr">
              <a:srgbClr val="000000">
                <a:alpha val="33000"/>
              </a:srgbClr>
            </a:outerShdw>
          </a:effectLst>
          <a:scene3d>
            <a:camera prst="perspectiveFront" fov="3300000">
              <a:rot lat="366924" lon="21037108" rev="363506"/>
            </a:camera>
            <a:lightRig rig="harsh" dir="t">
              <a:rot lat="0" lon="0" rev="3000000"/>
            </a:lightRig>
          </a:scene3d>
          <a:sp3d extrusionH="254000" contourW="19050">
            <a:bevelT w="82550" h="44450" prst="angle"/>
            <a:bevelB w="82550" h="44450" prst="angle"/>
            <a:contourClr>
              <a:srgbClr val="FFFFFF"/>
            </a:contourClr>
          </a:sp3d>
        </p:spPr>
      </p:pic>
      <p:pic>
        <p:nvPicPr>
          <p:cNvPr id="5" name="Imagem 4"/>
          <p:cNvPicPr>
            <a:picLocks noChangeAspect="1"/>
          </p:cNvPicPr>
          <p:nvPr/>
        </p:nvPicPr>
        <p:blipFill>
          <a:blip r:embed="rId9" cstate="print"/>
          <a:stretch>
            <a:fillRect/>
          </a:stretch>
        </p:blipFill>
        <p:spPr>
          <a:xfrm>
            <a:off x="2873526" y="6939827"/>
            <a:ext cx="3759840" cy="2384440"/>
          </a:xfrm>
          <a:prstGeom prst="rect">
            <a:avLst/>
          </a:prstGeom>
          <a:solidFill>
            <a:srgbClr val="FFFFFF">
              <a:shade val="85000"/>
            </a:srgbClr>
          </a:solidFill>
          <a:ln w="190500" cap="rnd">
            <a:noFill/>
          </a:ln>
          <a:effectLst>
            <a:outerShdw blurRad="184150" dist="241300" dir="11520000" sx="110000" sy="110000" algn="ctr">
              <a:srgbClr val="000000">
                <a:alpha val="18000"/>
              </a:srgbClr>
            </a:outerShdw>
          </a:effectLst>
          <a:scene3d>
            <a:camera prst="perspectiveFront" fov="5100000">
              <a:rot lat="0" lon="1200001"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OPERAÇÃO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INTEGRADA </a:t>
            </a:r>
            <a:r>
              <a:rPr lang="pt-BR" sz="2000" b="1" dirty="0" err="1"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Hóplon</a:t>
            </a: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11</a:t>
            </a:fld>
            <a:endParaRPr lang="pt-BR" altLang="pt-BR" b="1" dirty="0">
              <a:solidFill>
                <a:schemeClr val="tx1"/>
              </a:solidFill>
            </a:endParaRPr>
          </a:p>
        </p:txBody>
      </p:sp>
      <p:sp>
        <p:nvSpPr>
          <p:cNvPr id="2" name="Retângulo 1"/>
          <p:cNvSpPr/>
          <p:nvPr/>
        </p:nvSpPr>
        <p:spPr>
          <a:xfrm>
            <a:off x="67447" y="2139224"/>
            <a:ext cx="3933057" cy="3659913"/>
          </a:xfrm>
          <a:prstGeom prst="rect">
            <a:avLst/>
          </a:prstGeom>
          <a:ln w="76200"/>
        </p:spPr>
        <p:style>
          <a:lnRef idx="2">
            <a:schemeClr val="accent6"/>
          </a:lnRef>
          <a:fillRef idx="1">
            <a:schemeClr val="lt1"/>
          </a:fillRef>
          <a:effectRef idx="0">
            <a:schemeClr val="accent6"/>
          </a:effectRef>
          <a:fontRef idx="minor">
            <a:schemeClr val="dk1"/>
          </a:fontRef>
        </p:style>
        <p:txBody>
          <a:bodyPr wrap="square">
            <a:spAutoFit/>
          </a:bodyPr>
          <a:lstStyle/>
          <a:p>
            <a:pPr marL="90170" algn="just">
              <a:lnSpc>
                <a:spcPct val="150000"/>
              </a:lnSpc>
              <a:spcAft>
                <a:spcPts val="1000"/>
              </a:spcAft>
            </a:pPr>
            <a:r>
              <a:rPr lang="pt-BR" sz="1200" kern="50" dirty="0" smtClean="0">
                <a:latin typeface="Arial" panose="020B0604020202020204" pitchFamily="34" charset="0"/>
                <a:ea typeface="Times New Roman" panose="02020603050405020304" pitchFamily="18" charset="0"/>
              </a:rPr>
              <a:t>De 17/07/2021 </a:t>
            </a:r>
            <a:r>
              <a:rPr lang="pt-BR" sz="1200" kern="50" dirty="0" smtClean="0">
                <a:latin typeface="Arial" panose="020B0604020202020204" pitchFamily="34" charset="0"/>
                <a:ea typeface="Times New Roman" panose="02020603050405020304" pitchFamily="18" charset="0"/>
              </a:rPr>
              <a:t>a 22/07/2021 </a:t>
            </a:r>
            <a:r>
              <a:rPr lang="pt-BR" sz="1200" kern="50" dirty="0" smtClean="0">
                <a:latin typeface="Arial" panose="020B0604020202020204" pitchFamily="34" charset="0"/>
                <a:ea typeface="Times New Roman" panose="02020603050405020304" pitchFamily="18" charset="0"/>
              </a:rPr>
              <a:t>o Comando Ambiental da Brigada Militar desenvolveu por meio do </a:t>
            </a:r>
            <a:r>
              <a:rPr lang="pt-BR" sz="1200" kern="50" dirty="0" smtClean="0">
                <a:latin typeface="Arial" panose="020B0604020202020204" pitchFamily="34" charset="0"/>
                <a:ea typeface="Times New Roman" panose="02020603050405020304" pitchFamily="18" charset="0"/>
              </a:rPr>
              <a:t>1º e 3º </a:t>
            </a:r>
            <a:r>
              <a:rPr lang="pt-BR" sz="1200" kern="50" dirty="0" smtClean="0">
                <a:latin typeface="Arial" panose="020B0604020202020204" pitchFamily="34" charset="0"/>
                <a:ea typeface="Times New Roman" panose="02020603050405020304" pitchFamily="18" charset="0"/>
              </a:rPr>
              <a:t>Batalhão Ambiental da Brigada </a:t>
            </a:r>
            <a:r>
              <a:rPr lang="pt-BR" sz="1200" kern="50" dirty="0" smtClean="0">
                <a:latin typeface="Arial" panose="020B0604020202020204" pitchFamily="34" charset="0"/>
                <a:ea typeface="Times New Roman" panose="02020603050405020304" pitchFamily="18" charset="0"/>
              </a:rPr>
              <a:t>Militar,</a:t>
            </a:r>
            <a:r>
              <a:rPr lang="pt-BR" sz="1200" kern="50" dirty="0" smtClean="0">
                <a:latin typeface="Arial" panose="020B0604020202020204" pitchFamily="34" charset="0"/>
                <a:ea typeface="Times New Roman" panose="02020603050405020304" pitchFamily="18" charset="0"/>
              </a:rPr>
              <a:t> </a:t>
            </a:r>
            <a:r>
              <a:rPr lang="pt-BR" sz="1200" kern="50" dirty="0">
                <a:latin typeface="Arial" panose="020B0604020202020204" pitchFamily="34" charset="0"/>
                <a:ea typeface="Times New Roman" panose="02020603050405020304" pitchFamily="18" charset="0"/>
              </a:rPr>
              <a:t>ações de policiamento </a:t>
            </a:r>
            <a:r>
              <a:rPr lang="pt-BR" sz="1200" kern="50" dirty="0" smtClean="0">
                <a:latin typeface="Arial" panose="020B0604020202020204" pitchFamily="34" charset="0"/>
                <a:ea typeface="Times New Roman" panose="02020603050405020304" pitchFamily="18" charset="0"/>
              </a:rPr>
              <a:t>de </a:t>
            </a:r>
            <a:r>
              <a:rPr lang="pt-BR" sz="1200" kern="50" dirty="0">
                <a:latin typeface="Arial" panose="020B0604020202020204" pitchFamily="34" charset="0"/>
                <a:ea typeface="Times New Roman" panose="02020603050405020304" pitchFamily="18" charset="0"/>
              </a:rPr>
              <a:t>combate e fiscalização </a:t>
            </a:r>
            <a:r>
              <a:rPr lang="pt-BR" sz="1200" kern="50" dirty="0" smtClean="0">
                <a:latin typeface="Arial" panose="020B0604020202020204" pitchFamily="34" charset="0"/>
                <a:ea typeface="Times New Roman" panose="02020603050405020304" pitchFamily="18" charset="0"/>
              </a:rPr>
              <a:t>a </a:t>
            </a:r>
            <a:r>
              <a:rPr lang="pt-BR" sz="1200" kern="50" dirty="0">
                <a:latin typeface="Arial" panose="020B0604020202020204" pitchFamily="34" charset="0"/>
                <a:ea typeface="Times New Roman" panose="02020603050405020304" pitchFamily="18" charset="0"/>
              </a:rPr>
              <a:t>crimes ambientais e outros crimes </a:t>
            </a:r>
            <a:r>
              <a:rPr lang="pt-BR" sz="1200" b="1" kern="50" dirty="0">
                <a:solidFill>
                  <a:srgbClr val="FF0000"/>
                </a:solidFill>
                <a:latin typeface="Arial" panose="020B0604020202020204" pitchFamily="34" charset="0"/>
                <a:ea typeface="Times New Roman" panose="02020603050405020304" pitchFamily="18" charset="0"/>
              </a:rPr>
              <a:t>vinculados à empresas que utilizam  Produtos Controlados pelo Exército</a:t>
            </a:r>
            <a:r>
              <a:rPr lang="pt-BR" sz="1200" kern="50" dirty="0">
                <a:latin typeface="Arial" panose="020B0604020202020204" pitchFamily="34" charset="0"/>
                <a:ea typeface="Times New Roman" panose="02020603050405020304" pitchFamily="18" charset="0"/>
              </a:rPr>
              <a:t>, nos </a:t>
            </a:r>
            <a:r>
              <a:rPr lang="pt-BR" sz="1200" kern="50" dirty="0" smtClean="0">
                <a:latin typeface="Arial" panose="020B0604020202020204" pitchFamily="34" charset="0"/>
                <a:ea typeface="Times New Roman" panose="02020603050405020304" pitchFamily="18" charset="0"/>
              </a:rPr>
              <a:t>municípios </a:t>
            </a:r>
            <a:r>
              <a:rPr lang="pt-BR" sz="1200" kern="50" dirty="0">
                <a:latin typeface="Arial" panose="020B0604020202020204" pitchFamily="34" charset="0"/>
                <a:ea typeface="Times New Roman" panose="02020603050405020304" pitchFamily="18" charset="0"/>
              </a:rPr>
              <a:t>do Estado do Rio Grande do Sul, atendidos pelo Programa RS SEGURO, na “</a:t>
            </a:r>
            <a:r>
              <a:rPr lang="pt-BR" sz="1200" b="1" kern="50" dirty="0">
                <a:latin typeface="Arial" panose="020B0604020202020204" pitchFamily="34" charset="0"/>
                <a:ea typeface="Times New Roman" panose="02020603050405020304" pitchFamily="18" charset="0"/>
              </a:rPr>
              <a:t>Operação Integrada </a:t>
            </a:r>
            <a:r>
              <a:rPr lang="pt-BR" sz="1200" b="1" kern="50" dirty="0" err="1">
                <a:latin typeface="Arial" panose="020B0604020202020204" pitchFamily="34" charset="0"/>
                <a:ea typeface="Times New Roman" panose="02020603050405020304" pitchFamily="18" charset="0"/>
              </a:rPr>
              <a:t>Hóplon</a:t>
            </a:r>
            <a:r>
              <a:rPr lang="pt-BR" sz="1200" b="1" kern="50" dirty="0">
                <a:latin typeface="Arial" panose="020B0604020202020204" pitchFamily="34" charset="0"/>
                <a:ea typeface="Times New Roman" panose="02020603050405020304" pitchFamily="18" charset="0"/>
              </a:rPr>
              <a:t> </a:t>
            </a:r>
            <a:r>
              <a:rPr lang="pt-BR" sz="1200" b="1" kern="50" dirty="0" smtClean="0">
                <a:latin typeface="Arial" panose="020B0604020202020204" pitchFamily="34" charset="0"/>
                <a:ea typeface="Times New Roman" panose="02020603050405020304" pitchFamily="18" charset="0"/>
              </a:rPr>
              <a:t>I, realizando </a:t>
            </a:r>
            <a:r>
              <a:rPr lang="pt-BR" sz="1200" b="1" kern="50" dirty="0" smtClean="0">
                <a:latin typeface="Arial" panose="020B0604020202020204" pitchFamily="34" charset="0"/>
                <a:ea typeface="Times New Roman" panose="02020603050405020304" pitchFamily="18" charset="0"/>
              </a:rPr>
              <a:t>apoio </a:t>
            </a:r>
            <a:r>
              <a:rPr lang="pt-BR" sz="1200" b="1" kern="50" dirty="0">
                <a:latin typeface="Arial" panose="020B0604020202020204" pitchFamily="34" charset="0"/>
                <a:ea typeface="Times New Roman" panose="02020603050405020304" pitchFamily="18" charset="0"/>
              </a:rPr>
              <a:t>ao Exército </a:t>
            </a:r>
            <a:r>
              <a:rPr lang="pt-BR" sz="1200" b="1" kern="50" dirty="0" smtClean="0">
                <a:latin typeface="Arial" panose="020B0604020202020204" pitchFamily="34" charset="0"/>
                <a:ea typeface="Times New Roman" panose="02020603050405020304" pitchFamily="18" charset="0"/>
              </a:rPr>
              <a:t>Brasileiro juntamente com o Corpo de Bombeiros Militares do RS, </a:t>
            </a:r>
            <a:r>
              <a:rPr lang="pt-BR" sz="1200" b="1" kern="50" dirty="0" smtClean="0">
                <a:latin typeface="Arial" panose="020B0604020202020204" pitchFamily="34" charset="0"/>
                <a:ea typeface="Times New Roman" panose="02020603050405020304" pitchFamily="18" charset="0"/>
              </a:rPr>
              <a:t>sendo autuados 02 estabelecimentos, </a:t>
            </a:r>
            <a:r>
              <a:rPr lang="pt-BR" sz="1200" b="1" kern="50" dirty="0" smtClean="0">
                <a:latin typeface="Arial" panose="020B0604020202020204" pitchFamily="34" charset="0"/>
                <a:ea typeface="Times New Roman" panose="02020603050405020304" pitchFamily="18" charset="0"/>
              </a:rPr>
              <a:t>devido </a:t>
            </a:r>
            <a:r>
              <a:rPr lang="pt-BR" sz="1200" b="1" kern="50" dirty="0" smtClean="0">
                <a:latin typeface="Arial" panose="020B0604020202020204" pitchFamily="34" charset="0"/>
                <a:ea typeface="Times New Roman" panose="02020603050405020304" pitchFamily="18" charset="0"/>
              </a:rPr>
              <a:t>estes </a:t>
            </a:r>
            <a:r>
              <a:rPr lang="pt-BR" sz="1200" b="1" kern="50" dirty="0" smtClean="0">
                <a:latin typeface="Arial" panose="020B0604020202020204" pitchFamily="34" charset="0"/>
                <a:ea typeface="Times New Roman" panose="02020603050405020304" pitchFamily="18" charset="0"/>
              </a:rPr>
              <a:t>não cumprirem </a:t>
            </a:r>
            <a:r>
              <a:rPr lang="pt-BR" sz="1200" b="1" kern="50" dirty="0" smtClean="0">
                <a:latin typeface="Arial" panose="020B0604020202020204" pitchFamily="34" charset="0"/>
                <a:ea typeface="Times New Roman" panose="02020603050405020304" pitchFamily="18" charset="0"/>
              </a:rPr>
              <a:t>a  respectiva licença </a:t>
            </a:r>
            <a:r>
              <a:rPr lang="pt-BR" sz="1200" b="1" kern="50" dirty="0" smtClean="0">
                <a:latin typeface="Arial" panose="020B0604020202020204" pitchFamily="34" charset="0"/>
                <a:ea typeface="Times New Roman" panose="02020603050405020304" pitchFamily="18" charset="0"/>
              </a:rPr>
              <a:t>de operação.</a:t>
            </a:r>
            <a:endParaRPr lang="pt-BR" sz="1200" kern="50" dirty="0">
              <a:effectLst/>
              <a:latin typeface="Times New Roman" panose="02020603050405020304" pitchFamily="18" charset="0"/>
              <a:ea typeface="Times New Roman" panose="02020603050405020304" pitchFamily="18" charset="0"/>
            </a:endParaRPr>
          </a:p>
        </p:txBody>
      </p:sp>
      <p:pic>
        <p:nvPicPr>
          <p:cNvPr id="4" name="Imagem 3"/>
          <p:cNvPicPr>
            <a:picLocks noChangeAspect="1"/>
          </p:cNvPicPr>
          <p:nvPr/>
        </p:nvPicPr>
        <p:blipFill>
          <a:blip r:embed="rId7" cstate="print"/>
          <a:stretch>
            <a:fillRect/>
          </a:stretch>
        </p:blipFill>
        <p:spPr>
          <a:xfrm>
            <a:off x="4860515" y="7844347"/>
            <a:ext cx="1933004" cy="1645978"/>
          </a:xfrm>
          <a:prstGeom prst="rect">
            <a:avLst/>
          </a:prstGeom>
          <a:ln w="38100">
            <a:solidFill>
              <a:schemeClr val="accent6"/>
            </a:solidFill>
          </a:ln>
        </p:spPr>
      </p:pic>
      <p:pic>
        <p:nvPicPr>
          <p:cNvPr id="5" name="Imagem 4"/>
          <p:cNvPicPr>
            <a:picLocks noChangeAspect="1"/>
          </p:cNvPicPr>
          <p:nvPr/>
        </p:nvPicPr>
        <p:blipFill>
          <a:blip r:embed="rId8" cstate="print"/>
          <a:stretch>
            <a:fillRect/>
          </a:stretch>
        </p:blipFill>
        <p:spPr>
          <a:xfrm>
            <a:off x="94402" y="7817943"/>
            <a:ext cx="2455196" cy="1638219"/>
          </a:xfrm>
          <a:prstGeom prst="rect">
            <a:avLst/>
          </a:prstGeom>
          <a:ln w="38100">
            <a:solidFill>
              <a:schemeClr val="accent6"/>
            </a:solidFill>
          </a:ln>
          <a:effectLst>
            <a:outerShdw blurRad="292100" dist="139700" dir="2700000" algn="tl" rotWithShape="0">
              <a:srgbClr val="333333">
                <a:alpha val="65000"/>
              </a:srgbClr>
            </a:outerShdw>
          </a:effectLst>
        </p:spPr>
      </p:pic>
      <p:pic>
        <p:nvPicPr>
          <p:cNvPr id="6" name="Imagem 5"/>
          <p:cNvPicPr>
            <a:picLocks noChangeAspect="1"/>
          </p:cNvPicPr>
          <p:nvPr/>
        </p:nvPicPr>
        <p:blipFill>
          <a:blip r:embed="rId9" cstate="print"/>
          <a:stretch>
            <a:fillRect/>
          </a:stretch>
        </p:blipFill>
        <p:spPr>
          <a:xfrm>
            <a:off x="2665389" y="7864912"/>
            <a:ext cx="2089077" cy="1631328"/>
          </a:xfrm>
          <a:prstGeom prst="rect">
            <a:avLst/>
          </a:prstGeom>
          <a:ln w="38100">
            <a:solidFill>
              <a:schemeClr val="accent6"/>
            </a:solidFill>
          </a:ln>
        </p:spPr>
      </p:pic>
      <p:pic>
        <p:nvPicPr>
          <p:cNvPr id="8" name="Imagem 7"/>
          <p:cNvPicPr>
            <a:picLocks noChangeAspect="1"/>
          </p:cNvPicPr>
          <p:nvPr/>
        </p:nvPicPr>
        <p:blipFill>
          <a:blip r:embed="rId10" cstate="print"/>
          <a:stretch>
            <a:fillRect/>
          </a:stretch>
        </p:blipFill>
        <p:spPr>
          <a:xfrm>
            <a:off x="4077072" y="4166143"/>
            <a:ext cx="2666652" cy="1983886"/>
          </a:xfrm>
          <a:prstGeom prst="rect">
            <a:avLst/>
          </a:prstGeom>
          <a:ln>
            <a:noFill/>
          </a:ln>
          <a:effectLst>
            <a:softEdge rad="112500"/>
          </a:effectLst>
        </p:spPr>
      </p:pic>
      <p:pic>
        <p:nvPicPr>
          <p:cNvPr id="9" name="Imagem 8"/>
          <p:cNvPicPr>
            <a:picLocks noChangeAspect="1"/>
          </p:cNvPicPr>
          <p:nvPr/>
        </p:nvPicPr>
        <p:blipFill>
          <a:blip r:embed="rId11" cstate="print"/>
          <a:stretch>
            <a:fillRect/>
          </a:stretch>
        </p:blipFill>
        <p:spPr>
          <a:xfrm>
            <a:off x="3723529" y="6114811"/>
            <a:ext cx="3003359" cy="1637498"/>
          </a:xfrm>
          <a:prstGeom prst="rect">
            <a:avLst/>
          </a:prstGeom>
          <a:ln w="38100">
            <a:solidFill>
              <a:schemeClr val="accent6"/>
            </a:solidFill>
          </a:ln>
        </p:spPr>
      </p:pic>
      <p:pic>
        <p:nvPicPr>
          <p:cNvPr id="10" name="Imagem 9"/>
          <p:cNvPicPr>
            <a:picLocks noChangeAspect="1"/>
          </p:cNvPicPr>
          <p:nvPr/>
        </p:nvPicPr>
        <p:blipFill>
          <a:blip r:embed="rId12" cstate="print"/>
          <a:stretch>
            <a:fillRect/>
          </a:stretch>
        </p:blipFill>
        <p:spPr>
          <a:xfrm>
            <a:off x="142852" y="5935347"/>
            <a:ext cx="3429000" cy="1814417"/>
          </a:xfrm>
          <a:prstGeom prst="rect">
            <a:avLst/>
          </a:prstGeom>
          <a:ln>
            <a:noFill/>
          </a:ln>
          <a:effectLst>
            <a:outerShdw blurRad="292100" dist="139700" dir="2700000" algn="tl" rotWithShape="0">
              <a:srgbClr val="333333">
                <a:alpha val="65000"/>
              </a:srgbClr>
            </a:outerShdw>
          </a:effectLst>
        </p:spPr>
      </p:pic>
      <p:pic>
        <p:nvPicPr>
          <p:cNvPr id="12" name="Imagem 11"/>
          <p:cNvPicPr>
            <a:picLocks noChangeAspect="1"/>
          </p:cNvPicPr>
          <p:nvPr/>
        </p:nvPicPr>
        <p:blipFill>
          <a:blip r:embed="rId13" cstate="print"/>
          <a:stretch>
            <a:fillRect/>
          </a:stretch>
        </p:blipFill>
        <p:spPr>
          <a:xfrm>
            <a:off x="4125060" y="2098069"/>
            <a:ext cx="2804402" cy="1983886"/>
          </a:xfrm>
          <a:prstGeom prst="rect">
            <a:avLst/>
          </a:prstGeom>
          <a:ln>
            <a:noFill/>
          </a:ln>
          <a:effectLst>
            <a:outerShdw blurRad="225425" dist="50800" dir="5220000" algn="ctr">
              <a:srgbClr val="000000">
                <a:alpha val="33000"/>
              </a:srgbClr>
            </a:outerShdw>
          </a:effectLst>
          <a:scene3d>
            <a:camera prst="perspectiveFront" fov="3300000">
              <a:rot lat="397161" lon="20736779" rev="30178"/>
            </a:camera>
            <a:lightRig rig="harsh" dir="t">
              <a:rot lat="0" lon="0" rev="3000000"/>
            </a:lightRig>
          </a:scene3d>
          <a:sp3d extrusionH="254000" contourW="19050">
            <a:bevelT w="82550" h="44450" prst="angle"/>
            <a:bevelB w="82550" h="44450" prst="angle"/>
            <a:contourClr>
              <a:srgbClr val="FFFFFF"/>
            </a:contourClr>
          </a:sp3d>
        </p:spPr>
      </p:pic>
      <p:sp>
        <p:nvSpPr>
          <p:cNvPr id="22" name="Elipse 21"/>
          <p:cNvSpPr/>
          <p:nvPr/>
        </p:nvSpPr>
        <p:spPr>
          <a:xfrm>
            <a:off x="571480" y="6096008"/>
            <a:ext cx="357190"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3643314" y="8096272"/>
            <a:ext cx="214314"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1236087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AOS CRIMES  DE MAUS-TRATOS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 ANIMAIS DOMÉSTICOS</a:t>
            </a:r>
          </a:p>
          <a:p>
            <a:pPr algn="ctr" eaLnBrk="1" hangingPunct="1">
              <a:defRPr/>
            </a:pP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12</a:t>
            </a:fld>
            <a:endParaRPr lang="pt-BR" altLang="pt-BR" b="1" dirty="0">
              <a:solidFill>
                <a:schemeClr val="tx1"/>
              </a:solidFill>
            </a:endParaRPr>
          </a:p>
        </p:txBody>
      </p:sp>
      <p:graphicFrame>
        <p:nvGraphicFramePr>
          <p:cNvPr id="9" name="Tabela 8"/>
          <p:cNvGraphicFramePr>
            <a:graphicFrameLocks noGrp="1"/>
          </p:cNvGraphicFramePr>
          <p:nvPr>
            <p:extLst>
              <p:ext uri="{D42A27DB-BD31-4B8C-83A1-F6EECF244321}">
                <p14:modId xmlns:p14="http://schemas.microsoft.com/office/powerpoint/2010/main" xmlns="" val="354966954"/>
              </p:ext>
            </p:extLst>
          </p:nvPr>
        </p:nvGraphicFramePr>
        <p:xfrm>
          <a:off x="89383" y="2144687"/>
          <a:ext cx="6625765" cy="1224138"/>
        </p:xfrm>
        <a:graphic>
          <a:graphicData uri="http://schemas.openxmlformats.org/drawingml/2006/table">
            <a:tbl>
              <a:tblPr firstRow="1" firstCol="1" bandRow="1">
                <a:tableStyleId>{5C22544A-7EE6-4342-B048-85BDC9FD1C3A}</a:tableStyleId>
              </a:tblPr>
              <a:tblGrid>
                <a:gridCol w="1663969">
                  <a:extLst>
                    <a:ext uri="{9D8B030D-6E8A-4147-A177-3AD203B41FA5}">
                      <a16:colId xmlns="" xmlns:a16="http://schemas.microsoft.com/office/drawing/2014/main" val="20000"/>
                    </a:ext>
                  </a:extLst>
                </a:gridCol>
                <a:gridCol w="1687781">
                  <a:extLst>
                    <a:ext uri="{9D8B030D-6E8A-4147-A177-3AD203B41FA5}">
                      <a16:colId xmlns="" xmlns:a16="http://schemas.microsoft.com/office/drawing/2014/main" val="20001"/>
                    </a:ext>
                  </a:extLst>
                </a:gridCol>
                <a:gridCol w="1687781">
                  <a:extLst>
                    <a:ext uri="{9D8B030D-6E8A-4147-A177-3AD203B41FA5}">
                      <a16:colId xmlns="" xmlns:a16="http://schemas.microsoft.com/office/drawing/2014/main" val="20002"/>
                    </a:ext>
                  </a:extLst>
                </a:gridCol>
                <a:gridCol w="1586234">
                  <a:extLst>
                    <a:ext uri="{9D8B030D-6E8A-4147-A177-3AD203B41FA5}">
                      <a16:colId xmlns="" xmlns:a16="http://schemas.microsoft.com/office/drawing/2014/main" val="20003"/>
                    </a:ext>
                  </a:extLst>
                </a:gridCol>
              </a:tblGrid>
              <a:tr h="414630">
                <a:tc gridSpan="4">
                  <a:txBody>
                    <a:bodyPr/>
                    <a:lstStyle/>
                    <a:p>
                      <a:pPr algn="ctr">
                        <a:lnSpc>
                          <a:spcPct val="115000"/>
                        </a:lnSpc>
                        <a:spcAft>
                          <a:spcPts val="0"/>
                        </a:spcAft>
                      </a:pPr>
                      <a:r>
                        <a:rPr lang="pt-BR" sz="1200" dirty="0">
                          <a:solidFill>
                            <a:schemeClr val="bg1"/>
                          </a:solidFill>
                          <a:effectLst/>
                        </a:rPr>
                        <a:t>OCORRÊNCIAS DE MAUS TRATOS A ANIMAIS DOMÉSTICOS – CÃES e GATOS </a:t>
                      </a:r>
                    </a:p>
                  </a:txBody>
                  <a:tcPr marL="68580" marR="68580" marT="0" marB="0"/>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0"/>
                  </a:ext>
                </a:extLst>
              </a:tr>
              <a:tr h="202377">
                <a:tc>
                  <a:txBody>
                    <a:bodyPr/>
                    <a:lstStyle/>
                    <a:p>
                      <a:pPr algn="ctr">
                        <a:lnSpc>
                          <a:spcPct val="115000"/>
                        </a:lnSpc>
                        <a:spcAft>
                          <a:spcPts val="0"/>
                        </a:spcAft>
                      </a:pPr>
                      <a:r>
                        <a:rPr lang="pt-BR" sz="1100" dirty="0">
                          <a:solidFill>
                            <a:schemeClr val="tx1"/>
                          </a:solidFill>
                          <a:effectLst/>
                        </a:rPr>
                        <a:t>1º BABM</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5000"/>
                        </a:lnSpc>
                        <a:spcAft>
                          <a:spcPts val="0"/>
                        </a:spcAft>
                      </a:pPr>
                      <a:r>
                        <a:rPr lang="pt-BR" sz="1100" b="1" dirty="0">
                          <a:effectLst/>
                        </a:rPr>
                        <a:t>2º BABM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gn="ctr">
                        <a:lnSpc>
                          <a:spcPct val="115000"/>
                        </a:lnSpc>
                        <a:spcAft>
                          <a:spcPts val="0"/>
                        </a:spcAft>
                      </a:pPr>
                      <a:r>
                        <a:rPr lang="pt-BR" sz="1100" b="1" dirty="0">
                          <a:effectLst/>
                        </a:rPr>
                        <a:t>3º BABM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gn="ctr">
                        <a:lnSpc>
                          <a:spcPct val="115000"/>
                        </a:lnSpc>
                        <a:spcAft>
                          <a:spcPts val="0"/>
                        </a:spcAft>
                      </a:pPr>
                      <a:r>
                        <a:rPr lang="pt-BR" sz="1100" b="1" dirty="0">
                          <a:effectLst/>
                        </a:rPr>
                        <a:t>Total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 xmlns:a16="http://schemas.microsoft.com/office/drawing/2014/main" val="10001"/>
                  </a:ext>
                </a:extLst>
              </a:tr>
              <a:tr h="202377">
                <a:tc>
                  <a:txBody>
                    <a:bodyPr/>
                    <a:lstStyle/>
                    <a:p>
                      <a:pPr>
                        <a:lnSpc>
                          <a:spcPct val="115000"/>
                        </a:lnSpc>
                        <a:spcAft>
                          <a:spcPts val="0"/>
                        </a:spcAft>
                      </a:pPr>
                      <a:r>
                        <a:rPr lang="pt-BR" sz="1100" dirty="0">
                          <a:solidFill>
                            <a:schemeClr val="tx1"/>
                          </a:solidFill>
                          <a:effectLst/>
                        </a:rPr>
                        <a:t>BA </a:t>
                      </a:r>
                      <a:r>
                        <a:rPr lang="pt-BR" sz="1100" dirty="0" smtClean="0">
                          <a:solidFill>
                            <a:schemeClr val="tx1"/>
                          </a:solidFill>
                          <a:effectLst/>
                        </a:rPr>
                        <a:t>=  18</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15000"/>
                        </a:lnSpc>
                        <a:spcAft>
                          <a:spcPts val="0"/>
                        </a:spcAft>
                      </a:pPr>
                      <a:r>
                        <a:rPr lang="pt-BR" sz="1100" b="1" dirty="0">
                          <a:effectLst/>
                        </a:rPr>
                        <a:t>BA = </a:t>
                      </a:r>
                      <a:r>
                        <a:rPr lang="pt-BR" sz="1100" b="1" dirty="0" smtClean="0">
                          <a:effectLst/>
                        </a:rPr>
                        <a:t>14</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15000"/>
                        </a:lnSpc>
                        <a:spcAft>
                          <a:spcPts val="0"/>
                        </a:spcAft>
                      </a:pPr>
                      <a:r>
                        <a:rPr lang="pt-BR" sz="1100" b="1" dirty="0">
                          <a:effectLst/>
                        </a:rPr>
                        <a:t>BA = </a:t>
                      </a:r>
                      <a:r>
                        <a:rPr lang="pt-BR" sz="1100" b="1" dirty="0" smtClean="0">
                          <a:effectLst/>
                        </a:rPr>
                        <a:t>12</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pt-BR" sz="1100" b="1" dirty="0">
                          <a:effectLst/>
                        </a:rPr>
                        <a:t>BA = </a:t>
                      </a:r>
                      <a:r>
                        <a:rPr lang="pt-BR" sz="1100" b="1" dirty="0" smtClean="0">
                          <a:effectLst/>
                        </a:rPr>
                        <a:t>44</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 xmlns:a16="http://schemas.microsoft.com/office/drawing/2014/main" val="10002"/>
                  </a:ext>
                </a:extLst>
              </a:tr>
              <a:tr h="202377">
                <a:tc>
                  <a:txBody>
                    <a:bodyPr/>
                    <a:lstStyle/>
                    <a:p>
                      <a:pPr>
                        <a:lnSpc>
                          <a:spcPct val="115000"/>
                        </a:lnSpc>
                        <a:spcAft>
                          <a:spcPts val="0"/>
                        </a:spcAft>
                      </a:pPr>
                      <a:r>
                        <a:rPr lang="pt-BR" sz="1100" dirty="0">
                          <a:solidFill>
                            <a:schemeClr val="tx1"/>
                          </a:solidFill>
                          <a:effectLst/>
                        </a:rPr>
                        <a:t>COP = </a:t>
                      </a:r>
                      <a:r>
                        <a:rPr lang="pt-BR" sz="1100" dirty="0" smtClean="0">
                          <a:solidFill>
                            <a:schemeClr val="tx1"/>
                          </a:solidFill>
                          <a:effectLst/>
                        </a:rPr>
                        <a:t>00</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15000"/>
                        </a:lnSpc>
                        <a:spcAft>
                          <a:spcPts val="0"/>
                        </a:spcAft>
                      </a:pPr>
                      <a:r>
                        <a:rPr lang="pt-BR" sz="1100" b="1" dirty="0">
                          <a:effectLst/>
                        </a:rPr>
                        <a:t>COP = </a:t>
                      </a:r>
                      <a:r>
                        <a:rPr lang="pt-BR" sz="1100" b="1" dirty="0" smtClean="0">
                          <a:effectLst/>
                        </a:rPr>
                        <a:t>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15000"/>
                        </a:lnSpc>
                        <a:spcAft>
                          <a:spcPts val="0"/>
                        </a:spcAft>
                      </a:pPr>
                      <a:r>
                        <a:rPr lang="pt-BR" sz="1100" b="1" dirty="0">
                          <a:effectLst/>
                        </a:rPr>
                        <a:t>COP = </a:t>
                      </a:r>
                      <a:r>
                        <a:rPr lang="pt-BR" sz="1100" b="1" dirty="0" smtClean="0">
                          <a:effectLst/>
                        </a:rPr>
                        <a:t>01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pt-BR" sz="1100" b="1" dirty="0">
                          <a:effectLst/>
                        </a:rPr>
                        <a:t>COP = </a:t>
                      </a:r>
                      <a:r>
                        <a:rPr lang="pt-BR" sz="1100" b="1" dirty="0" smtClean="0">
                          <a:effectLst/>
                        </a:rPr>
                        <a:t>01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 xmlns:a16="http://schemas.microsoft.com/office/drawing/2014/main" val="10003"/>
                  </a:ext>
                </a:extLst>
              </a:tr>
              <a:tr h="202377">
                <a:tc>
                  <a:txBody>
                    <a:bodyPr/>
                    <a:lstStyle/>
                    <a:p>
                      <a:pPr>
                        <a:lnSpc>
                          <a:spcPct val="115000"/>
                        </a:lnSpc>
                        <a:spcAft>
                          <a:spcPts val="0"/>
                        </a:spcAft>
                      </a:pPr>
                      <a:r>
                        <a:rPr lang="pt-BR" sz="1100" dirty="0">
                          <a:solidFill>
                            <a:schemeClr val="tx1"/>
                          </a:solidFill>
                          <a:effectLst/>
                        </a:rPr>
                        <a:t>DP = </a:t>
                      </a:r>
                      <a:r>
                        <a:rPr lang="pt-BR" sz="1100" dirty="0" smtClean="0">
                          <a:solidFill>
                            <a:schemeClr val="tx1"/>
                          </a:solidFill>
                          <a:effectLst/>
                        </a:rPr>
                        <a:t>00</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15000"/>
                        </a:lnSpc>
                        <a:spcAft>
                          <a:spcPts val="0"/>
                        </a:spcAft>
                      </a:pPr>
                      <a:r>
                        <a:rPr lang="pt-BR" sz="1100" b="1" dirty="0">
                          <a:effectLst/>
                        </a:rPr>
                        <a:t>DP = </a:t>
                      </a:r>
                      <a:r>
                        <a:rPr lang="pt-BR" sz="1100" b="1" dirty="0" smtClean="0">
                          <a:effectLst/>
                        </a:rPr>
                        <a:t>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15000"/>
                        </a:lnSpc>
                        <a:spcAft>
                          <a:spcPts val="0"/>
                        </a:spcAft>
                      </a:pPr>
                      <a:r>
                        <a:rPr lang="pt-BR" sz="1100" b="1" dirty="0">
                          <a:effectLst/>
                        </a:rPr>
                        <a:t>DP = </a:t>
                      </a:r>
                      <a:r>
                        <a:rPr lang="pt-BR" sz="1100" b="1" dirty="0" smtClean="0">
                          <a:effectLst/>
                        </a:rPr>
                        <a:t>01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pt-BR" sz="1100" b="1" dirty="0">
                          <a:effectLst/>
                        </a:rPr>
                        <a:t>DP = </a:t>
                      </a:r>
                      <a:r>
                        <a:rPr lang="pt-BR" sz="1100" b="1" dirty="0" smtClean="0">
                          <a:effectLst/>
                        </a:rPr>
                        <a:t>01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 xmlns:a16="http://schemas.microsoft.com/office/drawing/2014/main" val="10004"/>
                  </a:ext>
                </a:extLst>
              </a:tr>
            </a:tbl>
          </a:graphicData>
        </a:graphic>
      </p:graphicFrame>
      <p:sp>
        <p:nvSpPr>
          <p:cNvPr id="4" name="Retângulo 3"/>
          <p:cNvSpPr/>
          <p:nvPr/>
        </p:nvSpPr>
        <p:spPr>
          <a:xfrm>
            <a:off x="3301113" y="3531918"/>
            <a:ext cx="3414035" cy="3207032"/>
          </a:xfrm>
          <a:prstGeom prst="rect">
            <a:avLst/>
          </a:prstGeom>
          <a:solidFill>
            <a:schemeClr val="accent1">
              <a:lumMod val="60000"/>
              <a:lumOff val="40000"/>
            </a:schemeClr>
          </a:solidFill>
        </p:spPr>
        <p:style>
          <a:lnRef idx="1">
            <a:schemeClr val="accent6"/>
          </a:lnRef>
          <a:fillRef idx="3">
            <a:schemeClr val="accent6"/>
          </a:fillRef>
          <a:effectRef idx="2">
            <a:schemeClr val="accent6"/>
          </a:effectRef>
          <a:fontRef idx="minor">
            <a:schemeClr val="lt1"/>
          </a:fontRef>
        </p:style>
        <p:txBody>
          <a:bodyPr wrap="square">
            <a:spAutoFit/>
          </a:bodyPr>
          <a:lstStyle/>
          <a:p>
            <a:pPr indent="180340" algn="just">
              <a:lnSpc>
                <a:spcPct val="115000"/>
              </a:lnSpc>
              <a:spcAft>
                <a:spcPts val="0"/>
              </a:spcAft>
              <a:tabLst>
                <a:tab pos="5236210" algn="l"/>
              </a:tabLst>
            </a:pPr>
            <a:r>
              <a:rPr lang="pt-BR" sz="1100" b="1" dirty="0">
                <a:solidFill>
                  <a:schemeClr val="tx1"/>
                </a:solidFill>
                <a:latin typeface="Times New Roman" panose="02020603050405020304" pitchFamily="18" charset="0"/>
                <a:ea typeface="Arial" panose="020B0604020202020204" pitchFamily="34" charset="0"/>
              </a:rPr>
              <a:t>No dia </a:t>
            </a:r>
            <a:r>
              <a:rPr lang="pt-BR" sz="1100" b="1" dirty="0" smtClean="0">
                <a:solidFill>
                  <a:schemeClr val="tx1"/>
                </a:solidFill>
                <a:latin typeface="Times New Roman" panose="02020603050405020304" pitchFamily="18" charset="0"/>
                <a:ea typeface="Arial" panose="020B0604020202020204" pitchFamily="34" charset="0"/>
              </a:rPr>
              <a:t>21/07/2021</a:t>
            </a:r>
            <a:r>
              <a:rPr lang="pt-BR" sz="1100" b="1" dirty="0" smtClean="0">
                <a:solidFill>
                  <a:schemeClr val="tx1"/>
                </a:solidFill>
                <a:latin typeface="Times New Roman" panose="02020603050405020304" pitchFamily="18" charset="0"/>
                <a:ea typeface="Arial" panose="020B0604020202020204" pitchFamily="34" charset="0"/>
              </a:rPr>
              <a:t>, </a:t>
            </a:r>
            <a:r>
              <a:rPr lang="pt-BR" sz="1100" b="1" dirty="0">
                <a:solidFill>
                  <a:schemeClr val="tx1"/>
                </a:solidFill>
                <a:latin typeface="Times New Roman" panose="02020603050405020304" pitchFamily="18" charset="0"/>
                <a:ea typeface="Arial" panose="020B0604020202020204" pitchFamily="34" charset="0"/>
              </a:rPr>
              <a:t>em atendimento de denúncia, a guarnição realizou fiscalização na Rua Noé de Melo Freitas</a:t>
            </a:r>
            <a:r>
              <a:rPr lang="pt-BR" sz="1100" b="1" dirty="0" smtClean="0">
                <a:solidFill>
                  <a:schemeClr val="tx1"/>
                </a:solidFill>
                <a:latin typeface="Times New Roman" panose="02020603050405020304" pitchFamily="18" charset="0"/>
                <a:ea typeface="Arial" panose="020B0604020202020204" pitchFamily="34" charset="0"/>
              </a:rPr>
              <a:t>, </a:t>
            </a:r>
            <a:r>
              <a:rPr lang="pt-BR" sz="1100" b="1" dirty="0">
                <a:solidFill>
                  <a:schemeClr val="tx1"/>
                </a:solidFill>
                <a:latin typeface="Times New Roman" panose="02020603050405020304" pitchFamily="18" charset="0"/>
                <a:ea typeface="Arial" panose="020B0604020202020204" pitchFamily="34" charset="0"/>
              </a:rPr>
              <a:t>Localidade de Salto, município de São Francisco, a fim de verificar maus tratos a animais </a:t>
            </a:r>
            <a:r>
              <a:rPr lang="pt-BR" sz="1100" b="1" dirty="0" smtClean="0">
                <a:solidFill>
                  <a:schemeClr val="tx1"/>
                </a:solidFill>
                <a:latin typeface="Times New Roman" panose="02020603050405020304" pitchFamily="18" charset="0"/>
                <a:ea typeface="Arial" panose="020B0604020202020204" pitchFamily="34" charset="0"/>
              </a:rPr>
              <a:t>domésticos.</a:t>
            </a:r>
            <a:r>
              <a:rPr lang="pt-BR" sz="1100" b="1" dirty="0" smtClean="0">
                <a:solidFill>
                  <a:srgbClr val="FF0000"/>
                </a:solidFill>
                <a:latin typeface="Times New Roman" panose="02020603050405020304" pitchFamily="18" charset="0"/>
                <a:ea typeface="Arial" panose="020B0604020202020204" pitchFamily="34" charset="0"/>
              </a:rPr>
              <a:t> </a:t>
            </a:r>
            <a:r>
              <a:rPr lang="pt-BR" sz="1100" b="1" dirty="0">
                <a:solidFill>
                  <a:schemeClr val="tx1"/>
                </a:solidFill>
                <a:latin typeface="Times New Roman" panose="02020603050405020304" pitchFamily="18" charset="0"/>
                <a:ea typeface="Arial" panose="020B0604020202020204" pitchFamily="34" charset="0"/>
              </a:rPr>
              <a:t>No local não foram constatados maus </a:t>
            </a:r>
            <a:r>
              <a:rPr lang="pt-BR" sz="1100" b="1" dirty="0" smtClean="0">
                <a:solidFill>
                  <a:schemeClr val="tx1"/>
                </a:solidFill>
                <a:latin typeface="Times New Roman" panose="02020603050405020304" pitchFamily="18" charset="0"/>
                <a:ea typeface="Arial" panose="020B0604020202020204" pitchFamily="34" charset="0"/>
              </a:rPr>
              <a:t>tratos, em </a:t>
            </a:r>
            <a:r>
              <a:rPr lang="pt-BR" sz="1100" b="1" dirty="0">
                <a:solidFill>
                  <a:schemeClr val="tx1"/>
                </a:solidFill>
                <a:latin typeface="Times New Roman" panose="02020603050405020304" pitchFamily="18" charset="0"/>
                <a:ea typeface="Arial" panose="020B0604020202020204" pitchFamily="34" charset="0"/>
              </a:rPr>
              <a:t>vista que 2 dos animais </a:t>
            </a:r>
            <a:r>
              <a:rPr lang="pt-BR" sz="1100" b="1" dirty="0">
                <a:solidFill>
                  <a:srgbClr val="FF0000"/>
                </a:solidFill>
                <a:latin typeface="Times New Roman" panose="02020603050405020304" pitchFamily="18" charset="0"/>
                <a:ea typeface="Arial" panose="020B0604020202020204" pitchFamily="34" charset="0"/>
              </a:rPr>
              <a:t>SRD</a:t>
            </a:r>
            <a:r>
              <a:rPr lang="pt-BR" sz="1100" b="1" dirty="0">
                <a:latin typeface="Times New Roman" panose="02020603050405020304" pitchFamily="18" charset="0"/>
                <a:ea typeface="Arial" panose="020B0604020202020204" pitchFamily="34" charset="0"/>
              </a:rPr>
              <a:t> </a:t>
            </a:r>
            <a:r>
              <a:rPr lang="pt-BR" sz="1100" b="1" dirty="0">
                <a:solidFill>
                  <a:schemeClr val="tx1"/>
                </a:solidFill>
                <a:latin typeface="Times New Roman" panose="02020603050405020304" pitchFamily="18" charset="0"/>
                <a:ea typeface="Arial" panose="020B0604020202020204" pitchFamily="34" charset="0"/>
              </a:rPr>
              <a:t>de porte pequeno estavam em boas condições de saúde, </a:t>
            </a:r>
            <a:r>
              <a:rPr lang="pt-BR" sz="1100" b="1" dirty="0" smtClean="0">
                <a:solidFill>
                  <a:schemeClr val="tx1"/>
                </a:solidFill>
                <a:latin typeface="Times New Roman" panose="02020603050405020304" pitchFamily="18" charset="0"/>
                <a:ea typeface="Arial" panose="020B0604020202020204" pitchFamily="34" charset="0"/>
              </a:rPr>
              <a:t>mas o </a:t>
            </a:r>
            <a:r>
              <a:rPr lang="pt-BR" sz="1100" b="1" dirty="0">
                <a:solidFill>
                  <a:schemeClr val="tx1"/>
                </a:solidFill>
                <a:latin typeface="Times New Roman" panose="02020603050405020304" pitchFamily="18" charset="0"/>
                <a:ea typeface="Arial" panose="020B0604020202020204" pitchFamily="34" charset="0"/>
              </a:rPr>
              <a:t>terceiro animal, </a:t>
            </a:r>
            <a:r>
              <a:rPr lang="pt-BR" sz="1100" b="1" dirty="0">
                <a:solidFill>
                  <a:srgbClr val="FF0000"/>
                </a:solidFill>
                <a:latin typeface="Times New Roman" panose="02020603050405020304" pitchFamily="18" charset="0"/>
                <a:ea typeface="Arial" panose="020B0604020202020204" pitchFamily="34" charset="0"/>
              </a:rPr>
              <a:t>um Boxer, porte médio, com visíveis sinais de </a:t>
            </a:r>
            <a:r>
              <a:rPr lang="pt-BR" sz="1100" b="1" dirty="0" smtClean="0">
                <a:solidFill>
                  <a:srgbClr val="FF0000"/>
                </a:solidFill>
                <a:latin typeface="Times New Roman" panose="02020603050405020304" pitchFamily="18" charset="0"/>
                <a:ea typeface="Arial" panose="020B0604020202020204" pitchFamily="34" charset="0"/>
              </a:rPr>
              <a:t>idade avançada, </a:t>
            </a:r>
            <a:r>
              <a:rPr lang="pt-BR" sz="1100" b="1" dirty="0">
                <a:solidFill>
                  <a:srgbClr val="FF0000"/>
                </a:solidFill>
                <a:latin typeface="Times New Roman" panose="02020603050405020304" pitchFamily="18" charset="0"/>
                <a:ea typeface="Arial" panose="020B0604020202020204" pitchFamily="34" charset="0"/>
              </a:rPr>
              <a:t>aparentava </a:t>
            </a:r>
            <a:r>
              <a:rPr lang="pt-BR" sz="1100" b="1" dirty="0" smtClean="0">
                <a:solidFill>
                  <a:srgbClr val="FF0000"/>
                </a:solidFill>
                <a:latin typeface="Times New Roman" panose="02020603050405020304" pitchFamily="18" charset="0"/>
                <a:ea typeface="Arial" panose="020B0604020202020204" pitchFamily="34" charset="0"/>
              </a:rPr>
              <a:t>estar </a:t>
            </a:r>
            <a:r>
              <a:rPr lang="pt-BR" sz="1100" b="1" dirty="0">
                <a:solidFill>
                  <a:srgbClr val="FF0000"/>
                </a:solidFill>
                <a:latin typeface="Times New Roman" panose="02020603050405020304" pitchFamily="18" charset="0"/>
                <a:ea typeface="Arial" panose="020B0604020202020204" pitchFamily="34" charset="0"/>
              </a:rPr>
              <a:t>subnutrido</a:t>
            </a:r>
            <a:r>
              <a:rPr lang="pt-BR" sz="1100" b="1" dirty="0">
                <a:latin typeface="Times New Roman" panose="02020603050405020304" pitchFamily="18" charset="0"/>
                <a:ea typeface="Arial" panose="020B0604020202020204" pitchFamily="34" charset="0"/>
              </a:rPr>
              <a:t>, </a:t>
            </a:r>
            <a:r>
              <a:rPr lang="pt-BR" sz="1100" b="1" dirty="0">
                <a:solidFill>
                  <a:schemeClr val="tx1"/>
                </a:solidFill>
                <a:latin typeface="Times New Roman" panose="02020603050405020304" pitchFamily="18" charset="0"/>
                <a:ea typeface="Arial" panose="020B0604020202020204" pitchFamily="34" charset="0"/>
              </a:rPr>
              <a:t>diante do fato foi notificado o proprietário a apresentar laudo veterinário das condições gerais de saúde do animal. Foi deixado a Notificação Ambiental com a </a:t>
            </a:r>
            <a:r>
              <a:rPr lang="pt-BR" sz="1100" b="1" dirty="0" smtClean="0">
                <a:solidFill>
                  <a:schemeClr val="tx1"/>
                </a:solidFill>
                <a:latin typeface="Times New Roman" panose="02020603050405020304" pitchFamily="18" charset="0"/>
                <a:ea typeface="Arial" panose="020B0604020202020204" pitchFamily="34" charset="0"/>
              </a:rPr>
              <a:t>cuidadora, </a:t>
            </a:r>
            <a:r>
              <a:rPr lang="pt-BR" sz="1100" b="1" dirty="0">
                <a:solidFill>
                  <a:schemeClr val="tx1"/>
                </a:solidFill>
                <a:latin typeface="Times New Roman" panose="02020603050405020304" pitchFamily="18" charset="0"/>
                <a:ea typeface="Arial" panose="020B0604020202020204" pitchFamily="34" charset="0"/>
              </a:rPr>
              <a:t>para ser entregue ao proprietário do animal </a:t>
            </a:r>
            <a:r>
              <a:rPr lang="pt-BR" sz="1100" b="1" dirty="0" smtClean="0">
                <a:solidFill>
                  <a:schemeClr val="tx1"/>
                </a:solidFill>
                <a:latin typeface="Times New Roman" panose="02020603050405020304" pitchFamily="18" charset="0"/>
                <a:ea typeface="Arial" panose="020B0604020202020204" pitchFamily="34" charset="0"/>
              </a:rPr>
              <a:t>identificado, </a:t>
            </a:r>
            <a:r>
              <a:rPr lang="pt-BR" sz="1100" b="1" dirty="0">
                <a:solidFill>
                  <a:schemeClr val="tx1"/>
                </a:solidFill>
                <a:latin typeface="Times New Roman" panose="02020603050405020304" pitchFamily="18" charset="0"/>
                <a:ea typeface="Arial" panose="020B0604020202020204" pitchFamily="34" charset="0"/>
              </a:rPr>
              <a:t>tendo em vista que trabalha a cerca de 100km do local e retorna apenas aos fins de </a:t>
            </a:r>
            <a:r>
              <a:rPr lang="pt-BR" sz="1100" b="1" dirty="0" smtClean="0">
                <a:solidFill>
                  <a:schemeClr val="tx1"/>
                </a:solidFill>
                <a:latin typeface="Times New Roman" panose="02020603050405020304" pitchFamily="18" charset="0"/>
                <a:ea typeface="Arial" panose="020B0604020202020204" pitchFamily="34" charset="0"/>
              </a:rPr>
              <a:t>semana. </a:t>
            </a:r>
            <a:endParaRPr lang="pt-BR" sz="1100" b="1" dirty="0">
              <a:solidFill>
                <a:schemeClr val="tx1"/>
              </a:solidFill>
              <a:latin typeface="Times New Roman" panose="02020603050405020304" pitchFamily="18" charset="0"/>
              <a:ea typeface="Times New Roman" panose="02020603050405020304" pitchFamily="18" charset="0"/>
            </a:endParaRPr>
          </a:p>
        </p:txBody>
      </p:sp>
      <p:pic>
        <p:nvPicPr>
          <p:cNvPr id="17" name="Imagem 16"/>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14290" y="3419211"/>
            <a:ext cx="3019195" cy="161655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299999" rev="0"/>
            </a:camera>
            <a:lightRig rig="flood" dir="t">
              <a:rot lat="0" lon="0" rev="13800000"/>
            </a:lightRig>
          </a:scene3d>
          <a:sp3d extrusionH="107950" prstMaterial="plastic">
            <a:bevelT w="82550" h="63500" prst="divot"/>
            <a:bevelB/>
          </a:sp3d>
        </p:spPr>
      </p:pic>
      <p:pic>
        <p:nvPicPr>
          <p:cNvPr id="18" name="Imagem 17"/>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2852" y="5089228"/>
            <a:ext cx="3130803" cy="1757471"/>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299999" rev="0"/>
            </a:camera>
            <a:lightRig rig="flood" dir="t">
              <a:rot lat="0" lon="0" rev="13800000"/>
            </a:lightRig>
          </a:scene3d>
          <a:sp3d extrusionH="107950" prstMaterial="plastic">
            <a:bevelT w="82550" h="63500" prst="divot"/>
            <a:bevelB/>
          </a:sp3d>
        </p:spPr>
      </p:pic>
      <p:sp>
        <p:nvSpPr>
          <p:cNvPr id="5" name="Retângulo 4"/>
          <p:cNvSpPr/>
          <p:nvPr/>
        </p:nvSpPr>
        <p:spPr>
          <a:xfrm>
            <a:off x="116632" y="6996514"/>
            <a:ext cx="3312368" cy="2246769"/>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sz="1400" dirty="0" smtClean="0">
                <a:latin typeface="Times New Roman" panose="02020603050405020304" pitchFamily="18" charset="0"/>
                <a:ea typeface="Calibri" panose="020F0502020204030204" pitchFamily="34" charset="0"/>
              </a:rPr>
              <a:t>Em </a:t>
            </a:r>
            <a:r>
              <a:rPr lang="pt-BR" sz="1400" dirty="0" smtClean="0">
                <a:latin typeface="Times New Roman" panose="02020603050405020304" pitchFamily="18" charset="0"/>
                <a:ea typeface="Calibri" panose="020F0502020204030204" pitchFamily="34" charset="0"/>
              </a:rPr>
              <a:t>21/07/2021, através </a:t>
            </a:r>
            <a:r>
              <a:rPr lang="pt-BR" sz="1400" dirty="0">
                <a:latin typeface="Times New Roman" panose="02020603050405020304" pitchFamily="18" charset="0"/>
                <a:ea typeface="Calibri" panose="020F0502020204030204" pitchFamily="34" charset="0"/>
              </a:rPr>
              <a:t>de denúncia de possível situação de maus tratos a cães, foi deslocado </a:t>
            </a:r>
            <a:r>
              <a:rPr lang="pt-BR" sz="1400" dirty="0" smtClean="0">
                <a:latin typeface="Times New Roman" panose="02020603050405020304" pitchFamily="18" charset="0"/>
                <a:ea typeface="Calibri" panose="020F0502020204030204" pitchFamily="34" charset="0"/>
              </a:rPr>
              <a:t>a Rua </a:t>
            </a:r>
            <a:r>
              <a:rPr lang="pt-BR" sz="1400" dirty="0">
                <a:latin typeface="Times New Roman" panose="02020603050405020304" pitchFamily="18" charset="0"/>
                <a:ea typeface="Calibri" panose="020F0502020204030204" pitchFamily="34" charset="0"/>
              </a:rPr>
              <a:t>15 de </a:t>
            </a:r>
            <a:r>
              <a:rPr lang="pt-BR" sz="1400" dirty="0" smtClean="0">
                <a:latin typeface="Times New Roman" panose="02020603050405020304" pitchFamily="18" charset="0"/>
                <a:ea typeface="Calibri" panose="020F0502020204030204" pitchFamily="34" charset="0"/>
              </a:rPr>
              <a:t>Novembro, </a:t>
            </a:r>
            <a:r>
              <a:rPr lang="pt-BR" sz="1400" dirty="0">
                <a:latin typeface="Times New Roman" panose="02020603050405020304" pitchFamily="18" charset="0"/>
                <a:ea typeface="Calibri" panose="020F0502020204030204" pitchFamily="34" charset="0"/>
              </a:rPr>
              <a:t>Bairro Centro, </a:t>
            </a:r>
            <a:r>
              <a:rPr lang="pt-BR" sz="1400" dirty="0" smtClean="0">
                <a:latin typeface="Times New Roman" panose="02020603050405020304" pitchFamily="18" charset="0"/>
                <a:ea typeface="Calibri" panose="020F0502020204030204" pitchFamily="34" charset="0"/>
              </a:rPr>
              <a:t>em Vacaria-RS</a:t>
            </a:r>
            <a:r>
              <a:rPr lang="pt-BR" sz="1400" dirty="0" smtClean="0">
                <a:latin typeface="Times New Roman" panose="02020603050405020304" pitchFamily="18" charset="0"/>
                <a:ea typeface="Calibri" panose="020F0502020204030204" pitchFamily="34" charset="0"/>
              </a:rPr>
              <a:t>, sendo </a:t>
            </a:r>
            <a:r>
              <a:rPr lang="pt-BR" sz="1400" dirty="0" smtClean="0">
                <a:latin typeface="Times New Roman" panose="02020603050405020304" pitchFamily="18" charset="0"/>
                <a:ea typeface="Calibri" panose="020F0502020204030204" pitchFamily="34" charset="0"/>
              </a:rPr>
              <a:t>verificado </a:t>
            </a:r>
            <a:r>
              <a:rPr lang="pt-BR" sz="1400" dirty="0" smtClean="0">
                <a:solidFill>
                  <a:srgbClr val="FF0000"/>
                </a:solidFill>
                <a:latin typeface="Times New Roman" panose="02020603050405020304" pitchFamily="18" charset="0"/>
                <a:ea typeface="Calibri" panose="020F0502020204030204" pitchFamily="34" charset="0"/>
              </a:rPr>
              <a:t>04 </a:t>
            </a:r>
            <a:r>
              <a:rPr lang="pt-BR" sz="1400" dirty="0">
                <a:solidFill>
                  <a:srgbClr val="FF0000"/>
                </a:solidFill>
                <a:latin typeface="Times New Roman" panose="02020603050405020304" pitchFamily="18" charset="0"/>
                <a:ea typeface="Calibri" panose="020F0502020204030204" pitchFamily="34" charset="0"/>
              </a:rPr>
              <a:t>cães da raça </a:t>
            </a:r>
            <a:r>
              <a:rPr lang="pt-BR" sz="1400" dirty="0" smtClean="0">
                <a:solidFill>
                  <a:srgbClr val="FF0000"/>
                </a:solidFill>
                <a:latin typeface="Times New Roman" panose="02020603050405020304" pitchFamily="18" charset="0"/>
                <a:ea typeface="Calibri" panose="020F0502020204030204" pitchFamily="34" charset="0"/>
              </a:rPr>
              <a:t>galgo</a:t>
            </a:r>
            <a:r>
              <a:rPr lang="pt-BR" sz="1400" dirty="0" smtClean="0">
                <a:latin typeface="Times New Roman" panose="02020603050405020304" pitchFamily="18" charset="0"/>
                <a:ea typeface="Calibri" panose="020F0502020204030204" pitchFamily="34" charset="0"/>
              </a:rPr>
              <a:t> no </a:t>
            </a:r>
            <a:r>
              <a:rPr lang="pt-BR" sz="1400" dirty="0">
                <a:latin typeface="Times New Roman" panose="02020603050405020304" pitchFamily="18" charset="0"/>
                <a:ea typeface="Calibri" panose="020F0502020204030204" pitchFamily="34" charset="0"/>
              </a:rPr>
              <a:t>pátio da residência, </a:t>
            </a:r>
            <a:r>
              <a:rPr lang="pt-BR" sz="1400" dirty="0" smtClean="0">
                <a:latin typeface="Times New Roman" panose="02020603050405020304" pitchFamily="18" charset="0"/>
                <a:ea typeface="Calibri" panose="020F0502020204030204" pitchFamily="34" charset="0"/>
              </a:rPr>
              <a:t>aparentando </a:t>
            </a:r>
            <a:r>
              <a:rPr lang="pt-BR" sz="1400" dirty="0">
                <a:latin typeface="Times New Roman" panose="02020603050405020304" pitchFamily="18" charset="0"/>
                <a:ea typeface="Calibri" panose="020F0502020204030204" pitchFamily="34" charset="0"/>
              </a:rPr>
              <a:t>boa saúde, com recipientes de água e comida, além de casinhas individuais para ambos. Não foi configurada situação de maus-tratos no momento. </a:t>
            </a:r>
            <a:endParaRPr lang="pt-BR" sz="1400" dirty="0"/>
          </a:p>
        </p:txBody>
      </p:sp>
      <p:pic>
        <p:nvPicPr>
          <p:cNvPr id="22" name="Imagem 2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95580">
            <a:off x="3361940" y="7056239"/>
            <a:ext cx="3265222" cy="2376264"/>
          </a:xfrm>
          <a:prstGeom prst="rect">
            <a:avLst/>
          </a:prstGeom>
          <a:ln>
            <a:noFill/>
          </a:ln>
          <a:effectLst>
            <a:reflection blurRad="12700" stA="30000" endPos="30000" dist="5000" dir="5400000" sy="-100000" algn="bl" rotWithShape="0"/>
          </a:effectLst>
          <a:scene3d>
            <a:camera prst="perspectiveContrastingLeftFacing">
              <a:rot lat="192694" lon="1206451" rev="230052"/>
            </a:camera>
            <a:lightRig rig="threePt" dir="t">
              <a:rot lat="0" lon="0" rev="2700000"/>
            </a:lightRig>
          </a:scene3d>
          <a:sp3d>
            <a:bevelT w="63500" h="50800"/>
          </a:sp3d>
        </p:spPr>
      </p:pic>
    </p:spTree>
    <p:extLst>
      <p:ext uri="{BB962C8B-B14F-4D97-AF65-F5344CB8AC3E}">
        <p14:creationId xmlns:p14="http://schemas.microsoft.com/office/powerpoint/2010/main" xmlns="" val="902557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AOS CRIMES CONTRA FAUNA</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13</a:t>
            </a:fld>
            <a:endParaRPr lang="pt-BR" altLang="pt-BR" b="1" dirty="0">
              <a:solidFill>
                <a:schemeClr val="tx1"/>
              </a:solidFill>
            </a:endParaRPr>
          </a:p>
        </p:txBody>
      </p:sp>
      <p:sp>
        <p:nvSpPr>
          <p:cNvPr id="15" name="Retângulo 14"/>
          <p:cNvSpPr/>
          <p:nvPr/>
        </p:nvSpPr>
        <p:spPr>
          <a:xfrm>
            <a:off x="36836" y="2144688"/>
            <a:ext cx="6821163" cy="1107996"/>
          </a:xfrm>
          <a:prstGeom prst="rect">
            <a:avLst/>
          </a:prstGeom>
          <a:solidFill>
            <a:schemeClr val="accent6">
              <a:lumMod val="40000"/>
              <a:lumOff val="60000"/>
            </a:schemeClr>
          </a:solidFill>
          <a:ln/>
          <a:scene3d>
            <a:camera prst="orthographicFront">
              <a:rot lat="0" lon="0" rev="0"/>
            </a:camera>
            <a:lightRig rig="threePt" dir="t">
              <a:rot lat="0" lon="0" rev="1200000"/>
            </a:lightRig>
          </a:scene3d>
          <a:sp3d>
            <a:bevelT w="63500" h="25400" prst="cross"/>
          </a:sp3d>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threePt" dir="t"/>
            </a:scene3d>
            <a:sp3d extrusionH="57150">
              <a:bevelT w="38100" h="38100" prst="angle"/>
            </a:sp3d>
          </a:bodyPr>
          <a:lstStyle/>
          <a:p>
            <a:pPr marL="285750" indent="-285750">
              <a:buFont typeface="Wingdings" panose="05000000000000000000" pitchFamily="2" charset="2"/>
              <a:buChar char="Ø"/>
              <a:defRPr/>
            </a:pPr>
            <a:r>
              <a:rPr lang="pt-BR" sz="2200" dirty="0">
                <a:solidFill>
                  <a:schemeClr val="tx1">
                    <a:lumMod val="95000"/>
                    <a:lumOff val="5000"/>
                  </a:schemeClr>
                </a:solidFill>
                <a:latin typeface="+mj-lt"/>
              </a:rPr>
              <a:t>FORAM </a:t>
            </a:r>
            <a:r>
              <a:rPr lang="pt-BR" sz="2200" dirty="0" smtClean="0">
                <a:solidFill>
                  <a:schemeClr val="tx1">
                    <a:lumMod val="95000"/>
                    <a:lumOff val="5000"/>
                  </a:schemeClr>
                </a:solidFill>
                <a:latin typeface="+mj-lt"/>
              </a:rPr>
              <a:t>APREENDIDOS </a:t>
            </a:r>
            <a:r>
              <a:rPr lang="pt-BR" sz="2200" b="1" dirty="0" smtClean="0">
                <a:solidFill>
                  <a:srgbClr val="FF0000"/>
                </a:solidFill>
                <a:latin typeface="+mj-lt"/>
              </a:rPr>
              <a:t>59</a:t>
            </a:r>
            <a:r>
              <a:rPr lang="pt-BR" sz="2200" dirty="0" smtClean="0">
                <a:solidFill>
                  <a:srgbClr val="FF0000"/>
                </a:solidFill>
                <a:latin typeface="+mj-lt"/>
              </a:rPr>
              <a:t> </a:t>
            </a:r>
            <a:r>
              <a:rPr lang="pt-BR" sz="2200" b="1" dirty="0" smtClean="0">
                <a:solidFill>
                  <a:srgbClr val="FF0000"/>
                </a:solidFill>
                <a:latin typeface="+mj-lt"/>
              </a:rPr>
              <a:t>PÁSSAROS </a:t>
            </a:r>
            <a:r>
              <a:rPr lang="pt-BR" sz="2200" dirty="0">
                <a:solidFill>
                  <a:schemeClr val="tx1">
                    <a:lumMod val="95000"/>
                    <a:lumOff val="5000"/>
                  </a:schemeClr>
                </a:solidFill>
                <a:latin typeface="+mj-lt"/>
              </a:rPr>
              <a:t>EM CATIVEIROS.</a:t>
            </a:r>
          </a:p>
          <a:p>
            <a:pPr marL="285750" indent="-285750" algn="just">
              <a:buFont typeface="Wingdings" panose="05000000000000000000" pitchFamily="2" charset="2"/>
              <a:buChar char="Ø"/>
              <a:defRPr/>
            </a:pPr>
            <a:r>
              <a:rPr lang="pt-BR" sz="2200" dirty="0">
                <a:solidFill>
                  <a:schemeClr val="tx1">
                    <a:lumMod val="95000"/>
                    <a:lumOff val="5000"/>
                  </a:schemeClr>
                </a:solidFill>
                <a:latin typeface="+mj-lt"/>
              </a:rPr>
              <a:t>TOTAL </a:t>
            </a:r>
            <a:r>
              <a:rPr lang="pt-BR" sz="2200" dirty="0" smtClean="0">
                <a:solidFill>
                  <a:schemeClr val="tx1">
                    <a:lumMod val="95000"/>
                    <a:lumOff val="5000"/>
                  </a:schemeClr>
                </a:solidFill>
                <a:latin typeface="+mj-lt"/>
              </a:rPr>
              <a:t>DE </a:t>
            </a:r>
            <a:r>
              <a:rPr lang="pt-BR" sz="2200" b="1" dirty="0" smtClean="0">
                <a:solidFill>
                  <a:srgbClr val="FF0000"/>
                </a:solidFill>
                <a:latin typeface="+mj-lt"/>
              </a:rPr>
              <a:t>08</a:t>
            </a:r>
            <a:r>
              <a:rPr lang="pt-BR" sz="2200" dirty="0" smtClean="0">
                <a:solidFill>
                  <a:schemeClr val="tx1">
                    <a:lumMod val="95000"/>
                    <a:lumOff val="5000"/>
                  </a:schemeClr>
                </a:solidFill>
                <a:latin typeface="+mj-lt"/>
              </a:rPr>
              <a:t> </a:t>
            </a:r>
            <a:r>
              <a:rPr lang="pt-BR" sz="2200" b="1" dirty="0" smtClean="0">
                <a:solidFill>
                  <a:srgbClr val="FF0000"/>
                </a:solidFill>
                <a:latin typeface="+mj-lt"/>
              </a:rPr>
              <a:t>INDIVÍDUOS </a:t>
            </a:r>
            <a:r>
              <a:rPr lang="pt-BR" sz="2200" dirty="0">
                <a:solidFill>
                  <a:schemeClr val="tx1">
                    <a:lumMod val="95000"/>
                    <a:lumOff val="5000"/>
                  </a:schemeClr>
                </a:solidFill>
                <a:latin typeface="+mj-lt"/>
              </a:rPr>
              <a:t>AUTUADOS POR TERMOS CIRCUNSTANCIADOS.</a:t>
            </a:r>
          </a:p>
        </p:txBody>
      </p:sp>
      <p:pic>
        <p:nvPicPr>
          <p:cNvPr id="4" name="Imagem 3"/>
          <p:cNvPicPr>
            <a:picLocks noChangeAspect="1"/>
          </p:cNvPicPr>
          <p:nvPr/>
        </p:nvPicPr>
        <p:blipFill>
          <a:blip r:embed="rId7" cstate="print"/>
          <a:stretch>
            <a:fillRect/>
          </a:stretch>
        </p:blipFill>
        <p:spPr>
          <a:xfrm>
            <a:off x="3573016" y="3330352"/>
            <a:ext cx="3284984" cy="2666977"/>
          </a:xfrm>
          <a:prstGeom prst="rect">
            <a:avLst/>
          </a:prstGeom>
          <a:ln>
            <a:noFill/>
          </a:ln>
          <a:effectLst>
            <a:softEdge rad="112500"/>
          </a:effectLst>
        </p:spPr>
      </p:pic>
      <p:pic>
        <p:nvPicPr>
          <p:cNvPr id="5" name="Imagem 4"/>
          <p:cNvPicPr>
            <a:picLocks noChangeAspect="1"/>
          </p:cNvPicPr>
          <p:nvPr/>
        </p:nvPicPr>
        <p:blipFill>
          <a:blip r:embed="rId8" cstate="print"/>
          <a:stretch>
            <a:fillRect/>
          </a:stretch>
        </p:blipFill>
        <p:spPr>
          <a:xfrm>
            <a:off x="114545" y="3346279"/>
            <a:ext cx="3326462" cy="2700044"/>
          </a:xfrm>
          <a:prstGeom prst="rect">
            <a:avLst/>
          </a:prstGeom>
          <a:ln>
            <a:noFill/>
          </a:ln>
          <a:effectLst>
            <a:reflection blurRad="12700" stA="30000" endPos="30000" dist="5000" dir="5400000" sy="-100000" algn="bl" rotWithShape="0"/>
          </a:effectLst>
          <a:scene3d>
            <a:camera prst="perspectiveContrastingLeftFacing">
              <a:rot lat="295431" lon="20402243" rev="52222"/>
            </a:camera>
            <a:lightRig rig="threePt" dir="t">
              <a:rot lat="0" lon="0" rev="2700000"/>
            </a:lightRig>
          </a:scene3d>
          <a:sp3d>
            <a:bevelT w="63500" h="50800"/>
          </a:sp3d>
        </p:spPr>
      </p:pic>
      <p:pic>
        <p:nvPicPr>
          <p:cNvPr id="6" name="Imagem 5"/>
          <p:cNvPicPr>
            <a:picLocks noChangeAspect="1"/>
          </p:cNvPicPr>
          <p:nvPr/>
        </p:nvPicPr>
        <p:blipFill>
          <a:blip r:embed="rId9" cstate="print"/>
          <a:stretch>
            <a:fillRect/>
          </a:stretch>
        </p:blipFill>
        <p:spPr>
          <a:xfrm>
            <a:off x="249132" y="6341888"/>
            <a:ext cx="3147892" cy="2787493"/>
          </a:xfrm>
          <a:prstGeom prst="rect">
            <a:avLst/>
          </a:prstGeom>
          <a:ln>
            <a:noFill/>
          </a:ln>
          <a:effectLst>
            <a:outerShdw blurRad="184150" dist="241300" dir="11520000" sx="110000" sy="110000" algn="ctr">
              <a:srgbClr val="000000">
                <a:alpha val="18000"/>
              </a:srgbClr>
            </a:outerShdw>
          </a:effectLst>
          <a:scene3d>
            <a:camera prst="perspectiveFront" fov="5100000">
              <a:rot lat="0" lon="20699996" rev="0"/>
            </a:camera>
            <a:lightRig rig="flood" dir="t">
              <a:rot lat="0" lon="0" rev="13800000"/>
            </a:lightRig>
          </a:scene3d>
          <a:sp3d extrusionH="107950" prstMaterial="plastic">
            <a:bevelT w="82550" h="63500" prst="divot"/>
            <a:bevelB/>
          </a:sp3d>
        </p:spPr>
      </p:pic>
      <p:pic>
        <p:nvPicPr>
          <p:cNvPr id="10" name="Imagem 9"/>
          <p:cNvPicPr>
            <a:picLocks noChangeAspect="1"/>
          </p:cNvPicPr>
          <p:nvPr/>
        </p:nvPicPr>
        <p:blipFill>
          <a:blip r:embed="rId10" cstate="print"/>
          <a:stretch>
            <a:fillRect/>
          </a:stretch>
        </p:blipFill>
        <p:spPr>
          <a:xfrm rot="177517">
            <a:off x="3258097" y="6247429"/>
            <a:ext cx="3430164" cy="2905136"/>
          </a:xfrm>
          <a:prstGeom prst="rect">
            <a:avLst/>
          </a:prstGeom>
          <a:ln>
            <a:noFill/>
          </a:ln>
          <a:effectLst>
            <a:outerShdw blurRad="225425" dist="50800" dir="5220000" algn="ctr">
              <a:srgbClr val="000000">
                <a:alpha val="33000"/>
              </a:srgbClr>
            </a:outerShdw>
          </a:effectLst>
          <a:scene3d>
            <a:camera prst="perspectiveFront" fov="3300000">
              <a:rot lat="179531" lon="930332" rev="183992"/>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3798920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AOS CRIMES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CONTRA </a:t>
            </a:r>
            <a:r>
              <a:rPr lang="pt-BR" sz="2000" b="1" dirty="0" err="1"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fLORA</a:t>
            </a: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14</a:t>
            </a:fld>
            <a:endParaRPr lang="pt-BR" altLang="pt-BR" b="1" dirty="0">
              <a:solidFill>
                <a:schemeClr val="tx1"/>
              </a:solidFill>
            </a:endParaRPr>
          </a:p>
        </p:txBody>
      </p:sp>
      <p:sp>
        <p:nvSpPr>
          <p:cNvPr id="13" name="Retângulo 12"/>
          <p:cNvSpPr/>
          <p:nvPr/>
        </p:nvSpPr>
        <p:spPr>
          <a:xfrm>
            <a:off x="3501008" y="2143180"/>
            <a:ext cx="3277383" cy="28931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sz="1400" dirty="0"/>
              <a:t>No dia </a:t>
            </a:r>
            <a:r>
              <a:rPr lang="pt-BR" sz="1400" dirty="0" smtClean="0"/>
              <a:t>17/07/2021</a:t>
            </a:r>
            <a:r>
              <a:rPr lang="pt-BR" sz="1400" dirty="0" smtClean="0"/>
              <a:t>, as equipes </a:t>
            </a:r>
            <a:r>
              <a:rPr lang="pt-BR" sz="1400" dirty="0" smtClean="0"/>
              <a:t>da  </a:t>
            </a:r>
            <a:r>
              <a:rPr lang="pt-BR" sz="1400" dirty="0" smtClean="0"/>
              <a:t>PATRAM de Sapucaia </a:t>
            </a:r>
            <a:r>
              <a:rPr lang="pt-BR" sz="1400" dirty="0"/>
              <a:t>do </a:t>
            </a:r>
            <a:r>
              <a:rPr lang="pt-BR" sz="1400" dirty="0" smtClean="0"/>
              <a:t>Sul e Porto Alegre, </a:t>
            </a:r>
            <a:r>
              <a:rPr lang="pt-BR" sz="1400" dirty="0" smtClean="0"/>
              <a:t>desenvolveram </a:t>
            </a:r>
            <a:r>
              <a:rPr lang="pt-BR" sz="1400" dirty="0" smtClean="0"/>
              <a:t>Operação </a:t>
            </a:r>
            <a:r>
              <a:rPr lang="pt-BR" sz="1400" dirty="0"/>
              <a:t>Integrada com a </a:t>
            </a:r>
            <a:r>
              <a:rPr lang="pt-BR" sz="1400" dirty="0" smtClean="0"/>
              <a:t>SEMA na cidade de São </a:t>
            </a:r>
            <a:r>
              <a:rPr lang="pt-BR" sz="1400" dirty="0"/>
              <a:t>Francisco de Paula, conforme Ordem de </a:t>
            </a:r>
            <a:r>
              <a:rPr lang="pt-BR" sz="1400" dirty="0" smtClean="0"/>
              <a:t>Serviço, </a:t>
            </a:r>
            <a:r>
              <a:rPr lang="pt-BR" sz="1400" dirty="0" smtClean="0"/>
              <a:t>realizando </a:t>
            </a:r>
            <a:r>
              <a:rPr lang="pt-BR" sz="1400" dirty="0"/>
              <a:t>fiscalização ambiental em áreas </a:t>
            </a:r>
            <a:r>
              <a:rPr lang="pt-BR" sz="1400" dirty="0" smtClean="0"/>
              <a:t>da </a:t>
            </a:r>
            <a:r>
              <a:rPr lang="pt-BR" sz="1400" dirty="0"/>
              <a:t>APA na Rota do Sol, no </a:t>
            </a:r>
            <a:r>
              <a:rPr lang="pt-BR" sz="1400" dirty="0" smtClean="0"/>
              <a:t>município </a:t>
            </a:r>
            <a:r>
              <a:rPr lang="pt-BR" sz="1400" dirty="0"/>
              <a:t>de </a:t>
            </a:r>
            <a:r>
              <a:rPr lang="pt-BR" sz="1400" dirty="0" err="1"/>
              <a:t>Itati</a:t>
            </a:r>
            <a:r>
              <a:rPr lang="pt-BR" sz="1400" dirty="0"/>
              <a:t>, </a:t>
            </a:r>
            <a:r>
              <a:rPr lang="pt-BR" sz="1400" b="1" dirty="0" smtClean="0">
                <a:solidFill>
                  <a:srgbClr val="C00000"/>
                </a:solidFill>
              </a:rPr>
              <a:t>sendo constatado </a:t>
            </a:r>
            <a:r>
              <a:rPr lang="pt-BR" sz="1400" b="1" dirty="0">
                <a:solidFill>
                  <a:srgbClr val="C00000"/>
                </a:solidFill>
              </a:rPr>
              <a:t>duas intervenções com corte de vegetação nativa, no momento da fiscalização os suspeitos não </a:t>
            </a:r>
            <a:r>
              <a:rPr lang="pt-BR" sz="1400" b="1" dirty="0" smtClean="0">
                <a:solidFill>
                  <a:srgbClr val="C00000"/>
                </a:solidFill>
              </a:rPr>
              <a:t>encontravam-se </a:t>
            </a:r>
            <a:r>
              <a:rPr lang="pt-BR" sz="1400" b="1" dirty="0">
                <a:solidFill>
                  <a:srgbClr val="C00000"/>
                </a:solidFill>
              </a:rPr>
              <a:t>no local, sendo </a:t>
            </a:r>
            <a:r>
              <a:rPr lang="pt-BR" sz="1400" b="1" dirty="0" smtClean="0">
                <a:solidFill>
                  <a:srgbClr val="C00000"/>
                </a:solidFill>
              </a:rPr>
              <a:t>confeccionadas as referidas comunicações de </a:t>
            </a:r>
            <a:r>
              <a:rPr lang="pt-BR" sz="1400" b="1" dirty="0" smtClean="0">
                <a:solidFill>
                  <a:srgbClr val="C00000"/>
                </a:solidFill>
              </a:rPr>
              <a:t>ocorrências.</a:t>
            </a:r>
            <a:endParaRPr lang="pt-BR" sz="1400" b="1" dirty="0">
              <a:solidFill>
                <a:srgbClr val="C00000"/>
              </a:solidFill>
            </a:endParaRPr>
          </a:p>
        </p:txBody>
      </p:sp>
      <p:pic>
        <p:nvPicPr>
          <p:cNvPr id="14" name="Imagem 13"/>
          <p:cNvPicPr>
            <a:picLocks noChangeAspect="1"/>
          </p:cNvPicPr>
          <p:nvPr/>
        </p:nvPicPr>
        <p:blipFill>
          <a:blip r:embed="rId7" cstate="print"/>
          <a:stretch>
            <a:fillRect/>
          </a:stretch>
        </p:blipFill>
        <p:spPr>
          <a:xfrm>
            <a:off x="247563" y="2173429"/>
            <a:ext cx="3168352" cy="2839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20699979" rev="0"/>
            </a:camera>
            <a:lightRig rig="threePt" dir="t"/>
          </a:scene3d>
          <a:sp3d>
            <a:bevelT prst="relaxedInset"/>
          </a:sp3d>
        </p:spPr>
      </p:pic>
      <p:sp>
        <p:nvSpPr>
          <p:cNvPr id="15" name="Retângulo 14"/>
          <p:cNvSpPr/>
          <p:nvPr/>
        </p:nvSpPr>
        <p:spPr>
          <a:xfrm>
            <a:off x="136752" y="5537208"/>
            <a:ext cx="3149372" cy="34163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dirty="0" smtClean="0"/>
              <a:t>Em 19/07/2021</a:t>
            </a:r>
            <a:r>
              <a:rPr lang="pt-BR" dirty="0" smtClean="0"/>
              <a:t>, </a:t>
            </a:r>
            <a:r>
              <a:rPr lang="pt-BR" dirty="0"/>
              <a:t>a </a:t>
            </a:r>
            <a:r>
              <a:rPr lang="pt-BR" dirty="0" smtClean="0"/>
              <a:t>guarnição da PATRAM de Santiago, </a:t>
            </a:r>
            <a:r>
              <a:rPr lang="pt-BR" dirty="0"/>
              <a:t>em atendimento a denúncia, referente a supressão de vegetação arbórea nativa, </a:t>
            </a:r>
            <a:r>
              <a:rPr lang="pt-BR" dirty="0" smtClean="0"/>
              <a:t> </a:t>
            </a:r>
            <a:r>
              <a:rPr lang="pt-BR" b="1" dirty="0" smtClean="0">
                <a:solidFill>
                  <a:srgbClr val="C00000"/>
                </a:solidFill>
              </a:rPr>
              <a:t>constatou </a:t>
            </a:r>
            <a:r>
              <a:rPr lang="pt-BR" b="1" dirty="0">
                <a:solidFill>
                  <a:srgbClr val="C00000"/>
                </a:solidFill>
              </a:rPr>
              <a:t>o corte de diversas árvores de grande porte, </a:t>
            </a:r>
            <a:r>
              <a:rPr lang="pt-BR" b="1" dirty="0" smtClean="0">
                <a:solidFill>
                  <a:srgbClr val="C00000"/>
                </a:solidFill>
              </a:rPr>
              <a:t>em uma área </a:t>
            </a:r>
            <a:r>
              <a:rPr lang="pt-BR" b="1" dirty="0">
                <a:solidFill>
                  <a:srgbClr val="C00000"/>
                </a:solidFill>
              </a:rPr>
              <a:t>de cerca de </a:t>
            </a:r>
            <a:r>
              <a:rPr lang="pt-BR" b="1" dirty="0" smtClean="0">
                <a:solidFill>
                  <a:srgbClr val="C00000"/>
                </a:solidFill>
              </a:rPr>
              <a:t>01 </a:t>
            </a:r>
            <a:r>
              <a:rPr lang="pt-BR" b="1" dirty="0">
                <a:solidFill>
                  <a:srgbClr val="C00000"/>
                </a:solidFill>
              </a:rPr>
              <a:t>hectare remanescente do Bioma Pampa.  Desta Forma foi </a:t>
            </a:r>
            <a:r>
              <a:rPr lang="pt-BR" b="1" dirty="0" smtClean="0">
                <a:solidFill>
                  <a:srgbClr val="C00000"/>
                </a:solidFill>
              </a:rPr>
              <a:t>confeccionado </a:t>
            </a:r>
            <a:r>
              <a:rPr lang="pt-BR" b="1" dirty="0" smtClean="0">
                <a:solidFill>
                  <a:srgbClr val="C00000"/>
                </a:solidFill>
              </a:rPr>
              <a:t>comunicação </a:t>
            </a:r>
            <a:r>
              <a:rPr lang="pt-BR" b="1" dirty="0" smtClean="0">
                <a:solidFill>
                  <a:srgbClr val="C00000"/>
                </a:solidFill>
              </a:rPr>
              <a:t>de ocorrência.</a:t>
            </a:r>
            <a:endParaRPr lang="pt-BR" b="1" dirty="0">
              <a:solidFill>
                <a:srgbClr val="C00000"/>
              </a:solidFill>
            </a:endParaRPr>
          </a:p>
        </p:txBody>
      </p:sp>
      <p:pic>
        <p:nvPicPr>
          <p:cNvPr id="16" name="Imagem 15"/>
          <p:cNvPicPr>
            <a:picLocks noChangeAspect="1"/>
          </p:cNvPicPr>
          <p:nvPr/>
        </p:nvPicPr>
        <p:blipFill>
          <a:blip r:embed="rId8" cstate="print"/>
          <a:stretch>
            <a:fillRect/>
          </a:stretch>
        </p:blipFill>
        <p:spPr>
          <a:xfrm>
            <a:off x="3285554" y="5176301"/>
            <a:ext cx="3430164" cy="2080955"/>
          </a:xfrm>
          <a:prstGeom prst="rect">
            <a:avLst/>
          </a:prstGeom>
          <a:ln>
            <a:noFill/>
          </a:ln>
          <a:effectLst>
            <a:outerShdw blurRad="184150" dist="241300" dir="11520000" sx="110000" sy="110000" algn="ctr">
              <a:srgbClr val="000000">
                <a:alpha val="18000"/>
              </a:srgbClr>
            </a:outerShdw>
          </a:effectLst>
          <a:scene3d>
            <a:camera prst="perspectiveFront" fov="5100000">
              <a:rot lat="0" lon="1200001" rev="0"/>
            </a:camera>
            <a:lightRig rig="flood" dir="t">
              <a:rot lat="0" lon="0" rev="13800000"/>
            </a:lightRig>
          </a:scene3d>
          <a:sp3d extrusionH="107950" prstMaterial="plastic">
            <a:bevelT w="82550" h="63500" prst="divot"/>
            <a:bevelB/>
          </a:sp3d>
        </p:spPr>
      </p:pic>
      <p:pic>
        <p:nvPicPr>
          <p:cNvPr id="17" name="Imagem 16"/>
          <p:cNvPicPr>
            <a:picLocks noChangeAspect="1"/>
          </p:cNvPicPr>
          <p:nvPr/>
        </p:nvPicPr>
        <p:blipFill>
          <a:blip r:embed="rId9" cstate="print"/>
          <a:stretch>
            <a:fillRect/>
          </a:stretch>
        </p:blipFill>
        <p:spPr>
          <a:xfrm rot="209205">
            <a:off x="3622097" y="7380159"/>
            <a:ext cx="3336851" cy="2049814"/>
          </a:xfrm>
          <a:prstGeom prst="rect">
            <a:avLst/>
          </a:prstGeom>
          <a:ln>
            <a:noFill/>
          </a:ln>
          <a:effectLst>
            <a:outerShdw blurRad="225425" dist="50800" dir="5220000" algn="ctr">
              <a:srgbClr val="000000">
                <a:alpha val="33000"/>
              </a:srgbClr>
            </a:outerShdw>
          </a:effectLst>
          <a:scene3d>
            <a:camera prst="perspectiveFront" fov="3300000">
              <a:rot lat="468984" lon="19832430" rev="21515897"/>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2884019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AOS CRIMES DE POLUIÇÃO</a:t>
            </a:r>
          </a:p>
          <a:p>
            <a:pPr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15</a:t>
            </a:fld>
            <a:endParaRPr lang="pt-BR" altLang="pt-BR" b="1">
              <a:solidFill>
                <a:schemeClr val="tx1"/>
              </a:solidFill>
            </a:endParaRPr>
          </a:p>
        </p:txBody>
      </p:sp>
      <p:sp>
        <p:nvSpPr>
          <p:cNvPr id="5" name="Retângulo 4"/>
          <p:cNvSpPr/>
          <p:nvPr/>
        </p:nvSpPr>
        <p:spPr>
          <a:xfrm>
            <a:off x="3429000" y="2144688"/>
            <a:ext cx="3368674" cy="332398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pt-BR" sz="1400" dirty="0" smtClean="0"/>
              <a:t>Em 17/07/2021</a:t>
            </a:r>
            <a:r>
              <a:rPr lang="pt-BR" sz="1400" dirty="0" smtClean="0"/>
              <a:t>, uma </a:t>
            </a:r>
            <a:r>
              <a:rPr lang="pt-BR" sz="1400" dirty="0"/>
              <a:t>equipe da PATRAM de Montenegro, deslocou até a localidade de </a:t>
            </a:r>
            <a:r>
              <a:rPr lang="pt-BR" sz="1400" dirty="0" err="1"/>
              <a:t>Alfama</a:t>
            </a:r>
            <a:r>
              <a:rPr lang="pt-BR" sz="1400" dirty="0"/>
              <a:t>, município de Montenegro,  onde </a:t>
            </a:r>
            <a:r>
              <a:rPr lang="pt-BR" sz="1400" b="1" dirty="0">
                <a:solidFill>
                  <a:schemeClr val="tx1">
                    <a:lumMod val="85000"/>
                    <a:lumOff val="15000"/>
                  </a:schemeClr>
                </a:solidFill>
              </a:rPr>
              <a:t>constatou atividade de suinocultura operando em desacordo com as condições e restrições </a:t>
            </a:r>
            <a:r>
              <a:rPr lang="pt-BR" sz="1400" b="1" dirty="0" smtClean="0">
                <a:solidFill>
                  <a:schemeClr val="tx1">
                    <a:lumMod val="85000"/>
                    <a:lumOff val="15000"/>
                  </a:schemeClr>
                </a:solidFill>
              </a:rPr>
              <a:t>da licença de operação. Os </a:t>
            </a:r>
            <a:r>
              <a:rPr lang="pt-BR" sz="1400" b="1" dirty="0">
                <a:solidFill>
                  <a:schemeClr val="tx1">
                    <a:lumMod val="85000"/>
                    <a:lumOff val="15000"/>
                  </a:schemeClr>
                </a:solidFill>
              </a:rPr>
              <a:t>itens em desacordo são </a:t>
            </a:r>
            <a:r>
              <a:rPr lang="pt-BR" sz="1400" b="1" dirty="0" smtClean="0">
                <a:solidFill>
                  <a:schemeClr val="tx1">
                    <a:lumMod val="85000"/>
                    <a:lumOff val="15000"/>
                  </a:schemeClr>
                </a:solidFill>
              </a:rPr>
              <a:t>quanto </a:t>
            </a:r>
            <a:r>
              <a:rPr lang="pt-BR" sz="1400" b="1" dirty="0">
                <a:solidFill>
                  <a:schemeClr val="tx1">
                    <a:lumMod val="85000"/>
                    <a:lumOff val="15000"/>
                  </a:schemeClr>
                </a:solidFill>
              </a:rPr>
              <a:t>ao lançamento de dejetos "in natura" diretamente no solo, </a:t>
            </a:r>
            <a:r>
              <a:rPr lang="pt-BR" sz="1400" b="1" dirty="0" err="1">
                <a:solidFill>
                  <a:schemeClr val="tx1">
                    <a:lumMod val="85000"/>
                    <a:lumOff val="15000"/>
                  </a:schemeClr>
                </a:solidFill>
              </a:rPr>
              <a:t>composteira</a:t>
            </a:r>
            <a:r>
              <a:rPr lang="pt-BR" sz="1400" b="1" dirty="0">
                <a:solidFill>
                  <a:schemeClr val="tx1">
                    <a:lumMod val="85000"/>
                    <a:lumOff val="15000"/>
                  </a:schemeClr>
                </a:solidFill>
              </a:rPr>
              <a:t> em desacordo,  embalagem e frascos de medicamentos acondicionados de forma incorreta e ainda esterqueiras saturadas, não deixando folga de 20% dos tanques</a:t>
            </a:r>
            <a:r>
              <a:rPr lang="pt-BR" sz="1400" dirty="0" smtClean="0"/>
              <a:t>. Diante </a:t>
            </a:r>
            <a:r>
              <a:rPr lang="pt-BR" sz="1400" dirty="0"/>
              <a:t>dos fatos </a:t>
            </a:r>
            <a:r>
              <a:rPr lang="pt-BR" sz="1400" dirty="0" smtClean="0"/>
              <a:t>foi lavrado </a:t>
            </a:r>
            <a:r>
              <a:rPr lang="pt-BR" sz="1400" dirty="0" smtClean="0"/>
              <a:t>Termo Circunstanciado </a:t>
            </a:r>
            <a:r>
              <a:rPr lang="pt-BR" sz="1400" dirty="0" smtClean="0"/>
              <a:t>e </a:t>
            </a:r>
            <a:r>
              <a:rPr lang="pt-BR" sz="1400" dirty="0"/>
              <a:t>Notificação Ambiental. </a:t>
            </a:r>
          </a:p>
        </p:txBody>
      </p:sp>
      <p:pic>
        <p:nvPicPr>
          <p:cNvPr id="6" name="Imagem 5"/>
          <p:cNvPicPr>
            <a:picLocks noChangeAspect="1"/>
          </p:cNvPicPr>
          <p:nvPr/>
        </p:nvPicPr>
        <p:blipFill>
          <a:blip r:embed="rId7" cstate="print"/>
          <a:stretch>
            <a:fillRect/>
          </a:stretch>
        </p:blipFill>
        <p:spPr>
          <a:xfrm>
            <a:off x="65084" y="2143402"/>
            <a:ext cx="3363916" cy="1760823"/>
          </a:xfrm>
          <a:prstGeom prst="rect">
            <a:avLst/>
          </a:prstGeom>
          <a:ln>
            <a:noFill/>
          </a:ln>
          <a:effectLst>
            <a:softEdge rad="112500"/>
          </a:effectLst>
        </p:spPr>
      </p:pic>
      <p:pic>
        <p:nvPicPr>
          <p:cNvPr id="10" name="Imagem 9"/>
          <p:cNvPicPr>
            <a:picLocks noChangeAspect="1"/>
          </p:cNvPicPr>
          <p:nvPr/>
        </p:nvPicPr>
        <p:blipFill>
          <a:blip r:embed="rId8" cstate="print"/>
          <a:stretch>
            <a:fillRect/>
          </a:stretch>
        </p:blipFill>
        <p:spPr>
          <a:xfrm>
            <a:off x="141776" y="3923027"/>
            <a:ext cx="3192388" cy="1929524"/>
          </a:xfrm>
          <a:prstGeom prst="round2DiagRect">
            <a:avLst>
              <a:gd name="adj1" fmla="val 16667"/>
              <a:gd name="adj2" fmla="val 0"/>
            </a:avLst>
          </a:prstGeom>
          <a:ln w="88900" cap="sq">
            <a:noFill/>
            <a:miter lim="800000"/>
          </a:ln>
          <a:effectLst>
            <a:outerShdw blurRad="225425" dist="50800" dir="5220000" algn="ctr">
              <a:srgbClr val="000000">
                <a:alpha val="33000"/>
              </a:srgbClr>
            </a:outerShdw>
          </a:effectLst>
          <a:scene3d>
            <a:camera prst="perspectiveFront" fov="3300000">
              <a:rot lat="333916" lon="21336844" rev="94025"/>
            </a:camera>
            <a:lightRig rig="harsh" dir="t">
              <a:rot lat="0" lon="0" rev="3000000"/>
            </a:lightRig>
          </a:scene3d>
          <a:sp3d extrusionH="254000" contourW="19050">
            <a:bevelT w="82550" h="44450" prst="angle"/>
            <a:bevelB w="82550" h="44450" prst="angle"/>
            <a:contourClr>
              <a:srgbClr val="FFFFFF"/>
            </a:contourClr>
          </a:sp3d>
        </p:spPr>
      </p:pic>
      <p:sp>
        <p:nvSpPr>
          <p:cNvPr id="2" name="Retângulo 1"/>
          <p:cNvSpPr/>
          <p:nvPr/>
        </p:nvSpPr>
        <p:spPr>
          <a:xfrm>
            <a:off x="71414" y="6088947"/>
            <a:ext cx="3368083" cy="3293209"/>
          </a:xfrm>
          <a:prstGeom prst="rect">
            <a:avLst/>
          </a:prstGeom>
          <a:ln w="57150"/>
        </p:spPr>
        <p:style>
          <a:lnRef idx="2">
            <a:schemeClr val="dk1"/>
          </a:lnRef>
          <a:fillRef idx="1">
            <a:schemeClr val="lt1"/>
          </a:fillRef>
          <a:effectRef idx="0">
            <a:schemeClr val="dk1"/>
          </a:effectRef>
          <a:fontRef idx="minor">
            <a:schemeClr val="dk1"/>
          </a:fontRef>
        </p:style>
        <p:txBody>
          <a:bodyPr wrap="square">
            <a:spAutoFit/>
          </a:bodyPr>
          <a:lstStyle/>
          <a:p>
            <a:pPr algn="just"/>
            <a:r>
              <a:rPr lang="pt-BR" sz="1600" dirty="0" smtClean="0"/>
              <a:t>No dia 20/07/2021</a:t>
            </a:r>
            <a:r>
              <a:rPr lang="pt-BR" sz="1600" dirty="0"/>
              <a:t>, a guarnição </a:t>
            </a:r>
            <a:r>
              <a:rPr lang="pt-BR" sz="1600" dirty="0" smtClean="0"/>
              <a:t>da PATRAM </a:t>
            </a:r>
            <a:r>
              <a:rPr lang="pt-BR" sz="1600" dirty="0"/>
              <a:t>de Passo Fundo, através de denúncia anônima deslocou até a Sede Independência, interior do município de Marau, </a:t>
            </a:r>
            <a:r>
              <a:rPr lang="pt-BR" sz="1600" b="1" dirty="0" smtClean="0">
                <a:solidFill>
                  <a:srgbClr val="FF0000"/>
                </a:solidFill>
              </a:rPr>
              <a:t>constatando </a:t>
            </a:r>
            <a:r>
              <a:rPr lang="pt-BR" sz="1600" b="1" dirty="0">
                <a:solidFill>
                  <a:srgbClr val="FF0000"/>
                </a:solidFill>
              </a:rPr>
              <a:t>atividades de extração de basalto em área de </a:t>
            </a:r>
            <a:r>
              <a:rPr lang="pt-BR" sz="1600" b="1" dirty="0" smtClean="0">
                <a:solidFill>
                  <a:srgbClr val="FF0000"/>
                </a:solidFill>
              </a:rPr>
              <a:t>APP, </a:t>
            </a:r>
            <a:r>
              <a:rPr lang="pt-BR" sz="1600" b="1" dirty="0">
                <a:solidFill>
                  <a:srgbClr val="FF0000"/>
                </a:solidFill>
              </a:rPr>
              <a:t>caracterizada por um </a:t>
            </a:r>
            <a:r>
              <a:rPr lang="pt-BR" sz="1600" b="1" dirty="0" smtClean="0">
                <a:solidFill>
                  <a:srgbClr val="FF0000"/>
                </a:solidFill>
              </a:rPr>
              <a:t>riacho. As </a:t>
            </a:r>
            <a:r>
              <a:rPr lang="pt-BR" sz="1600" b="1" dirty="0">
                <a:solidFill>
                  <a:srgbClr val="FF0000"/>
                </a:solidFill>
              </a:rPr>
              <a:t>atividades estavam sendo </a:t>
            </a:r>
            <a:r>
              <a:rPr lang="pt-BR" sz="1600" b="1" dirty="0" smtClean="0">
                <a:solidFill>
                  <a:srgbClr val="FF0000"/>
                </a:solidFill>
              </a:rPr>
              <a:t>realizadas </a:t>
            </a:r>
            <a:r>
              <a:rPr lang="pt-BR" sz="1600" b="1" dirty="0">
                <a:solidFill>
                  <a:srgbClr val="FF0000"/>
                </a:solidFill>
              </a:rPr>
              <a:t>sem autorização do órgão competente</a:t>
            </a:r>
            <a:r>
              <a:rPr lang="pt-BR" sz="1600" dirty="0"/>
              <a:t>. Identificado proprietário, </a:t>
            </a:r>
            <a:r>
              <a:rPr lang="pt-BR" sz="1600" dirty="0" smtClean="0"/>
              <a:t>confeccionado Termo Circunstanciado e Notificação A</a:t>
            </a:r>
            <a:r>
              <a:rPr lang="pt-BR" sz="1600" dirty="0" smtClean="0"/>
              <a:t>mbiental informando a suspensão das atividades.</a:t>
            </a:r>
            <a:endParaRPr lang="pt-BR" sz="1600" dirty="0"/>
          </a:p>
        </p:txBody>
      </p:sp>
      <p:pic>
        <p:nvPicPr>
          <p:cNvPr id="4" name="Imagem 3"/>
          <p:cNvPicPr>
            <a:picLocks noChangeAspect="1"/>
          </p:cNvPicPr>
          <p:nvPr/>
        </p:nvPicPr>
        <p:blipFill>
          <a:blip r:embed="rId9" cstate="print"/>
          <a:stretch>
            <a:fillRect/>
          </a:stretch>
        </p:blipFill>
        <p:spPr>
          <a:xfrm>
            <a:off x="3574750" y="5557842"/>
            <a:ext cx="3186199" cy="18783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m 7"/>
          <p:cNvPicPr>
            <a:picLocks noChangeAspect="1"/>
          </p:cNvPicPr>
          <p:nvPr/>
        </p:nvPicPr>
        <p:blipFill>
          <a:blip r:embed="rId10" cstate="print"/>
          <a:stretch>
            <a:fillRect/>
          </a:stretch>
        </p:blipFill>
        <p:spPr>
          <a:xfrm>
            <a:off x="3646326" y="7599708"/>
            <a:ext cx="3151348" cy="18173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16</a:t>
            </a:fld>
            <a:endParaRPr lang="pt-BR" altLang="pt-BR" b="1" dirty="0">
              <a:solidFill>
                <a:schemeClr val="tx1"/>
              </a:solidFill>
            </a:endParaRPr>
          </a:p>
        </p:txBody>
      </p:sp>
      <p:sp>
        <p:nvSpPr>
          <p:cNvPr id="2" name="Retângulo 1"/>
          <p:cNvSpPr/>
          <p:nvPr/>
        </p:nvSpPr>
        <p:spPr>
          <a:xfrm>
            <a:off x="44624" y="2420970"/>
            <a:ext cx="3168352" cy="6532558"/>
          </a:xfrm>
          <a:prstGeom prst="rect">
            <a:avLst/>
          </a:prstGeom>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pt-BR" sz="1350" dirty="0"/>
              <a:t>Na manhã </a:t>
            </a:r>
            <a:r>
              <a:rPr lang="pt-BR" sz="1350" dirty="0" smtClean="0"/>
              <a:t>de sábado dia </a:t>
            </a:r>
            <a:r>
              <a:rPr lang="pt-BR" sz="1350" dirty="0"/>
              <a:t>17/07/2021, uma guarnição da </a:t>
            </a:r>
            <a:r>
              <a:rPr lang="pt-BR" sz="1350" dirty="0" smtClean="0"/>
              <a:t>PATRAM </a:t>
            </a:r>
            <a:r>
              <a:rPr lang="pt-BR" sz="1350" dirty="0"/>
              <a:t>de Santana do Livramento,  em atividade de fiscalização ambiental na localidade da Conceição, </a:t>
            </a:r>
            <a:r>
              <a:rPr lang="pt-BR" sz="1350" dirty="0" smtClean="0"/>
              <a:t>abordou </a:t>
            </a:r>
            <a:r>
              <a:rPr lang="pt-BR" sz="1350" dirty="0"/>
              <a:t>o veiculo </a:t>
            </a:r>
            <a:r>
              <a:rPr lang="pt-BR" sz="1350" dirty="0" smtClean="0"/>
              <a:t>Toyota, </a:t>
            </a:r>
            <a:r>
              <a:rPr lang="pt-BR" sz="1350" dirty="0"/>
              <a:t>com dois indivíduos, após vistoria interna do veículo foi </a:t>
            </a:r>
            <a:r>
              <a:rPr lang="pt-BR" sz="1350" dirty="0">
                <a:solidFill>
                  <a:srgbClr val="FF0000"/>
                </a:solidFill>
              </a:rPr>
              <a:t>encontrado 01 </a:t>
            </a:r>
            <a:r>
              <a:rPr lang="pt-BR" sz="1350" dirty="0" smtClean="0">
                <a:solidFill>
                  <a:srgbClr val="FF0000"/>
                </a:solidFill>
              </a:rPr>
              <a:t>Espingarda </a:t>
            </a:r>
            <a:r>
              <a:rPr lang="pt-BR" sz="1350" dirty="0" err="1" smtClean="0">
                <a:solidFill>
                  <a:srgbClr val="FF0000"/>
                </a:solidFill>
              </a:rPr>
              <a:t>Miura</a:t>
            </a:r>
            <a:r>
              <a:rPr lang="pt-BR" sz="1350" dirty="0" smtClean="0">
                <a:solidFill>
                  <a:srgbClr val="FF0000"/>
                </a:solidFill>
              </a:rPr>
              <a:t> </a:t>
            </a:r>
            <a:r>
              <a:rPr lang="pt-BR" sz="1350" dirty="0" smtClean="0">
                <a:solidFill>
                  <a:srgbClr val="FF0000"/>
                </a:solidFill>
              </a:rPr>
              <a:t>Cal. </a:t>
            </a:r>
            <a:r>
              <a:rPr lang="pt-BR" sz="1350" dirty="0">
                <a:solidFill>
                  <a:srgbClr val="FF0000"/>
                </a:solidFill>
              </a:rPr>
              <a:t>12, 01 Pistola </a:t>
            </a:r>
            <a:r>
              <a:rPr lang="pt-BR" sz="1350" dirty="0" err="1">
                <a:solidFill>
                  <a:srgbClr val="FF0000"/>
                </a:solidFill>
              </a:rPr>
              <a:t>Taurus</a:t>
            </a:r>
            <a:r>
              <a:rPr lang="pt-BR" sz="1350" dirty="0">
                <a:solidFill>
                  <a:srgbClr val="FF0000"/>
                </a:solidFill>
              </a:rPr>
              <a:t> </a:t>
            </a:r>
            <a:r>
              <a:rPr lang="pt-BR" sz="1350" dirty="0" smtClean="0">
                <a:solidFill>
                  <a:srgbClr val="FF0000"/>
                </a:solidFill>
              </a:rPr>
              <a:t>Cal. </a:t>
            </a:r>
            <a:r>
              <a:rPr lang="pt-BR" sz="1350" dirty="0" smtClean="0">
                <a:solidFill>
                  <a:srgbClr val="FF0000"/>
                </a:solidFill>
              </a:rPr>
              <a:t>9mm, </a:t>
            </a:r>
            <a:r>
              <a:rPr lang="pt-BR" sz="1350" dirty="0">
                <a:solidFill>
                  <a:srgbClr val="FF0000"/>
                </a:solidFill>
              </a:rPr>
              <a:t>com 01 carregador </a:t>
            </a:r>
            <a:r>
              <a:rPr lang="pt-BR" sz="1350" dirty="0" smtClean="0">
                <a:solidFill>
                  <a:srgbClr val="FF0000"/>
                </a:solidFill>
              </a:rPr>
              <a:t>municiado, </a:t>
            </a:r>
            <a:r>
              <a:rPr lang="pt-BR" sz="1350" dirty="0">
                <a:solidFill>
                  <a:srgbClr val="FF0000"/>
                </a:solidFill>
              </a:rPr>
              <a:t>01 revolver </a:t>
            </a:r>
            <a:r>
              <a:rPr lang="pt-BR" sz="1350" dirty="0" err="1">
                <a:solidFill>
                  <a:srgbClr val="FF0000"/>
                </a:solidFill>
              </a:rPr>
              <a:t>Taurus</a:t>
            </a:r>
            <a:r>
              <a:rPr lang="pt-BR" sz="1350" dirty="0">
                <a:solidFill>
                  <a:srgbClr val="FF0000"/>
                </a:solidFill>
              </a:rPr>
              <a:t> </a:t>
            </a:r>
            <a:r>
              <a:rPr lang="pt-BR" sz="1350" dirty="0" smtClean="0">
                <a:solidFill>
                  <a:srgbClr val="FF0000"/>
                </a:solidFill>
              </a:rPr>
              <a:t>Cal. 38 </a:t>
            </a:r>
            <a:r>
              <a:rPr lang="pt-BR" sz="1350" dirty="0">
                <a:solidFill>
                  <a:srgbClr val="FF0000"/>
                </a:solidFill>
              </a:rPr>
              <a:t>municiado com munições </a:t>
            </a:r>
            <a:r>
              <a:rPr lang="pt-BR" sz="1350" dirty="0" smtClean="0">
                <a:solidFill>
                  <a:srgbClr val="FF0000"/>
                </a:solidFill>
              </a:rPr>
              <a:t>recarregada, </a:t>
            </a:r>
            <a:r>
              <a:rPr lang="pt-BR" sz="1350" dirty="0">
                <a:solidFill>
                  <a:srgbClr val="FF0000"/>
                </a:solidFill>
              </a:rPr>
              <a:t>25 munições </a:t>
            </a:r>
            <a:r>
              <a:rPr lang="pt-BR" sz="1350" dirty="0" smtClean="0">
                <a:solidFill>
                  <a:srgbClr val="FF0000"/>
                </a:solidFill>
              </a:rPr>
              <a:t>Cal. 12 </a:t>
            </a:r>
            <a:r>
              <a:rPr lang="pt-BR" sz="1350" dirty="0">
                <a:solidFill>
                  <a:srgbClr val="FF0000"/>
                </a:solidFill>
              </a:rPr>
              <a:t>tipo 3G, 31 munição </a:t>
            </a:r>
            <a:r>
              <a:rPr lang="pt-BR" sz="1350" dirty="0" smtClean="0">
                <a:solidFill>
                  <a:srgbClr val="FF0000"/>
                </a:solidFill>
              </a:rPr>
              <a:t>Cal. 12 </a:t>
            </a:r>
            <a:r>
              <a:rPr lang="pt-BR" sz="1350" dirty="0">
                <a:solidFill>
                  <a:srgbClr val="FF0000"/>
                </a:solidFill>
              </a:rPr>
              <a:t>tipo </a:t>
            </a:r>
            <a:r>
              <a:rPr lang="pt-BR" sz="1350" dirty="0" err="1" smtClean="0">
                <a:solidFill>
                  <a:srgbClr val="FF0000"/>
                </a:solidFill>
              </a:rPr>
              <a:t>baletão</a:t>
            </a:r>
            <a:r>
              <a:rPr lang="pt-BR" sz="1350" dirty="0">
                <a:solidFill>
                  <a:srgbClr val="FF0000"/>
                </a:solidFill>
              </a:rPr>
              <a:t>,  08 cartuchos </a:t>
            </a:r>
            <a:r>
              <a:rPr lang="pt-BR" sz="1350" dirty="0" smtClean="0">
                <a:solidFill>
                  <a:srgbClr val="FF0000"/>
                </a:solidFill>
              </a:rPr>
              <a:t>Cal. 12 </a:t>
            </a:r>
            <a:r>
              <a:rPr lang="pt-BR" sz="1350" dirty="0">
                <a:solidFill>
                  <a:srgbClr val="FF0000"/>
                </a:solidFill>
              </a:rPr>
              <a:t>deflagrados, 22 munições </a:t>
            </a:r>
            <a:r>
              <a:rPr lang="pt-BR" sz="1350" dirty="0" smtClean="0">
                <a:solidFill>
                  <a:srgbClr val="FF0000"/>
                </a:solidFill>
              </a:rPr>
              <a:t>Cal. 9mm</a:t>
            </a:r>
            <a:r>
              <a:rPr lang="pt-BR" sz="1350" dirty="0">
                <a:solidFill>
                  <a:srgbClr val="FF0000"/>
                </a:solidFill>
              </a:rPr>
              <a:t>, 01 munição </a:t>
            </a:r>
            <a:r>
              <a:rPr lang="pt-BR" sz="1350" dirty="0" smtClean="0">
                <a:solidFill>
                  <a:srgbClr val="FF0000"/>
                </a:solidFill>
              </a:rPr>
              <a:t>Cal. 9mm </a:t>
            </a:r>
            <a:r>
              <a:rPr lang="pt-BR" sz="1350" dirty="0" err="1">
                <a:solidFill>
                  <a:srgbClr val="FF0000"/>
                </a:solidFill>
              </a:rPr>
              <a:t>jaquetada</a:t>
            </a:r>
            <a:r>
              <a:rPr lang="pt-BR" sz="1350" dirty="0">
                <a:solidFill>
                  <a:srgbClr val="FF0000"/>
                </a:solidFill>
              </a:rPr>
              <a:t> de uso proibido fora do estande de tiro,  59 munições </a:t>
            </a:r>
            <a:r>
              <a:rPr lang="pt-BR" sz="1350" dirty="0" smtClean="0">
                <a:solidFill>
                  <a:srgbClr val="FF0000"/>
                </a:solidFill>
              </a:rPr>
              <a:t>Cal. 38 </a:t>
            </a:r>
            <a:r>
              <a:rPr lang="pt-BR" sz="1350" dirty="0">
                <a:solidFill>
                  <a:srgbClr val="FF0000"/>
                </a:solidFill>
              </a:rPr>
              <a:t>intactas, 01 munição </a:t>
            </a:r>
            <a:r>
              <a:rPr lang="pt-BR" sz="1350" dirty="0" smtClean="0">
                <a:solidFill>
                  <a:srgbClr val="FF0000"/>
                </a:solidFill>
              </a:rPr>
              <a:t>Cal. 38 </a:t>
            </a:r>
            <a:r>
              <a:rPr lang="pt-BR" sz="1350" dirty="0" smtClean="0">
                <a:solidFill>
                  <a:srgbClr val="FF0000"/>
                </a:solidFill>
              </a:rPr>
              <a:t>deflagrada, </a:t>
            </a:r>
            <a:r>
              <a:rPr lang="pt-BR" sz="1350" dirty="0">
                <a:solidFill>
                  <a:srgbClr val="FF0000"/>
                </a:solidFill>
              </a:rPr>
              <a:t>16 munições </a:t>
            </a:r>
            <a:r>
              <a:rPr lang="pt-BR" sz="1350" dirty="0" smtClean="0">
                <a:solidFill>
                  <a:srgbClr val="FF0000"/>
                </a:solidFill>
              </a:rPr>
              <a:t>Cal. 38 </a:t>
            </a:r>
            <a:r>
              <a:rPr lang="pt-BR" sz="1350" dirty="0">
                <a:solidFill>
                  <a:srgbClr val="FF0000"/>
                </a:solidFill>
              </a:rPr>
              <a:t>recarregadas, totalizando 154 munições intactas e 09 deflagradas, sendo que o mesmo estava com as </a:t>
            </a:r>
            <a:r>
              <a:rPr lang="pt-BR" sz="1350" b="1" dirty="0">
                <a:solidFill>
                  <a:schemeClr val="tx1"/>
                </a:solidFill>
              </a:rPr>
              <a:t>Guias de </a:t>
            </a:r>
            <a:r>
              <a:rPr lang="pt-BR" sz="1350" b="1" dirty="0" smtClean="0">
                <a:solidFill>
                  <a:schemeClr val="tx1"/>
                </a:solidFill>
              </a:rPr>
              <a:t>Tráfegos </a:t>
            </a:r>
            <a:r>
              <a:rPr lang="pt-BR" sz="1350" b="1" dirty="0">
                <a:solidFill>
                  <a:schemeClr val="tx1"/>
                </a:solidFill>
              </a:rPr>
              <a:t>vencidas, </a:t>
            </a:r>
            <a:r>
              <a:rPr lang="pt-BR" sz="1350" b="1" dirty="0"/>
              <a:t>Certificado de Registro CAC vencido, Cadastro Técnico Federal do IBAMA vencido, Autorização de Manejo IBAMA vencido, também estava com </a:t>
            </a:r>
            <a:r>
              <a:rPr lang="pt-BR" sz="1350" b="1" dirty="0" smtClean="0"/>
              <a:t>as </a:t>
            </a:r>
            <a:r>
              <a:rPr lang="pt-BR" sz="1350" b="1" dirty="0"/>
              <a:t>armas </a:t>
            </a:r>
            <a:r>
              <a:rPr lang="pt-BR" sz="1350" b="1" dirty="0" smtClean="0"/>
              <a:t>Cal. 38 </a:t>
            </a:r>
            <a:r>
              <a:rPr lang="pt-BR" sz="1350" b="1" dirty="0"/>
              <a:t>municiada com munições recarregadas, sendo que em seu CR CAC, o </a:t>
            </a:r>
            <a:r>
              <a:rPr lang="pt-BR" sz="1350" b="1" dirty="0" smtClean="0"/>
              <a:t>mesmo </a:t>
            </a:r>
            <a:r>
              <a:rPr lang="pt-BR" sz="1350" b="1" dirty="0"/>
              <a:t>não possui </a:t>
            </a:r>
            <a:r>
              <a:rPr lang="pt-BR" sz="1350" b="1" dirty="0" smtClean="0"/>
              <a:t>máquina </a:t>
            </a:r>
            <a:r>
              <a:rPr lang="pt-BR" sz="1350" b="1" dirty="0"/>
              <a:t>de recarga</a:t>
            </a:r>
            <a:r>
              <a:rPr lang="pt-BR" sz="1350" dirty="0"/>
              <a:t>,   sendo dado voz de prisão  em flagrante por porte ilegal de arma de fogo e munição, </a:t>
            </a:r>
            <a:r>
              <a:rPr lang="pt-BR" sz="1350" dirty="0" smtClean="0"/>
              <a:t>conduzido </a:t>
            </a:r>
            <a:r>
              <a:rPr lang="pt-BR" sz="1350" dirty="0"/>
              <a:t>a DPPA de Santana do Livramento para </a:t>
            </a:r>
            <a:r>
              <a:rPr lang="pt-BR" sz="1350" dirty="0" smtClean="0"/>
              <a:t>lavratura do </a:t>
            </a:r>
            <a:r>
              <a:rPr lang="pt-BR" sz="1350" dirty="0" smtClean="0"/>
              <a:t>flagrante.</a:t>
            </a:r>
            <a:endParaRPr lang="pt-BR" sz="1350" dirty="0"/>
          </a:p>
        </p:txBody>
      </p:sp>
      <p:pic>
        <p:nvPicPr>
          <p:cNvPr id="5" name="Imagem 4"/>
          <p:cNvPicPr>
            <a:picLocks noChangeAspect="1"/>
          </p:cNvPicPr>
          <p:nvPr/>
        </p:nvPicPr>
        <p:blipFill>
          <a:blip r:embed="rId7" cstate="print"/>
          <a:stretch>
            <a:fillRect/>
          </a:stretch>
        </p:blipFill>
        <p:spPr>
          <a:xfrm>
            <a:off x="3326369" y="2144532"/>
            <a:ext cx="3403957" cy="2575801"/>
          </a:xfrm>
          <a:prstGeom prst="rect">
            <a:avLst/>
          </a:prstGeom>
          <a:ln>
            <a:noFill/>
          </a:ln>
          <a:effectLst>
            <a:outerShdw blurRad="225425" dist="50800" dir="5220000" algn="ctr">
              <a:srgbClr val="000000">
                <a:alpha val="33000"/>
              </a:srgbClr>
            </a:outerShdw>
          </a:effectLst>
          <a:scene3d>
            <a:camera prst="perspectiveFront" fov="3300000">
              <a:rot lat="397160" lon="20736782" rev="30178"/>
            </a:camera>
            <a:lightRig rig="harsh" dir="t">
              <a:rot lat="0" lon="0" rev="3000000"/>
            </a:lightRig>
          </a:scene3d>
          <a:sp3d extrusionH="254000" contourW="19050">
            <a:bevelT w="82550" h="44450" prst="angle"/>
            <a:bevelB w="82550" h="44450" prst="angle"/>
            <a:contourClr>
              <a:srgbClr val="FFFFFF"/>
            </a:contourClr>
          </a:sp3d>
        </p:spPr>
      </p:pic>
      <p:pic>
        <p:nvPicPr>
          <p:cNvPr id="6" name="Imagem 5"/>
          <p:cNvPicPr>
            <a:picLocks noChangeAspect="1"/>
          </p:cNvPicPr>
          <p:nvPr/>
        </p:nvPicPr>
        <p:blipFill>
          <a:blip r:embed="rId8" cstate="print"/>
          <a:stretch>
            <a:fillRect/>
          </a:stretch>
        </p:blipFill>
        <p:spPr>
          <a:xfrm>
            <a:off x="3367166" y="4850705"/>
            <a:ext cx="3322362" cy="2276070"/>
          </a:xfrm>
          <a:prstGeom prst="rect">
            <a:avLst/>
          </a:prstGeom>
          <a:ln>
            <a:noFill/>
          </a:ln>
          <a:effectLst>
            <a:outerShdw blurRad="225425" dist="50800" dir="5220000" algn="ctr">
              <a:srgbClr val="000000">
                <a:alpha val="33000"/>
              </a:srgbClr>
            </a:outerShdw>
          </a:effectLst>
          <a:scene3d>
            <a:camera prst="perspectiveFront" fov="3300000">
              <a:rot lat="397160" lon="20736782" rev="30178"/>
            </a:camera>
            <a:lightRig rig="harsh" dir="t">
              <a:rot lat="0" lon="0" rev="3000000"/>
            </a:lightRig>
          </a:scene3d>
          <a:sp3d extrusionH="254000" contourW="19050">
            <a:bevelT w="82550" h="44450" prst="angle"/>
            <a:bevelB w="82550" h="44450" prst="angle"/>
            <a:contourClr>
              <a:srgbClr val="FFFFFF"/>
            </a:contourClr>
          </a:sp3d>
        </p:spPr>
      </p:pic>
      <p:pic>
        <p:nvPicPr>
          <p:cNvPr id="8" name="Imagem 7"/>
          <p:cNvPicPr>
            <a:picLocks noChangeAspect="1"/>
          </p:cNvPicPr>
          <p:nvPr/>
        </p:nvPicPr>
        <p:blipFill>
          <a:blip r:embed="rId9" cstate="print"/>
          <a:stretch>
            <a:fillRect/>
          </a:stretch>
        </p:blipFill>
        <p:spPr>
          <a:xfrm>
            <a:off x="3443161" y="7281500"/>
            <a:ext cx="3287165" cy="21459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Elipse 17"/>
          <p:cNvSpPr/>
          <p:nvPr/>
        </p:nvSpPr>
        <p:spPr>
          <a:xfrm>
            <a:off x="6072206" y="3095612"/>
            <a:ext cx="500066" cy="500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3643314" y="5738818"/>
            <a:ext cx="1143008"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4572008" y="7381892"/>
            <a:ext cx="1357322"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38132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17</a:t>
            </a:fld>
            <a:endParaRPr lang="pt-BR" altLang="pt-BR" b="1" dirty="0">
              <a:solidFill>
                <a:schemeClr val="tx1"/>
              </a:solidFill>
            </a:endParaRPr>
          </a:p>
        </p:txBody>
      </p:sp>
      <p:sp>
        <p:nvSpPr>
          <p:cNvPr id="4" name="Retângulo 3"/>
          <p:cNvSpPr/>
          <p:nvPr/>
        </p:nvSpPr>
        <p:spPr>
          <a:xfrm>
            <a:off x="65084" y="2113705"/>
            <a:ext cx="6748292" cy="38010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pt-BR" sz="1400" dirty="0"/>
              <a:t>Na tarde desta segunda-feira </a:t>
            </a:r>
            <a:r>
              <a:rPr lang="pt-BR" sz="1400" dirty="0" smtClean="0"/>
              <a:t>19/07/2021, </a:t>
            </a:r>
            <a:r>
              <a:rPr lang="pt-BR" sz="1400" dirty="0"/>
              <a:t>uma guarnição da </a:t>
            </a:r>
            <a:r>
              <a:rPr lang="pt-BR" sz="1400" dirty="0" smtClean="0"/>
              <a:t>PATRAM </a:t>
            </a:r>
            <a:r>
              <a:rPr lang="pt-BR" sz="1400" dirty="0" smtClean="0"/>
              <a:t>de Caxias do Sul</a:t>
            </a:r>
            <a:r>
              <a:rPr lang="pt-BR" sz="1400" dirty="0" smtClean="0"/>
              <a:t> </a:t>
            </a:r>
            <a:r>
              <a:rPr lang="pt-BR" sz="1400" dirty="0"/>
              <a:t>em atendimento a denúncia no interior da cidade de </a:t>
            </a:r>
            <a:r>
              <a:rPr lang="pt-BR" sz="1400" dirty="0" smtClean="0"/>
              <a:t>Farroupilha, referente </a:t>
            </a:r>
            <a:r>
              <a:rPr lang="pt-BR" sz="1400" dirty="0"/>
              <a:t>a prática de caça </a:t>
            </a:r>
            <a:r>
              <a:rPr lang="pt-BR" sz="1400" dirty="0" smtClean="0"/>
              <a:t>ilegal </a:t>
            </a:r>
            <a:r>
              <a:rPr lang="pt-BR" sz="1400" dirty="0"/>
              <a:t>de aves </a:t>
            </a:r>
            <a:r>
              <a:rPr lang="pt-BR" sz="1400" dirty="0" smtClean="0"/>
              <a:t>silvestres, constatou 02 </a:t>
            </a:r>
            <a:r>
              <a:rPr lang="pt-BR" sz="1400" dirty="0"/>
              <a:t>armas de fogo, munições, espoletas, chumbo, pólvora e 11 carcaças de aves silvestres</a:t>
            </a:r>
            <a:r>
              <a:rPr lang="pt-BR" sz="1400" dirty="0" smtClean="0"/>
              <a:t>. Diante </a:t>
            </a:r>
            <a:r>
              <a:rPr lang="pt-BR" sz="1400" dirty="0"/>
              <a:t>dos fatos foi dado voz de prisão ao indivíduo, posterior o mesmo foi conduzido e apresentado no plantão da polícia civil </a:t>
            </a:r>
            <a:r>
              <a:rPr lang="pt-BR" sz="1400" dirty="0" smtClean="0"/>
              <a:t>para confecção </a:t>
            </a:r>
            <a:r>
              <a:rPr lang="pt-BR" sz="1400" dirty="0"/>
              <a:t>do flagrante delito.                      </a:t>
            </a:r>
            <a:endParaRPr lang="pt-BR" sz="1400" dirty="0" smtClean="0"/>
          </a:p>
          <a:p>
            <a:pPr algn="just"/>
            <a:endParaRPr lang="pt-BR" sz="300" dirty="0"/>
          </a:p>
          <a:p>
            <a:pPr algn="ctr"/>
            <a:r>
              <a:rPr lang="pt-BR" sz="1400" u="sng" dirty="0" smtClean="0"/>
              <a:t>MATERIAIS </a:t>
            </a:r>
            <a:r>
              <a:rPr lang="pt-BR" sz="1400" u="sng" dirty="0" smtClean="0"/>
              <a:t>APREENDIDOS</a:t>
            </a:r>
          </a:p>
          <a:p>
            <a:pPr algn="ctr"/>
            <a:endParaRPr lang="pt-BR" sz="600" u="sng" dirty="0" smtClean="0"/>
          </a:p>
          <a:p>
            <a:pPr marL="285750" indent="-285750" algn="just">
              <a:buFont typeface="Wingdings" panose="05000000000000000000" pitchFamily="2" charset="2"/>
              <a:buChar char="§"/>
            </a:pPr>
            <a:r>
              <a:rPr lang="pt-BR" sz="1400" dirty="0" smtClean="0"/>
              <a:t>01 </a:t>
            </a:r>
            <a:r>
              <a:rPr lang="pt-BR" sz="1400" dirty="0"/>
              <a:t>E</a:t>
            </a:r>
            <a:r>
              <a:rPr lang="pt-BR" sz="1400" dirty="0" smtClean="0"/>
              <a:t>spingarda </a:t>
            </a:r>
            <a:r>
              <a:rPr lang="pt-BR" sz="1400" dirty="0"/>
              <a:t>cal .32 marca </a:t>
            </a:r>
            <a:r>
              <a:rPr lang="pt-BR" sz="1400" dirty="0" smtClean="0"/>
              <a:t>CBC.</a:t>
            </a:r>
          </a:p>
          <a:p>
            <a:pPr marL="285750" indent="-285750" algn="just">
              <a:buFont typeface="Wingdings" panose="05000000000000000000" pitchFamily="2" charset="2"/>
              <a:buChar char="§"/>
            </a:pPr>
            <a:r>
              <a:rPr lang="pt-BR" sz="1400" dirty="0" smtClean="0"/>
              <a:t>01 </a:t>
            </a:r>
            <a:r>
              <a:rPr lang="pt-BR" sz="1400" dirty="0"/>
              <a:t>E</a:t>
            </a:r>
            <a:r>
              <a:rPr lang="pt-BR" sz="1400" dirty="0" smtClean="0"/>
              <a:t>spingarda </a:t>
            </a:r>
            <a:r>
              <a:rPr lang="pt-BR" sz="1400" dirty="0"/>
              <a:t>cal .</a:t>
            </a:r>
            <a:r>
              <a:rPr lang="pt-BR" sz="1400" dirty="0" smtClean="0"/>
              <a:t>310</a:t>
            </a:r>
          </a:p>
          <a:p>
            <a:pPr marL="285750" indent="-285750" algn="just">
              <a:buFont typeface="Wingdings" panose="05000000000000000000" pitchFamily="2" charset="2"/>
              <a:buChar char="§"/>
            </a:pPr>
            <a:r>
              <a:rPr lang="pt-BR" sz="1400" dirty="0"/>
              <a:t>C</a:t>
            </a:r>
            <a:r>
              <a:rPr lang="pt-BR" sz="1400" dirty="0" smtClean="0"/>
              <a:t>artuchos </a:t>
            </a:r>
            <a:r>
              <a:rPr lang="pt-BR" sz="1400" dirty="0"/>
              <a:t>cal .</a:t>
            </a:r>
            <a:r>
              <a:rPr lang="pt-BR" sz="1400" dirty="0" smtClean="0"/>
              <a:t>310, sendo </a:t>
            </a:r>
            <a:r>
              <a:rPr lang="pt-BR" sz="1400" dirty="0"/>
              <a:t>30 intactos e 19 deflagrados. </a:t>
            </a:r>
            <a:endParaRPr lang="pt-BR" sz="1400" dirty="0" smtClean="0"/>
          </a:p>
          <a:p>
            <a:pPr marL="285750" indent="-285750" algn="just">
              <a:buFont typeface="Wingdings" panose="05000000000000000000" pitchFamily="2" charset="2"/>
              <a:buChar char="§"/>
            </a:pPr>
            <a:r>
              <a:rPr lang="pt-BR" sz="1400" dirty="0" smtClean="0"/>
              <a:t>37 </a:t>
            </a:r>
            <a:r>
              <a:rPr lang="pt-BR" sz="1400" dirty="0"/>
              <a:t>cartuchos cal .32 </a:t>
            </a:r>
            <a:r>
              <a:rPr lang="pt-BR" sz="1400" dirty="0" smtClean="0"/>
              <a:t>sendo, 27 </a:t>
            </a:r>
            <a:r>
              <a:rPr lang="pt-BR" sz="1400" dirty="0"/>
              <a:t>intactas e 10 deflagradas</a:t>
            </a:r>
            <a:r>
              <a:rPr lang="pt-BR" sz="1400" dirty="0" smtClean="0"/>
              <a:t>.</a:t>
            </a:r>
          </a:p>
          <a:p>
            <a:pPr marL="285750" indent="-285750" algn="just">
              <a:buFont typeface="Wingdings" panose="05000000000000000000" pitchFamily="2" charset="2"/>
              <a:buChar char="§"/>
            </a:pPr>
            <a:r>
              <a:rPr lang="pt-BR" sz="1400" dirty="0" smtClean="0"/>
              <a:t>31 </a:t>
            </a:r>
            <a:r>
              <a:rPr lang="pt-BR" sz="1400" dirty="0"/>
              <a:t>cartuchos  cal</a:t>
            </a:r>
            <a:r>
              <a:rPr lang="pt-BR" sz="1400" dirty="0" smtClean="0"/>
              <a:t>. 36 </a:t>
            </a:r>
            <a:r>
              <a:rPr lang="pt-BR" sz="1400" dirty="0"/>
              <a:t>deflagrados</a:t>
            </a:r>
            <a:r>
              <a:rPr lang="pt-BR" sz="1400" dirty="0" smtClean="0"/>
              <a:t>.</a:t>
            </a:r>
          </a:p>
          <a:p>
            <a:pPr marL="285750" indent="-285750" algn="just">
              <a:buFont typeface="Wingdings" panose="05000000000000000000" pitchFamily="2" charset="2"/>
              <a:buChar char="§"/>
            </a:pPr>
            <a:r>
              <a:rPr lang="pt-BR" sz="1400" dirty="0" smtClean="0"/>
              <a:t>200 </a:t>
            </a:r>
            <a:r>
              <a:rPr lang="pt-BR" sz="1400" dirty="0"/>
              <a:t>espoletas sem marca. </a:t>
            </a:r>
            <a:endParaRPr lang="pt-BR" sz="1400" dirty="0" smtClean="0"/>
          </a:p>
          <a:p>
            <a:pPr marL="285750" indent="-285750" algn="just">
              <a:buFont typeface="Wingdings" panose="05000000000000000000" pitchFamily="2" charset="2"/>
              <a:buChar char="§"/>
            </a:pPr>
            <a:r>
              <a:rPr lang="pt-BR" sz="1400" dirty="0" smtClean="0"/>
              <a:t>200g </a:t>
            </a:r>
            <a:r>
              <a:rPr lang="pt-BR" sz="1400" dirty="0"/>
              <a:t>de pólvora. </a:t>
            </a:r>
            <a:endParaRPr lang="pt-BR" sz="1400" dirty="0" smtClean="0"/>
          </a:p>
          <a:p>
            <a:pPr marL="285750" indent="-285750" algn="just">
              <a:buFont typeface="Wingdings" panose="05000000000000000000" pitchFamily="2" charset="2"/>
              <a:buChar char="§"/>
            </a:pPr>
            <a:r>
              <a:rPr lang="pt-BR" sz="1400" dirty="0"/>
              <a:t>A</a:t>
            </a:r>
            <a:r>
              <a:rPr lang="pt-BR" sz="1400" dirty="0" smtClean="0"/>
              <a:t>proximadamente </a:t>
            </a:r>
            <a:r>
              <a:rPr lang="pt-BR" sz="1400" dirty="0"/>
              <a:t>100g de chumbo</a:t>
            </a:r>
            <a:r>
              <a:rPr lang="pt-BR" sz="1400" dirty="0" smtClean="0"/>
              <a:t>.</a:t>
            </a:r>
          </a:p>
          <a:p>
            <a:pPr marL="285750" indent="-285750" algn="just">
              <a:buFont typeface="Wingdings" panose="05000000000000000000" pitchFamily="2" charset="2"/>
              <a:buChar char="§"/>
            </a:pPr>
            <a:r>
              <a:rPr lang="pt-BR" sz="1400" b="1" dirty="0" smtClean="0">
                <a:solidFill>
                  <a:schemeClr val="tx1"/>
                </a:solidFill>
              </a:rPr>
              <a:t>11 Carcaças </a:t>
            </a:r>
            <a:r>
              <a:rPr lang="pt-BR" sz="1400" b="1" dirty="0">
                <a:solidFill>
                  <a:schemeClr val="tx1"/>
                </a:solidFill>
              </a:rPr>
              <a:t>de aves </a:t>
            </a:r>
            <a:r>
              <a:rPr lang="pt-BR" sz="1400" b="1" dirty="0" smtClean="0">
                <a:solidFill>
                  <a:schemeClr val="tx1"/>
                </a:solidFill>
              </a:rPr>
              <a:t>silvestres.</a:t>
            </a:r>
            <a:endParaRPr lang="pt-BR" sz="1400" dirty="0"/>
          </a:p>
        </p:txBody>
      </p:sp>
      <p:pic>
        <p:nvPicPr>
          <p:cNvPr id="9" name="Imagem 8"/>
          <p:cNvPicPr>
            <a:picLocks noChangeAspect="1"/>
          </p:cNvPicPr>
          <p:nvPr/>
        </p:nvPicPr>
        <p:blipFill>
          <a:blip r:embed="rId7" cstate="print"/>
          <a:stretch>
            <a:fillRect/>
          </a:stretch>
        </p:blipFill>
        <p:spPr>
          <a:xfrm>
            <a:off x="3359350" y="6027874"/>
            <a:ext cx="3340369" cy="3042524"/>
          </a:xfrm>
          <a:prstGeom prst="rect">
            <a:avLst/>
          </a:prstGeom>
          <a:ln w="38100">
            <a:solidFill>
              <a:srgbClr val="FF0000"/>
            </a:solidFill>
          </a:ln>
          <a:effectLst>
            <a:outerShdw blurRad="184150" dist="241300" dir="11520000" sx="110000" sy="110000" algn="ctr">
              <a:srgbClr val="000000">
                <a:alpha val="18000"/>
              </a:srgbClr>
            </a:outerShdw>
          </a:effectLst>
          <a:scene3d>
            <a:camera prst="perspectiveFront" fov="5100000">
              <a:rot lat="0" lon="900001" rev="0"/>
            </a:camera>
            <a:lightRig rig="flood" dir="t">
              <a:rot lat="0" lon="0" rev="13800000"/>
            </a:lightRig>
          </a:scene3d>
          <a:sp3d extrusionH="107950" prstMaterial="plastic">
            <a:bevelT w="82550" h="63500" prst="divot"/>
            <a:bevelB/>
          </a:sp3d>
        </p:spPr>
      </p:pic>
      <p:pic>
        <p:nvPicPr>
          <p:cNvPr id="10" name="Imagem 9"/>
          <p:cNvPicPr>
            <a:picLocks noChangeAspect="1"/>
          </p:cNvPicPr>
          <p:nvPr/>
        </p:nvPicPr>
        <p:blipFill>
          <a:blip r:embed="rId8" cstate="print"/>
          <a:stretch>
            <a:fillRect/>
          </a:stretch>
        </p:blipFill>
        <p:spPr>
          <a:xfrm rot="16200000">
            <a:off x="275134" y="5847566"/>
            <a:ext cx="2927832" cy="3347932"/>
          </a:xfrm>
          <a:prstGeom prst="rect">
            <a:avLst/>
          </a:prstGeom>
          <a:ln w="57150">
            <a:solidFill>
              <a:srgbClr val="FF0000"/>
            </a:solidFill>
          </a:ln>
          <a:effectLst>
            <a:outerShdw blurRad="225425" dist="50800" dir="5220000" algn="ctr">
              <a:srgbClr val="000000">
                <a:alpha val="33000"/>
              </a:srgbClr>
            </a:outerShdw>
          </a:effectLst>
          <a:scene3d>
            <a:camera prst="perspectiveFront" fov="3300000">
              <a:rot lat="21443259" lon="21315590" rev="21586169"/>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857467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18</a:t>
            </a:fld>
            <a:endParaRPr lang="pt-BR" altLang="pt-BR" b="1" dirty="0">
              <a:solidFill>
                <a:schemeClr val="tx1"/>
              </a:solidFill>
            </a:endParaRPr>
          </a:p>
        </p:txBody>
      </p:sp>
      <p:sp>
        <p:nvSpPr>
          <p:cNvPr id="2" name="Retângulo 1"/>
          <p:cNvSpPr/>
          <p:nvPr/>
        </p:nvSpPr>
        <p:spPr>
          <a:xfrm>
            <a:off x="3645024" y="2378124"/>
            <a:ext cx="3070124" cy="618630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dirty="0"/>
              <a:t>No dia  </a:t>
            </a:r>
            <a:r>
              <a:rPr lang="pt-BR" dirty="0" smtClean="0"/>
              <a:t>21/07/2021, uma </a:t>
            </a:r>
            <a:r>
              <a:rPr lang="pt-BR" dirty="0"/>
              <a:t>guarnição da PATRAM do </a:t>
            </a:r>
            <a:r>
              <a:rPr lang="pt-BR" dirty="0" smtClean="0"/>
              <a:t>1º BABM </a:t>
            </a:r>
            <a:r>
              <a:rPr lang="pt-BR" dirty="0"/>
              <a:t>juntamente com guarda parques da SEMA, em fiscalização na  Unidade de Conservação do Parque Itapuã, na Lagoa do Casamento realizou a prisão  em flagrante de um </a:t>
            </a:r>
            <a:r>
              <a:rPr lang="pt-BR" dirty="0" smtClean="0"/>
              <a:t>indivíduo, sendo </a:t>
            </a:r>
            <a:r>
              <a:rPr lang="pt-BR" dirty="0" smtClean="0">
                <a:solidFill>
                  <a:srgbClr val="FF0000"/>
                </a:solidFill>
              </a:rPr>
              <a:t>constatado </a:t>
            </a:r>
            <a:r>
              <a:rPr lang="pt-BR" dirty="0" smtClean="0">
                <a:solidFill>
                  <a:srgbClr val="FF0000"/>
                </a:solidFill>
              </a:rPr>
              <a:t>04 (quatro) </a:t>
            </a:r>
            <a:r>
              <a:rPr lang="pt-BR" dirty="0" smtClean="0">
                <a:solidFill>
                  <a:srgbClr val="FF0000"/>
                </a:solidFill>
              </a:rPr>
              <a:t>armas </a:t>
            </a:r>
            <a:r>
              <a:rPr lang="pt-BR" dirty="0" smtClean="0">
                <a:solidFill>
                  <a:srgbClr val="FF0000"/>
                </a:solidFill>
              </a:rPr>
              <a:t>de fogo longas de </a:t>
            </a:r>
            <a:r>
              <a:rPr lang="pt-BR" dirty="0" smtClean="0">
                <a:solidFill>
                  <a:srgbClr val="FF0000"/>
                </a:solidFill>
              </a:rPr>
              <a:t>calibres diversos, </a:t>
            </a:r>
            <a:r>
              <a:rPr lang="pt-BR" dirty="0" smtClean="0">
                <a:solidFill>
                  <a:srgbClr val="FF0000"/>
                </a:solidFill>
              </a:rPr>
              <a:t>várias </a:t>
            </a:r>
            <a:r>
              <a:rPr lang="pt-BR" dirty="0" smtClean="0">
                <a:solidFill>
                  <a:srgbClr val="FF0000"/>
                </a:solidFill>
              </a:rPr>
              <a:t>munições e </a:t>
            </a:r>
            <a:r>
              <a:rPr lang="pt-BR" dirty="0" smtClean="0">
                <a:solidFill>
                  <a:srgbClr val="FF0000"/>
                </a:solidFill>
              </a:rPr>
              <a:t>dois freezer com carne de caça congelada, além </a:t>
            </a:r>
            <a:r>
              <a:rPr lang="pt-BR" dirty="0" smtClean="0">
                <a:solidFill>
                  <a:srgbClr val="FF0000"/>
                </a:solidFill>
              </a:rPr>
              <a:t>de </a:t>
            </a:r>
            <a:r>
              <a:rPr lang="pt-BR" dirty="0">
                <a:solidFill>
                  <a:srgbClr val="FF0000"/>
                </a:solidFill>
              </a:rPr>
              <a:t>um pássaro silvestre nativo da espécie Canário da Terra em cativeiro, </a:t>
            </a:r>
            <a:r>
              <a:rPr lang="pt-BR" dirty="0" smtClean="0">
                <a:solidFill>
                  <a:srgbClr val="FF0000"/>
                </a:solidFill>
              </a:rPr>
              <a:t>petrechos </a:t>
            </a:r>
            <a:r>
              <a:rPr lang="pt-BR" dirty="0">
                <a:solidFill>
                  <a:srgbClr val="FF0000"/>
                </a:solidFill>
              </a:rPr>
              <a:t>de </a:t>
            </a:r>
            <a:r>
              <a:rPr lang="pt-BR" dirty="0" smtClean="0">
                <a:solidFill>
                  <a:srgbClr val="FF0000"/>
                </a:solidFill>
              </a:rPr>
              <a:t>pesca</a:t>
            </a:r>
            <a:r>
              <a:rPr lang="pt-BR" dirty="0" smtClean="0"/>
              <a:t>. </a:t>
            </a:r>
            <a:r>
              <a:rPr lang="pt-BR" dirty="0"/>
              <a:t>Diante do fato o indivíduo foi encaminhado para a DPPA de Viamão preso em flagrante delito para </a:t>
            </a:r>
            <a:r>
              <a:rPr lang="pt-BR" dirty="0" smtClean="0"/>
              <a:t>lavratura do flagrante.</a:t>
            </a:r>
            <a:endParaRPr lang="pt-BR" dirty="0"/>
          </a:p>
        </p:txBody>
      </p:sp>
      <p:pic>
        <p:nvPicPr>
          <p:cNvPr id="4" name="Imagem 3"/>
          <p:cNvPicPr>
            <a:picLocks noChangeAspect="1"/>
          </p:cNvPicPr>
          <p:nvPr/>
        </p:nvPicPr>
        <p:blipFill>
          <a:blip r:embed="rId7" cstate="print"/>
          <a:stretch>
            <a:fillRect/>
          </a:stretch>
        </p:blipFill>
        <p:spPr>
          <a:xfrm>
            <a:off x="116632" y="2596600"/>
            <a:ext cx="3553050" cy="2864807"/>
          </a:xfrm>
          <a:prstGeom prst="rect">
            <a:avLst/>
          </a:prstGeom>
          <a:ln>
            <a:noFill/>
          </a:ln>
          <a:effectLst>
            <a:outerShdw blurRad="184150" dist="241300" dir="11520000" sx="110000" sy="110000" algn="ctr">
              <a:srgbClr val="000000">
                <a:alpha val="18000"/>
              </a:srgbClr>
            </a:outerShdw>
          </a:effectLst>
          <a:scene3d>
            <a:camera prst="perspectiveFront" fov="5100000">
              <a:rot lat="0" lon="20999997" rev="0"/>
            </a:camera>
            <a:lightRig rig="flood" dir="t">
              <a:rot lat="0" lon="0" rev="13800000"/>
            </a:lightRig>
          </a:scene3d>
          <a:sp3d extrusionH="107950" prstMaterial="plastic">
            <a:bevelT w="82550" h="63500" prst="divot"/>
            <a:bevelB/>
          </a:sp3d>
        </p:spPr>
      </p:pic>
      <p:pic>
        <p:nvPicPr>
          <p:cNvPr id="5" name="Imagem 4"/>
          <p:cNvPicPr>
            <a:picLocks noChangeAspect="1"/>
          </p:cNvPicPr>
          <p:nvPr/>
        </p:nvPicPr>
        <p:blipFill>
          <a:blip r:embed="rId8" cstate="print"/>
          <a:stretch>
            <a:fillRect/>
          </a:stretch>
        </p:blipFill>
        <p:spPr>
          <a:xfrm>
            <a:off x="116632" y="5888950"/>
            <a:ext cx="3456384" cy="2880474"/>
          </a:xfrm>
          <a:prstGeom prst="rect">
            <a:avLst/>
          </a:prstGeom>
          <a:ln>
            <a:noFill/>
          </a:ln>
          <a:effectLst>
            <a:outerShdw blurRad="225425" dist="50800" dir="5220000" algn="ctr">
              <a:srgbClr val="000000">
                <a:alpha val="33000"/>
              </a:srgbClr>
            </a:outerShdw>
          </a:effectLst>
          <a:scene3d>
            <a:camera prst="perspectiveFront" fov="3300000">
              <a:rot lat="366925" lon="21037107" rev="63506"/>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2225695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19</a:t>
            </a:fld>
            <a:endParaRPr lang="pt-BR" altLang="pt-BR" b="1" dirty="0">
              <a:solidFill>
                <a:schemeClr val="tx1"/>
              </a:solidFill>
            </a:endParaRPr>
          </a:p>
        </p:txBody>
      </p:sp>
      <p:sp>
        <p:nvSpPr>
          <p:cNvPr id="6" name="Retângulo 5"/>
          <p:cNvSpPr/>
          <p:nvPr/>
        </p:nvSpPr>
        <p:spPr>
          <a:xfrm>
            <a:off x="214290" y="2595546"/>
            <a:ext cx="3024336" cy="5940088"/>
          </a:xfrm>
          <a:prstGeom prst="rect">
            <a:avLst/>
          </a:prstGeom>
          <a:ln w="57150"/>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pt-BR" sz="1900" dirty="0"/>
              <a:t>Na tarde </a:t>
            </a:r>
            <a:r>
              <a:rPr lang="pt-BR" sz="1900" dirty="0" smtClean="0"/>
              <a:t>do dia 22/07/21, </a:t>
            </a:r>
            <a:r>
              <a:rPr lang="pt-BR" sz="1900" dirty="0"/>
              <a:t>uma guarnição da PATRAM de Tramandaí recebeu denúncia de caça e pássaros silvestres, </a:t>
            </a:r>
            <a:r>
              <a:rPr lang="pt-BR" sz="1900" dirty="0" smtClean="0"/>
              <a:t>deslocando </a:t>
            </a:r>
            <a:r>
              <a:rPr lang="pt-BR" sz="1900" dirty="0"/>
              <a:t>até a </a:t>
            </a:r>
            <a:r>
              <a:rPr lang="pt-BR" sz="1900" dirty="0" smtClean="0"/>
              <a:t>Rua Cruz Alta, em </a:t>
            </a:r>
            <a:r>
              <a:rPr lang="pt-BR" sz="1900" dirty="0" err="1" smtClean="0"/>
              <a:t>Imbé</a:t>
            </a:r>
            <a:r>
              <a:rPr lang="pt-BR" sz="1900" dirty="0" smtClean="0"/>
              <a:t>, onde </a:t>
            </a:r>
            <a:r>
              <a:rPr lang="pt-BR" sz="1900" b="1" dirty="0" smtClean="0">
                <a:solidFill>
                  <a:srgbClr val="FF0000"/>
                </a:solidFill>
              </a:rPr>
              <a:t>constatou</a:t>
            </a:r>
            <a:r>
              <a:rPr lang="pt-BR" sz="1900" dirty="0" smtClean="0"/>
              <a:t> </a:t>
            </a:r>
            <a:r>
              <a:rPr lang="pt-BR" sz="1900" b="1" dirty="0" smtClean="0">
                <a:solidFill>
                  <a:srgbClr val="FF0000"/>
                </a:solidFill>
              </a:rPr>
              <a:t>01</a:t>
            </a:r>
            <a:r>
              <a:rPr lang="pt-BR" sz="1900" dirty="0" smtClean="0">
                <a:solidFill>
                  <a:srgbClr val="FF0000"/>
                </a:solidFill>
              </a:rPr>
              <a:t> </a:t>
            </a:r>
            <a:r>
              <a:rPr lang="pt-BR" sz="1900" b="1" dirty="0" smtClean="0">
                <a:solidFill>
                  <a:srgbClr val="FF0000"/>
                </a:solidFill>
              </a:rPr>
              <a:t>E</a:t>
            </a:r>
            <a:r>
              <a:rPr lang="pt-BR" sz="1900" b="1" dirty="0" smtClean="0">
                <a:solidFill>
                  <a:srgbClr val="FF0000"/>
                </a:solidFill>
              </a:rPr>
              <a:t>spingarda </a:t>
            </a:r>
            <a:r>
              <a:rPr lang="pt-BR" sz="1900" b="1" dirty="0" smtClean="0">
                <a:solidFill>
                  <a:srgbClr val="FF0000"/>
                </a:solidFill>
              </a:rPr>
              <a:t>calibre </a:t>
            </a:r>
            <a:r>
              <a:rPr lang="pt-BR" sz="1900" b="1" dirty="0" smtClean="0">
                <a:solidFill>
                  <a:srgbClr val="FF0000"/>
                </a:solidFill>
              </a:rPr>
              <a:t>.22, </a:t>
            </a:r>
            <a:r>
              <a:rPr lang="pt-BR" sz="1900" b="1" dirty="0" smtClean="0">
                <a:solidFill>
                  <a:srgbClr val="FF0000"/>
                </a:solidFill>
              </a:rPr>
              <a:t>87 </a:t>
            </a:r>
            <a:r>
              <a:rPr lang="pt-BR" sz="1900" b="1" dirty="0">
                <a:solidFill>
                  <a:srgbClr val="FF0000"/>
                </a:solidFill>
              </a:rPr>
              <a:t>estojos de </a:t>
            </a:r>
            <a:r>
              <a:rPr lang="pt-BR" sz="1900" b="1" dirty="0" smtClean="0">
                <a:solidFill>
                  <a:srgbClr val="FF0000"/>
                </a:solidFill>
              </a:rPr>
              <a:t>calibres (</a:t>
            </a:r>
            <a:r>
              <a:rPr lang="pt-BR" sz="1900" b="1" dirty="0">
                <a:solidFill>
                  <a:srgbClr val="FF0000"/>
                </a:solidFill>
              </a:rPr>
              <a:t>22, 24</a:t>
            </a:r>
            <a:r>
              <a:rPr lang="pt-BR" sz="1900" b="1" dirty="0" smtClean="0">
                <a:solidFill>
                  <a:srgbClr val="FF0000"/>
                </a:solidFill>
              </a:rPr>
              <a:t>, 12 </a:t>
            </a:r>
            <a:r>
              <a:rPr lang="pt-BR" sz="1900" b="1" dirty="0">
                <a:solidFill>
                  <a:srgbClr val="FF0000"/>
                </a:solidFill>
              </a:rPr>
              <a:t>e </a:t>
            </a:r>
            <a:r>
              <a:rPr lang="pt-BR" sz="1900" b="1" dirty="0" smtClean="0">
                <a:solidFill>
                  <a:srgbClr val="FF0000"/>
                </a:solidFill>
              </a:rPr>
              <a:t>36), material </a:t>
            </a:r>
            <a:r>
              <a:rPr lang="pt-BR" sz="1900" b="1" dirty="0">
                <a:solidFill>
                  <a:srgbClr val="FF0000"/>
                </a:solidFill>
              </a:rPr>
              <a:t>para fazer a </a:t>
            </a:r>
            <a:r>
              <a:rPr lang="pt-BR" sz="1900" b="1" dirty="0" smtClean="0">
                <a:solidFill>
                  <a:srgbClr val="FF0000"/>
                </a:solidFill>
              </a:rPr>
              <a:t>recarga e 03 </a:t>
            </a:r>
            <a:r>
              <a:rPr lang="pt-BR" sz="1900" b="1" dirty="0" smtClean="0">
                <a:solidFill>
                  <a:srgbClr val="FF0000"/>
                </a:solidFill>
              </a:rPr>
              <a:t>ratões </a:t>
            </a:r>
            <a:r>
              <a:rPr lang="pt-BR" sz="1900" b="1" dirty="0">
                <a:solidFill>
                  <a:srgbClr val="FF0000"/>
                </a:solidFill>
              </a:rPr>
              <a:t>do banhado </a:t>
            </a:r>
            <a:r>
              <a:rPr lang="pt-BR" sz="1900" b="1" dirty="0" smtClean="0">
                <a:solidFill>
                  <a:srgbClr val="FF0000"/>
                </a:solidFill>
              </a:rPr>
              <a:t>limpos. </a:t>
            </a:r>
            <a:r>
              <a:rPr lang="pt-BR" sz="1900" dirty="0" smtClean="0"/>
              <a:t>Foi dado voz de prisão ao indivíduo e </a:t>
            </a:r>
            <a:r>
              <a:rPr lang="pt-BR" sz="1900" dirty="0"/>
              <a:t>conduzido </a:t>
            </a:r>
            <a:r>
              <a:rPr lang="pt-BR" sz="1900" dirty="0" smtClean="0"/>
              <a:t>a DPPA</a:t>
            </a:r>
            <a:r>
              <a:rPr lang="pt-BR" sz="1900" dirty="0" smtClean="0"/>
              <a:t>, </a:t>
            </a:r>
            <a:r>
              <a:rPr lang="pt-BR" sz="1900" dirty="0" smtClean="0"/>
              <a:t>para lavratura do flagrante </a:t>
            </a:r>
            <a:r>
              <a:rPr lang="pt-BR" sz="1900" dirty="0"/>
              <a:t>por posse de arma sem registro e caça </a:t>
            </a:r>
            <a:r>
              <a:rPr lang="pt-BR" sz="1900" dirty="0" smtClean="0"/>
              <a:t>de animal silvestre. Os ratões foram descartados em aterro san</a:t>
            </a:r>
            <a:r>
              <a:rPr lang="pt-BR" sz="1900" dirty="0" smtClean="0"/>
              <a:t>itário conforme termo lavrado.</a:t>
            </a:r>
            <a:endParaRPr lang="pt-BR" sz="1900" dirty="0"/>
          </a:p>
        </p:txBody>
      </p:sp>
      <p:pic>
        <p:nvPicPr>
          <p:cNvPr id="8" name="Imagem 7"/>
          <p:cNvPicPr>
            <a:picLocks noChangeAspect="1"/>
          </p:cNvPicPr>
          <p:nvPr/>
        </p:nvPicPr>
        <p:blipFill>
          <a:blip r:embed="rId7" cstate="print"/>
          <a:stretch>
            <a:fillRect/>
          </a:stretch>
        </p:blipFill>
        <p:spPr>
          <a:xfrm>
            <a:off x="3214686" y="2238356"/>
            <a:ext cx="3313723" cy="2295598"/>
          </a:xfrm>
          <a:prstGeom prst="rect">
            <a:avLst/>
          </a:prstGeom>
          <a:ln>
            <a:noFill/>
          </a:ln>
          <a:effectLst>
            <a:outerShdw blurRad="184150" dist="241300" dir="11520000" sx="110000" sy="110000" algn="ctr">
              <a:srgbClr val="000000">
                <a:alpha val="18000"/>
              </a:srgbClr>
            </a:outerShdw>
          </a:effectLst>
          <a:scene3d>
            <a:camera prst="perspectiveFront" fov="5100000">
              <a:rot lat="0" lon="900001" rev="0"/>
            </a:camera>
            <a:lightRig rig="flood" dir="t">
              <a:rot lat="0" lon="0" rev="13800000"/>
            </a:lightRig>
          </a:scene3d>
          <a:sp3d extrusionH="107950" prstMaterial="plastic">
            <a:bevelT w="82550" h="63500" prst="divot"/>
            <a:bevelB/>
          </a:sp3d>
        </p:spPr>
      </p:pic>
      <p:pic>
        <p:nvPicPr>
          <p:cNvPr id="10" name="Imagem 9"/>
          <p:cNvPicPr>
            <a:picLocks noChangeAspect="1"/>
          </p:cNvPicPr>
          <p:nvPr/>
        </p:nvPicPr>
        <p:blipFill>
          <a:blip r:embed="rId8" cstate="print"/>
          <a:stretch>
            <a:fillRect/>
          </a:stretch>
        </p:blipFill>
        <p:spPr>
          <a:xfrm>
            <a:off x="3143248" y="4595810"/>
            <a:ext cx="3475964" cy="2537421"/>
          </a:xfrm>
          <a:prstGeom prst="rect">
            <a:avLst/>
          </a:prstGeom>
          <a:ln>
            <a:noFill/>
          </a:ln>
          <a:effectLst>
            <a:outerShdw blurRad="225425" dist="50800" dir="5220000" algn="ctr">
              <a:srgbClr val="000000">
                <a:alpha val="33000"/>
              </a:srgbClr>
            </a:outerShdw>
          </a:effectLst>
          <a:scene3d>
            <a:camera prst="perspectiveFront" fov="3300000">
              <a:rot lat="21439953" lon="1184324" rev="21497818"/>
            </a:camera>
            <a:lightRig rig="harsh" dir="t">
              <a:rot lat="0" lon="0" rev="3000000"/>
            </a:lightRig>
          </a:scene3d>
          <a:sp3d extrusionH="254000" contourW="19050">
            <a:bevelT w="82550" h="44450" prst="angle"/>
            <a:bevelB w="82550" h="44450" prst="angle"/>
            <a:contourClr>
              <a:srgbClr val="FFFFFF"/>
            </a:contourClr>
          </a:sp3d>
        </p:spPr>
      </p:pic>
      <p:pic>
        <p:nvPicPr>
          <p:cNvPr id="12" name="Imagem 11"/>
          <p:cNvPicPr>
            <a:picLocks noChangeAspect="1"/>
          </p:cNvPicPr>
          <p:nvPr/>
        </p:nvPicPr>
        <p:blipFill>
          <a:blip r:embed="rId9" cstate="print"/>
          <a:stretch>
            <a:fillRect/>
          </a:stretch>
        </p:blipFill>
        <p:spPr>
          <a:xfrm>
            <a:off x="3357562" y="7207945"/>
            <a:ext cx="3238080" cy="2317087"/>
          </a:xfrm>
          <a:prstGeom prst="rect">
            <a:avLst/>
          </a:prstGeom>
          <a:ln>
            <a:noFill/>
          </a:ln>
          <a:effectLst>
            <a:outerShdw blurRad="225425" dist="50800" dir="5220000" algn="ctr">
              <a:srgbClr val="000000">
                <a:alpha val="33000"/>
              </a:srgbClr>
            </a:outerShdw>
          </a:effectLst>
          <a:scene3d>
            <a:camera prst="perspectiveFront" fov="3300000">
              <a:rot lat="366925" lon="21037107" rev="21363505"/>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70152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ixaDeTexto 27"/>
          <p:cNvSpPr txBox="1">
            <a:spLocks noChangeArrowheads="1"/>
          </p:cNvSpPr>
          <p:nvPr/>
        </p:nvSpPr>
        <p:spPr bwMode="auto">
          <a:xfrm>
            <a:off x="0" y="95216"/>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32" name="CaixaDeTexto 31"/>
          <p:cNvSpPr txBox="1">
            <a:spLocks noChangeArrowheads="1"/>
          </p:cNvSpPr>
          <p:nvPr/>
        </p:nvSpPr>
        <p:spPr bwMode="auto">
          <a:xfrm>
            <a:off x="71438" y="710627"/>
            <a:ext cx="5214950" cy="384721"/>
          </a:xfrm>
          <a:prstGeom prst="rect">
            <a:avLst/>
          </a:prstGeom>
          <a:ln/>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900" b="1" dirty="0"/>
              <a:t>ESTRUTURA DO COMANDO AMBIENTAL</a:t>
            </a:r>
          </a:p>
        </p:txBody>
      </p:sp>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25032"/>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3"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4" cstate="print"/>
          <a:srcRect/>
          <a:stretch>
            <a:fillRect/>
          </a:stretch>
        </p:blipFill>
        <p:spPr bwMode="auto">
          <a:xfrm>
            <a:off x="5514977" y="380968"/>
            <a:ext cx="1200171" cy="719838"/>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2</a:t>
            </a:fld>
            <a:endParaRPr lang="pt-BR" altLang="pt-BR" b="1" dirty="0">
              <a:solidFill>
                <a:schemeClr val="tx1"/>
              </a:solidFill>
            </a:endParaRPr>
          </a:p>
        </p:txBody>
      </p:sp>
      <p:pic>
        <p:nvPicPr>
          <p:cNvPr id="33" name="Picture 542">
            <a:extLst>
              <a:ext uri="{FF2B5EF4-FFF2-40B4-BE49-F238E27FC236}">
                <a16:creationId xmlns="" xmlns:a16="http://schemas.microsoft.com/office/drawing/2014/main" id="{493AB8DC-3A22-4B76-B8F4-23E8C44D6991}"/>
              </a:ext>
            </a:extLst>
          </p:cNvPr>
          <p:cNvPicPr/>
          <p:nvPr/>
        </p:nvPicPr>
        <p:blipFill>
          <a:blip r:embed="rId5" cstate="print"/>
          <a:stretch>
            <a:fillRect/>
          </a:stretch>
        </p:blipFill>
        <p:spPr>
          <a:xfrm>
            <a:off x="714356" y="1932934"/>
            <a:ext cx="2071702" cy="2520000"/>
          </a:xfrm>
          <a:prstGeom prst="rect">
            <a:avLst/>
          </a:prstGeom>
          <a:ln w="228600" cap="sq" cmpd="thickThin">
            <a:solidFill>
              <a:srgbClr val="000000"/>
            </a:solidFill>
            <a:prstDash val="solid"/>
            <a:miter lim="800000"/>
          </a:ln>
          <a:effectLst>
            <a:innerShdw blurRad="76200">
              <a:srgbClr val="000000"/>
            </a:innerShdw>
          </a:effectLst>
        </p:spPr>
      </p:pic>
      <p:sp>
        <p:nvSpPr>
          <p:cNvPr id="5" name="Retângulo 4">
            <a:extLst>
              <a:ext uri="{FF2B5EF4-FFF2-40B4-BE49-F238E27FC236}">
                <a16:creationId xmlns="" xmlns:a16="http://schemas.microsoft.com/office/drawing/2014/main" id="{EBF852E4-89D7-435F-B669-8FB34D818E8E}"/>
              </a:ext>
            </a:extLst>
          </p:cNvPr>
          <p:cNvSpPr/>
          <p:nvPr/>
        </p:nvSpPr>
        <p:spPr>
          <a:xfrm>
            <a:off x="829873" y="1309662"/>
            <a:ext cx="1884747" cy="322845"/>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1270">
              <a:lnSpc>
                <a:spcPct val="107000"/>
              </a:lnSpc>
              <a:spcAft>
                <a:spcPts val="0"/>
              </a:spcAft>
            </a:pPr>
            <a:r>
              <a:rPr lang="pt-BR" sz="1400" dirty="0"/>
              <a:t>Comandante </a:t>
            </a:r>
            <a:r>
              <a:rPr lang="pt-BR" sz="1400" dirty="0" smtClean="0"/>
              <a:t>do </a:t>
            </a:r>
            <a:r>
              <a:rPr lang="pt-BR" sz="1400" dirty="0"/>
              <a:t>CABM</a:t>
            </a:r>
            <a:endParaRPr lang="pt-BR"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Retângulo 33">
            <a:extLst>
              <a:ext uri="{FF2B5EF4-FFF2-40B4-BE49-F238E27FC236}">
                <a16:creationId xmlns="" xmlns:a16="http://schemas.microsoft.com/office/drawing/2014/main" id="{7858D632-FB15-44A2-8A3F-1909DA5B991D}"/>
              </a:ext>
            </a:extLst>
          </p:cNvPr>
          <p:cNvSpPr/>
          <p:nvPr/>
        </p:nvSpPr>
        <p:spPr>
          <a:xfrm>
            <a:off x="76659" y="4738686"/>
            <a:ext cx="334152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sz="1400" b="1" dirty="0" err="1">
                <a:solidFill>
                  <a:prstClr val="black"/>
                </a:solidFill>
              </a:rPr>
              <a:t>Ten</a:t>
            </a:r>
            <a:r>
              <a:rPr lang="pt-BR" sz="1400" b="1" dirty="0">
                <a:solidFill>
                  <a:prstClr val="black"/>
                </a:solidFill>
              </a:rPr>
              <a:t> </a:t>
            </a:r>
            <a:r>
              <a:rPr lang="pt-BR" sz="1400" b="1" dirty="0" err="1">
                <a:solidFill>
                  <a:prstClr val="black"/>
                </a:solidFill>
              </a:rPr>
              <a:t>Cel</a:t>
            </a:r>
            <a:r>
              <a:rPr lang="pt-BR" sz="1400" b="1" dirty="0">
                <a:solidFill>
                  <a:prstClr val="black"/>
                </a:solidFill>
              </a:rPr>
              <a:t> QOEM </a:t>
            </a:r>
            <a:r>
              <a:rPr lang="pt-BR" sz="1400" b="1" dirty="0" smtClean="0">
                <a:solidFill>
                  <a:prstClr val="black"/>
                </a:solidFill>
              </a:rPr>
              <a:t>- Vladimir </a:t>
            </a:r>
            <a:r>
              <a:rPr lang="pt-BR" sz="1400" b="1" dirty="0">
                <a:solidFill>
                  <a:prstClr val="black"/>
                </a:solidFill>
              </a:rPr>
              <a:t>Luís Silva da Rosa</a:t>
            </a:r>
            <a:endParaRPr lang="pt-BR" sz="1400" dirty="0"/>
          </a:p>
        </p:txBody>
      </p:sp>
      <p:sp>
        <p:nvSpPr>
          <p:cNvPr id="6" name="Retângulo 5">
            <a:extLst>
              <a:ext uri="{FF2B5EF4-FFF2-40B4-BE49-F238E27FC236}">
                <a16:creationId xmlns="" xmlns:a16="http://schemas.microsoft.com/office/drawing/2014/main" id="{5F714531-A92E-4072-9753-44E607051A0C}"/>
              </a:ext>
            </a:extLst>
          </p:cNvPr>
          <p:cNvSpPr/>
          <p:nvPr/>
        </p:nvSpPr>
        <p:spPr>
          <a:xfrm>
            <a:off x="3826658" y="1930579"/>
            <a:ext cx="2578911"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pt-BR" sz="1400" dirty="0">
                <a:solidFill>
                  <a:srgbClr val="FFFFFF"/>
                </a:solidFill>
                <a:latin typeface="Calibri" panose="020F0502020204030204" pitchFamily="34" charset="0"/>
                <a:ea typeface="Calibri" panose="020F0502020204030204" pitchFamily="34" charset="0"/>
                <a:cs typeface="Calibri" panose="020F0502020204030204" pitchFamily="34" charset="0"/>
              </a:rPr>
              <a:t>Chefe do Estado-Maior do CABM</a:t>
            </a:r>
            <a:endParaRPr lang="pt-BR" sz="1400" dirty="0"/>
          </a:p>
        </p:txBody>
      </p:sp>
      <p:sp>
        <p:nvSpPr>
          <p:cNvPr id="9" name="Retângulo 8">
            <a:extLst>
              <a:ext uri="{FF2B5EF4-FFF2-40B4-BE49-F238E27FC236}">
                <a16:creationId xmlns="" xmlns:a16="http://schemas.microsoft.com/office/drawing/2014/main" id="{4C66E3D6-D3B6-4816-9E92-C85B8835EDF1}"/>
              </a:ext>
            </a:extLst>
          </p:cNvPr>
          <p:cNvSpPr/>
          <p:nvPr/>
        </p:nvSpPr>
        <p:spPr>
          <a:xfrm>
            <a:off x="3650306" y="5431041"/>
            <a:ext cx="2940076"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sz="1400" b="1" dirty="0" err="1">
                <a:solidFill>
                  <a:prstClr val="black"/>
                </a:solidFill>
              </a:rPr>
              <a:t>Maj</a:t>
            </a:r>
            <a:r>
              <a:rPr lang="pt-BR" sz="1400" b="1" dirty="0">
                <a:solidFill>
                  <a:prstClr val="black"/>
                </a:solidFill>
              </a:rPr>
              <a:t> QOEM </a:t>
            </a:r>
            <a:r>
              <a:rPr lang="pt-BR" sz="1400" b="1" dirty="0" smtClean="0">
                <a:solidFill>
                  <a:prstClr val="black"/>
                </a:solidFill>
              </a:rPr>
              <a:t>- </a:t>
            </a:r>
            <a:r>
              <a:rPr lang="pt-BR" sz="1400" b="1" dirty="0" err="1" smtClean="0">
                <a:solidFill>
                  <a:prstClr val="black"/>
                </a:solidFill>
              </a:rPr>
              <a:t>Samaroni</a:t>
            </a:r>
            <a:r>
              <a:rPr lang="pt-BR" sz="1400" b="1" dirty="0" smtClean="0">
                <a:solidFill>
                  <a:prstClr val="black"/>
                </a:solidFill>
              </a:rPr>
              <a:t> </a:t>
            </a:r>
            <a:r>
              <a:rPr lang="pt-BR" sz="1400" b="1" dirty="0">
                <a:solidFill>
                  <a:prstClr val="black"/>
                </a:solidFill>
              </a:rPr>
              <a:t>Teixeira </a:t>
            </a:r>
            <a:r>
              <a:rPr lang="pt-BR" sz="1400" b="1" dirty="0" err="1">
                <a:solidFill>
                  <a:prstClr val="black"/>
                </a:solidFill>
              </a:rPr>
              <a:t>Zappe</a:t>
            </a:r>
            <a:r>
              <a:rPr lang="pt-BR" sz="1400" b="1" dirty="0">
                <a:solidFill>
                  <a:prstClr val="black"/>
                </a:solidFill>
              </a:rPr>
              <a:t> </a:t>
            </a:r>
            <a:endParaRPr lang="pt-BR" sz="1400" dirty="0"/>
          </a:p>
        </p:txBody>
      </p:sp>
      <p:pic>
        <p:nvPicPr>
          <p:cNvPr id="46" name="Picture 617">
            <a:extLst>
              <a:ext uri="{FF2B5EF4-FFF2-40B4-BE49-F238E27FC236}">
                <a16:creationId xmlns="" xmlns:a16="http://schemas.microsoft.com/office/drawing/2014/main" id="{D8458A0D-2A89-4976-9745-2E1211D305B8}"/>
              </a:ext>
            </a:extLst>
          </p:cNvPr>
          <p:cNvPicPr/>
          <p:nvPr/>
        </p:nvPicPr>
        <p:blipFill>
          <a:blip r:embed="rId6" cstate="print"/>
          <a:stretch>
            <a:fillRect/>
          </a:stretch>
        </p:blipFill>
        <p:spPr>
          <a:xfrm>
            <a:off x="1714488" y="6667512"/>
            <a:ext cx="3286148" cy="2214578"/>
          </a:xfrm>
          <a:prstGeom prst="rect">
            <a:avLst/>
          </a:prstGeom>
          <a:ln w="228600" cap="sq" cmpd="thickThin">
            <a:solidFill>
              <a:srgbClr val="000000"/>
            </a:solidFill>
            <a:prstDash val="solid"/>
            <a:miter lim="800000"/>
          </a:ln>
          <a:effectLst>
            <a:innerShdw blurRad="76200">
              <a:srgbClr val="000000"/>
            </a:innerShdw>
          </a:effectLst>
        </p:spPr>
      </p:pic>
      <p:sp>
        <p:nvSpPr>
          <p:cNvPr id="13" name="Retângulo 12">
            <a:extLst>
              <a:ext uri="{FF2B5EF4-FFF2-40B4-BE49-F238E27FC236}">
                <a16:creationId xmlns="" xmlns:a16="http://schemas.microsoft.com/office/drawing/2014/main" id="{5F940110-808C-409F-93FB-47B1B4601F84}"/>
              </a:ext>
            </a:extLst>
          </p:cNvPr>
          <p:cNvSpPr/>
          <p:nvPr/>
        </p:nvSpPr>
        <p:spPr>
          <a:xfrm>
            <a:off x="428604" y="9130749"/>
            <a:ext cx="6000768" cy="3228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07000"/>
              </a:lnSpc>
              <a:spcAft>
                <a:spcPts val="0"/>
              </a:spcAft>
              <a:tabLst>
                <a:tab pos="1551940" algn="ctr"/>
                <a:tab pos="6743065" algn="r"/>
              </a:tabLst>
            </a:pPr>
            <a:r>
              <a:rPr lang="pt-BR"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Rua </a:t>
            </a:r>
            <a:r>
              <a:rPr lang="pt-BR" sz="1400" b="1" dirty="0">
                <a:solidFill>
                  <a:srgbClr val="000000"/>
                </a:solidFill>
                <a:latin typeface="Calibri" panose="020F0502020204030204" pitchFamily="34" charset="0"/>
                <a:ea typeface="Calibri" panose="020F0502020204030204" pitchFamily="34" charset="0"/>
                <a:cs typeface="Calibri" panose="020F0502020204030204" pitchFamily="34" charset="0"/>
              </a:rPr>
              <a:t>João Moreira Maciel, nº 370, </a:t>
            </a:r>
            <a:r>
              <a:rPr lang="pt-BR"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Bairro </a:t>
            </a:r>
            <a:r>
              <a:rPr lang="pt-BR" sz="1400" b="1" dirty="0">
                <a:solidFill>
                  <a:srgbClr val="000000"/>
                </a:solidFill>
                <a:latin typeface="Calibri" panose="020F0502020204030204" pitchFamily="34" charset="0"/>
                <a:ea typeface="Calibri" panose="020F0502020204030204" pitchFamily="34" charset="0"/>
                <a:cs typeface="Calibri" panose="020F0502020204030204" pitchFamily="34" charset="0"/>
              </a:rPr>
              <a:t>Marcílio Dias – Porto Alegre/RS</a:t>
            </a:r>
            <a:endParaRPr lang="pt-B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tângulo 34">
            <a:extLst>
              <a:ext uri="{FF2B5EF4-FFF2-40B4-BE49-F238E27FC236}">
                <a16:creationId xmlns="" xmlns:a16="http://schemas.microsoft.com/office/drawing/2014/main" id="{5FE63BB2-B098-4CB2-9239-26DF96238B40}"/>
              </a:ext>
            </a:extLst>
          </p:cNvPr>
          <p:cNvSpPr/>
          <p:nvPr/>
        </p:nvSpPr>
        <p:spPr>
          <a:xfrm>
            <a:off x="1214422" y="6002545"/>
            <a:ext cx="4174861"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pt-BR" sz="1400" dirty="0">
                <a:solidFill>
                  <a:srgbClr val="FFFFFF"/>
                </a:solidFill>
                <a:latin typeface="Calibri" panose="020F0502020204030204" pitchFamily="34" charset="0"/>
                <a:ea typeface="Calibri" panose="020F0502020204030204" pitchFamily="34" charset="0"/>
                <a:cs typeface="Calibri" panose="020F0502020204030204" pitchFamily="34" charset="0"/>
              </a:rPr>
              <a:t>SEDE </a:t>
            </a:r>
            <a:r>
              <a:rPr lang="pt-BR" sz="14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DO COMANDO AMBIENTAL DA BRIGADA MILITAR</a:t>
            </a:r>
            <a:endParaRPr lang="pt-BR" sz="1400" dirty="0"/>
          </a:p>
        </p:txBody>
      </p:sp>
      <p:pic>
        <p:nvPicPr>
          <p:cNvPr id="2" name="Imagem 1"/>
          <p:cNvPicPr>
            <a:picLocks noChangeAspect="1"/>
          </p:cNvPicPr>
          <p:nvPr/>
        </p:nvPicPr>
        <p:blipFill>
          <a:blip r:embed="rId7" cstate="print"/>
          <a:stretch>
            <a:fillRect/>
          </a:stretch>
        </p:blipFill>
        <p:spPr>
          <a:xfrm>
            <a:off x="4081117" y="2575876"/>
            <a:ext cx="2078753" cy="2520000"/>
          </a:xfrm>
          <a:prstGeom prst="rect">
            <a:avLst/>
          </a:prstGeom>
          <a:ln w="228600" cap="sq" cmpd="thickThin">
            <a:solidFill>
              <a:srgbClr val="000000"/>
            </a:solidFill>
            <a:prstDash val="solid"/>
            <a:miter lim="800000"/>
          </a:ln>
          <a:effectLst>
            <a:innerShdw blurRad="76200">
              <a:srgbClr val="000000"/>
            </a:innerShdw>
          </a:effectLst>
        </p:spPr>
      </p:pic>
      <p:sp>
        <p:nvSpPr>
          <p:cNvPr id="24" name="CaixaDeTexto 23"/>
          <p:cNvSpPr txBox="1">
            <a:spLocks noChangeArrowheads="1"/>
          </p:cNvSpPr>
          <p:nvPr/>
        </p:nvSpPr>
        <p:spPr bwMode="auto">
          <a:xfrm>
            <a:off x="-35719" y="3515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20</a:t>
            </a:fld>
            <a:endParaRPr lang="pt-BR" altLang="pt-BR" b="1" dirty="0">
              <a:solidFill>
                <a:schemeClr val="tx1"/>
              </a:solidFill>
            </a:endParaRPr>
          </a:p>
        </p:txBody>
      </p:sp>
      <p:sp>
        <p:nvSpPr>
          <p:cNvPr id="2" name="Retângulo 1"/>
          <p:cNvSpPr/>
          <p:nvPr/>
        </p:nvSpPr>
        <p:spPr>
          <a:xfrm>
            <a:off x="3286148" y="2501815"/>
            <a:ext cx="3429000" cy="6555641"/>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lgn="just"/>
            <a:r>
              <a:rPr lang="pt-BR" sz="1400" dirty="0"/>
              <a:t>Na manhã </a:t>
            </a:r>
            <a:r>
              <a:rPr lang="pt-BR" sz="1400" dirty="0" smtClean="0"/>
              <a:t>do dia </a:t>
            </a:r>
            <a:r>
              <a:rPr lang="pt-BR" sz="1400" dirty="0" smtClean="0"/>
              <a:t>22/07/2021 </a:t>
            </a:r>
            <a:r>
              <a:rPr lang="pt-BR" sz="1400" dirty="0"/>
              <a:t>a PATRAM de Pelotas, após receber denúncia de atividade de caça de </a:t>
            </a:r>
            <a:r>
              <a:rPr lang="pt-BR" sz="1400" dirty="0" err="1"/>
              <a:t>marrecão</a:t>
            </a:r>
            <a:r>
              <a:rPr lang="pt-BR" sz="1400" dirty="0"/>
              <a:t>, deslocou até o município de Arroio Grande. Ao chegar no local indicado na denúncia, foram abordados quatro </a:t>
            </a:r>
            <a:r>
              <a:rPr lang="pt-BR" sz="1400" dirty="0" smtClean="0"/>
              <a:t>cidadãos </a:t>
            </a:r>
            <a:r>
              <a:rPr lang="pt-BR" sz="1400" dirty="0"/>
              <a:t>e junto destes estavam 45 </a:t>
            </a:r>
            <a:r>
              <a:rPr lang="pt-BR" sz="1400" dirty="0" err="1"/>
              <a:t>marrecões</a:t>
            </a:r>
            <a:r>
              <a:rPr lang="pt-BR" sz="1400" dirty="0"/>
              <a:t> recentemente abatidos. Próximo aos abordados estavam </a:t>
            </a:r>
            <a:r>
              <a:rPr lang="pt-BR" sz="1400" b="1" dirty="0">
                <a:solidFill>
                  <a:srgbClr val="FF0000"/>
                </a:solidFill>
              </a:rPr>
              <a:t>quatro armas calibre 12</a:t>
            </a:r>
            <a:r>
              <a:rPr lang="pt-BR" sz="1400" dirty="0"/>
              <a:t>, sendo que três destas estavam devidamente registradas, mas uma delas </a:t>
            </a:r>
            <a:r>
              <a:rPr lang="pt-BR" sz="1400" dirty="0" smtClean="0"/>
              <a:t>não havia procedência</a:t>
            </a:r>
            <a:r>
              <a:rPr lang="pt-BR" sz="1400" dirty="0"/>
              <a:t>. Também no local foram apreendidos com os elementos, </a:t>
            </a:r>
            <a:r>
              <a:rPr lang="pt-BR" sz="1400" b="1" dirty="0">
                <a:solidFill>
                  <a:srgbClr val="FF0000"/>
                </a:solidFill>
              </a:rPr>
              <a:t>393 cartuchos intactos, 316 cartuchos de flagrados e 48 chamas utilizadas para caça de </a:t>
            </a:r>
            <a:r>
              <a:rPr lang="pt-BR" sz="1400" b="1" dirty="0" err="1">
                <a:solidFill>
                  <a:srgbClr val="FF0000"/>
                </a:solidFill>
              </a:rPr>
              <a:t>marrecão</a:t>
            </a:r>
            <a:r>
              <a:rPr lang="pt-BR" sz="1400" dirty="0" smtClean="0"/>
              <a:t>. Ao </a:t>
            </a:r>
            <a:r>
              <a:rPr lang="pt-BR" sz="1400" dirty="0"/>
              <a:t>deslocar em uma residência da granja, local utilizado como ponto de acampamento dos caçadores, </a:t>
            </a:r>
            <a:r>
              <a:rPr lang="pt-BR" sz="1400" dirty="0" smtClean="0"/>
              <a:t>foi </a:t>
            </a:r>
            <a:r>
              <a:rPr lang="pt-BR" sz="1400" dirty="0"/>
              <a:t>apreendida mais </a:t>
            </a:r>
            <a:r>
              <a:rPr lang="pt-BR" sz="1400" b="1" dirty="0" smtClean="0">
                <a:solidFill>
                  <a:srgbClr val="FF0000"/>
                </a:solidFill>
              </a:rPr>
              <a:t>01 </a:t>
            </a:r>
            <a:r>
              <a:rPr lang="pt-BR" sz="1400" b="1" dirty="0">
                <a:solidFill>
                  <a:srgbClr val="FF0000"/>
                </a:solidFill>
              </a:rPr>
              <a:t>arma calibre 12 que estava desmontada, 235 cartuchos intactos, 91 pontas de </a:t>
            </a:r>
            <a:r>
              <a:rPr lang="pt-BR" sz="1400" b="1" dirty="0" err="1">
                <a:solidFill>
                  <a:srgbClr val="FF0000"/>
                </a:solidFill>
              </a:rPr>
              <a:t>baletão</a:t>
            </a:r>
            <a:r>
              <a:rPr lang="pt-BR" sz="1400" b="1" dirty="0">
                <a:solidFill>
                  <a:srgbClr val="FF0000"/>
                </a:solidFill>
              </a:rPr>
              <a:t> para recarga, 40 cartuchos sem chumbo, 70 chamas para caça de </a:t>
            </a:r>
            <a:r>
              <a:rPr lang="pt-BR" sz="1400" b="1" dirty="0" err="1">
                <a:solidFill>
                  <a:srgbClr val="FF0000"/>
                </a:solidFill>
              </a:rPr>
              <a:t>marrecão</a:t>
            </a:r>
            <a:r>
              <a:rPr lang="pt-BR" sz="1400" b="1" dirty="0">
                <a:solidFill>
                  <a:srgbClr val="FF0000"/>
                </a:solidFill>
              </a:rPr>
              <a:t> e mais nove </a:t>
            </a:r>
            <a:r>
              <a:rPr lang="pt-BR" sz="1400" b="1" dirty="0" err="1">
                <a:solidFill>
                  <a:srgbClr val="FF0000"/>
                </a:solidFill>
              </a:rPr>
              <a:t>marrecões</a:t>
            </a:r>
            <a:r>
              <a:rPr lang="pt-BR" sz="1400" dirty="0"/>
              <a:t> </a:t>
            </a:r>
            <a:r>
              <a:rPr lang="pt-BR" sz="1400" b="1" dirty="0">
                <a:solidFill>
                  <a:srgbClr val="FF0000"/>
                </a:solidFill>
              </a:rPr>
              <a:t>limpos e congelados</a:t>
            </a:r>
            <a:r>
              <a:rPr lang="pt-BR" sz="1400" dirty="0" smtClean="0"/>
              <a:t>. </a:t>
            </a:r>
            <a:r>
              <a:rPr lang="pt-BR" sz="1400" dirty="0" smtClean="0"/>
              <a:t>Foi </a:t>
            </a:r>
            <a:r>
              <a:rPr lang="pt-BR" sz="1400" dirty="0"/>
              <a:t>dado voz de </a:t>
            </a:r>
            <a:r>
              <a:rPr lang="pt-BR" sz="1400" dirty="0" smtClean="0"/>
              <a:t>prisão aos indivíduos, </a:t>
            </a:r>
            <a:r>
              <a:rPr lang="pt-BR" sz="1400" dirty="0"/>
              <a:t>conduzidos para o HPS </a:t>
            </a:r>
            <a:r>
              <a:rPr lang="pt-BR" sz="1400" dirty="0" smtClean="0"/>
              <a:t>para </a:t>
            </a:r>
            <a:r>
              <a:rPr lang="pt-BR" sz="1400" dirty="0"/>
              <a:t>exame de corpo delito e posterior apresentados na Delegacia de Polícia Civil</a:t>
            </a:r>
            <a:r>
              <a:rPr lang="pt-BR" sz="1400" dirty="0" smtClean="0"/>
              <a:t>. </a:t>
            </a:r>
            <a:r>
              <a:rPr lang="pt-BR" sz="1400" dirty="0" smtClean="0"/>
              <a:t>As aves </a:t>
            </a:r>
            <a:r>
              <a:rPr lang="pt-BR" sz="1400" dirty="0"/>
              <a:t>abatidas foram encaminhadas ao Núcleo de Reabilitação da Fauna Silvestre – NURFS do Capão do Leão.</a:t>
            </a:r>
          </a:p>
        </p:txBody>
      </p:sp>
      <p:pic>
        <p:nvPicPr>
          <p:cNvPr id="4" name="Imagem 3"/>
          <p:cNvPicPr>
            <a:picLocks noChangeAspect="1"/>
          </p:cNvPicPr>
          <p:nvPr/>
        </p:nvPicPr>
        <p:blipFill>
          <a:blip r:embed="rId7" cstate="print"/>
          <a:stretch>
            <a:fillRect/>
          </a:stretch>
        </p:blipFill>
        <p:spPr>
          <a:xfrm>
            <a:off x="221721" y="2154694"/>
            <a:ext cx="2982269" cy="2232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8" cstate="print"/>
          <a:stretch>
            <a:fillRect/>
          </a:stretch>
        </p:blipFill>
        <p:spPr>
          <a:xfrm>
            <a:off x="116632" y="4572032"/>
            <a:ext cx="3046060" cy="2276776"/>
          </a:xfrm>
          <a:prstGeom prst="rect">
            <a:avLst/>
          </a:prstGeom>
          <a:ln>
            <a:noFill/>
          </a:ln>
          <a:effectLst>
            <a:reflection blurRad="12700" stA="30000" endPos="30000" dist="5000" dir="5400000" sy="-100000" algn="bl" rotWithShape="0"/>
          </a:effectLst>
          <a:scene3d>
            <a:camera prst="perspectiveContrastingLeftFacing">
              <a:rot lat="259726" lon="5679" rev="21450283"/>
            </a:camera>
            <a:lightRig rig="threePt" dir="t">
              <a:rot lat="0" lon="0" rev="2700000"/>
            </a:lightRig>
          </a:scene3d>
          <a:sp3d>
            <a:bevelT w="63500" h="50800"/>
          </a:sp3d>
        </p:spPr>
      </p:pic>
      <p:pic>
        <p:nvPicPr>
          <p:cNvPr id="13" name="Imagem 12"/>
          <p:cNvPicPr>
            <a:picLocks noChangeAspect="1"/>
          </p:cNvPicPr>
          <p:nvPr/>
        </p:nvPicPr>
        <p:blipFill>
          <a:blip r:embed="rId9" cstate="print"/>
          <a:stretch>
            <a:fillRect/>
          </a:stretch>
        </p:blipFill>
        <p:spPr>
          <a:xfrm>
            <a:off x="80998" y="7025692"/>
            <a:ext cx="3117328" cy="23913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xmlns="" val="71184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21</a:t>
            </a:fld>
            <a:endParaRPr lang="pt-BR" altLang="pt-BR" b="1" dirty="0">
              <a:solidFill>
                <a:schemeClr val="tx1"/>
              </a:solidFill>
            </a:endParaRPr>
          </a:p>
        </p:txBody>
      </p:sp>
      <p:sp>
        <p:nvSpPr>
          <p:cNvPr id="5" name="Retângulo 4"/>
          <p:cNvSpPr/>
          <p:nvPr/>
        </p:nvSpPr>
        <p:spPr>
          <a:xfrm>
            <a:off x="3553281" y="2459070"/>
            <a:ext cx="3188087" cy="6740307"/>
          </a:xfrm>
          <a:prstGeom prst="rect">
            <a:avLst/>
          </a:prstGeom>
          <a:ln w="38100">
            <a:solidFill>
              <a:schemeClr val="accent1"/>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pt-BR" dirty="0"/>
              <a:t>Na tarde de 22/07/2021, uma equipe do 3° Batalhão </a:t>
            </a:r>
            <a:r>
              <a:rPr lang="pt-BR" dirty="0" smtClean="0"/>
              <a:t>Ambiental da Brigada Militar de </a:t>
            </a:r>
            <a:r>
              <a:rPr lang="pt-BR" dirty="0"/>
              <a:t>Taquara realizou no município de Santo </a:t>
            </a:r>
            <a:r>
              <a:rPr lang="pt-BR" dirty="0" smtClean="0"/>
              <a:t>Antônio </a:t>
            </a:r>
            <a:r>
              <a:rPr lang="pt-BR" dirty="0"/>
              <a:t>da </a:t>
            </a:r>
            <a:r>
              <a:rPr lang="pt-BR" dirty="0" smtClean="0"/>
              <a:t>Patrulha, </a:t>
            </a:r>
            <a:r>
              <a:rPr lang="pt-BR" dirty="0"/>
              <a:t>na localidade Campestre</a:t>
            </a:r>
            <a:r>
              <a:rPr lang="pt-BR" dirty="0" smtClean="0"/>
              <a:t>, atendimento de </a:t>
            </a:r>
            <a:r>
              <a:rPr lang="pt-BR" dirty="0"/>
              <a:t>denúncia </a:t>
            </a:r>
            <a:r>
              <a:rPr lang="pt-BR" dirty="0" smtClean="0"/>
              <a:t>referente </a:t>
            </a:r>
            <a:r>
              <a:rPr lang="pt-BR" dirty="0" smtClean="0">
                <a:solidFill>
                  <a:srgbClr val="FF0000"/>
                </a:solidFill>
              </a:rPr>
              <a:t> </a:t>
            </a:r>
            <a:r>
              <a:rPr lang="pt-BR" dirty="0" smtClean="0">
                <a:solidFill>
                  <a:srgbClr val="FF0000"/>
                </a:solidFill>
              </a:rPr>
              <a:t>a um </a:t>
            </a:r>
            <a:r>
              <a:rPr lang="pt-BR" dirty="0" smtClean="0">
                <a:solidFill>
                  <a:srgbClr val="FF0000"/>
                </a:solidFill>
              </a:rPr>
              <a:t>sitio com </a:t>
            </a:r>
            <a:r>
              <a:rPr lang="pt-BR" dirty="0" err="1" smtClean="0">
                <a:solidFill>
                  <a:srgbClr val="FF0000"/>
                </a:solidFill>
              </a:rPr>
              <a:t>mantenedouro</a:t>
            </a:r>
            <a:r>
              <a:rPr lang="pt-BR" dirty="0" smtClean="0">
                <a:solidFill>
                  <a:srgbClr val="FF0000"/>
                </a:solidFill>
              </a:rPr>
              <a:t> de aves da fauna silvestre e atividade de </a:t>
            </a:r>
            <a:r>
              <a:rPr lang="pt-BR" dirty="0" smtClean="0">
                <a:solidFill>
                  <a:srgbClr val="FF0000"/>
                </a:solidFill>
              </a:rPr>
              <a:t>caça</a:t>
            </a:r>
            <a:r>
              <a:rPr lang="pt-BR" dirty="0" smtClean="0"/>
              <a:t> na </a:t>
            </a:r>
            <a:r>
              <a:rPr lang="pt-BR" dirty="0"/>
              <a:t>divisa entre os municípios de Rolante e Santo Antônio da </a:t>
            </a:r>
            <a:r>
              <a:rPr lang="pt-BR" dirty="0" smtClean="0"/>
              <a:t>Patrulha, sendo flagrado </a:t>
            </a:r>
            <a:r>
              <a:rPr lang="pt-BR" dirty="0" smtClean="0"/>
              <a:t>no </a:t>
            </a:r>
            <a:r>
              <a:rPr lang="pt-BR" dirty="0" smtClean="0"/>
              <a:t>local</a:t>
            </a:r>
            <a:r>
              <a:rPr lang="pt-BR" b="1" dirty="0" smtClean="0">
                <a:solidFill>
                  <a:srgbClr val="FF0000"/>
                </a:solidFill>
              </a:rPr>
              <a:t> </a:t>
            </a:r>
            <a:r>
              <a:rPr lang="pt-BR" b="1" dirty="0">
                <a:solidFill>
                  <a:srgbClr val="FF0000"/>
                </a:solidFill>
              </a:rPr>
              <a:t>02 </a:t>
            </a:r>
            <a:r>
              <a:rPr lang="pt-BR" b="1" dirty="0" smtClean="0">
                <a:solidFill>
                  <a:srgbClr val="FF0000"/>
                </a:solidFill>
              </a:rPr>
              <a:t>Espingardas </a:t>
            </a:r>
            <a:r>
              <a:rPr lang="pt-BR" b="1" dirty="0">
                <a:solidFill>
                  <a:srgbClr val="FF0000"/>
                </a:solidFill>
              </a:rPr>
              <a:t>cal</a:t>
            </a:r>
            <a:r>
              <a:rPr lang="pt-BR" b="1" dirty="0" smtClean="0">
                <a:solidFill>
                  <a:srgbClr val="FF0000"/>
                </a:solidFill>
              </a:rPr>
              <a:t>. </a:t>
            </a:r>
            <a:r>
              <a:rPr lang="pt-BR" b="1" dirty="0" smtClean="0">
                <a:solidFill>
                  <a:srgbClr val="FF0000"/>
                </a:solidFill>
              </a:rPr>
              <a:t>28</a:t>
            </a:r>
            <a:r>
              <a:rPr lang="pt-BR" b="1" dirty="0" smtClean="0">
                <a:solidFill>
                  <a:srgbClr val="FF0000"/>
                </a:solidFill>
              </a:rPr>
              <a:t>, uma destas com numeração raspada, </a:t>
            </a:r>
            <a:r>
              <a:rPr lang="pt-BR" b="1" dirty="0" smtClean="0">
                <a:solidFill>
                  <a:srgbClr val="FF0000"/>
                </a:solidFill>
              </a:rPr>
              <a:t>01 rifle </a:t>
            </a:r>
            <a:r>
              <a:rPr lang="pt-BR" b="1" dirty="0" smtClean="0">
                <a:solidFill>
                  <a:srgbClr val="FF0000"/>
                </a:solidFill>
              </a:rPr>
              <a:t>cal. </a:t>
            </a:r>
            <a:r>
              <a:rPr lang="pt-BR" b="1" dirty="0" smtClean="0">
                <a:solidFill>
                  <a:srgbClr val="FF0000"/>
                </a:solidFill>
              </a:rPr>
              <a:t>22, 58 </a:t>
            </a:r>
            <a:r>
              <a:rPr lang="pt-BR" b="1" dirty="0">
                <a:solidFill>
                  <a:srgbClr val="FF0000"/>
                </a:solidFill>
              </a:rPr>
              <a:t>cartuchos de Cal</a:t>
            </a:r>
            <a:r>
              <a:rPr lang="pt-BR" b="1" dirty="0" smtClean="0">
                <a:solidFill>
                  <a:srgbClr val="FF0000"/>
                </a:solidFill>
              </a:rPr>
              <a:t>. </a:t>
            </a:r>
            <a:r>
              <a:rPr lang="pt-BR" b="1" dirty="0" smtClean="0">
                <a:solidFill>
                  <a:srgbClr val="FF0000"/>
                </a:solidFill>
              </a:rPr>
              <a:t>22, 24 </a:t>
            </a:r>
            <a:r>
              <a:rPr lang="pt-BR" b="1" dirty="0">
                <a:solidFill>
                  <a:srgbClr val="FF0000"/>
                </a:solidFill>
              </a:rPr>
              <a:t>cartuchos de cal</a:t>
            </a:r>
            <a:r>
              <a:rPr lang="pt-BR" b="1" dirty="0" smtClean="0">
                <a:solidFill>
                  <a:srgbClr val="FF0000"/>
                </a:solidFill>
              </a:rPr>
              <a:t>. </a:t>
            </a:r>
            <a:r>
              <a:rPr lang="pt-BR" b="1" dirty="0" smtClean="0">
                <a:solidFill>
                  <a:srgbClr val="FF0000"/>
                </a:solidFill>
              </a:rPr>
              <a:t>28, </a:t>
            </a:r>
            <a:r>
              <a:rPr lang="pt-BR" dirty="0" smtClean="0"/>
              <a:t>aves </a:t>
            </a:r>
            <a:r>
              <a:rPr lang="pt-BR" dirty="0" smtClean="0"/>
              <a:t>em cativeiro sem autorização do órgão ambiental competente e armadilhas (</a:t>
            </a:r>
            <a:r>
              <a:rPr lang="pt-BR" dirty="0" smtClean="0"/>
              <a:t>alçapão). Diante </a:t>
            </a:r>
            <a:r>
              <a:rPr lang="pt-BR" dirty="0"/>
              <a:t>do fato foi dado voz de prisão ao </a:t>
            </a:r>
            <a:r>
              <a:rPr lang="pt-BR" dirty="0" smtClean="0"/>
              <a:t>autor e conduzido a DP para lavratura do flagrante.</a:t>
            </a:r>
            <a:endParaRPr lang="pt-BR" dirty="0"/>
          </a:p>
        </p:txBody>
      </p:sp>
      <p:pic>
        <p:nvPicPr>
          <p:cNvPr id="6" name="Imagem 5"/>
          <p:cNvPicPr>
            <a:picLocks noChangeAspect="1"/>
          </p:cNvPicPr>
          <p:nvPr/>
        </p:nvPicPr>
        <p:blipFill>
          <a:blip r:embed="rId7" cstate="print"/>
          <a:stretch>
            <a:fillRect/>
          </a:stretch>
        </p:blipFill>
        <p:spPr>
          <a:xfrm>
            <a:off x="74034" y="2154694"/>
            <a:ext cx="3356857" cy="2078099"/>
          </a:xfrm>
          <a:prstGeom prst="rect">
            <a:avLst/>
          </a:prstGeom>
          <a:ln>
            <a:noFill/>
          </a:ln>
          <a:effectLst>
            <a:outerShdw blurRad="292100" dist="139700" dir="2700000" algn="tl" rotWithShape="0">
              <a:srgbClr val="333333">
                <a:alpha val="65000"/>
              </a:srgbClr>
            </a:outerShdw>
          </a:effectLst>
        </p:spPr>
      </p:pic>
      <p:pic>
        <p:nvPicPr>
          <p:cNvPr id="8" name="Imagem 7"/>
          <p:cNvPicPr>
            <a:picLocks noChangeAspect="1"/>
          </p:cNvPicPr>
          <p:nvPr/>
        </p:nvPicPr>
        <p:blipFill>
          <a:blip r:embed="rId8" cstate="print"/>
          <a:stretch>
            <a:fillRect/>
          </a:stretch>
        </p:blipFill>
        <p:spPr>
          <a:xfrm>
            <a:off x="74034" y="4376936"/>
            <a:ext cx="3363915" cy="23620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m 9"/>
          <p:cNvPicPr>
            <a:picLocks noChangeAspect="1"/>
          </p:cNvPicPr>
          <p:nvPr/>
        </p:nvPicPr>
        <p:blipFill>
          <a:blip r:embed="rId9" cstate="print"/>
          <a:stretch>
            <a:fillRect/>
          </a:stretch>
        </p:blipFill>
        <p:spPr>
          <a:xfrm rot="21310542">
            <a:off x="53137" y="6518654"/>
            <a:ext cx="3383953" cy="29057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665932" lon="159258" rev="21360974"/>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1689259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101810" y="1139825"/>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RESGATES REALIZADOS</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22</a:t>
            </a:fld>
            <a:endParaRPr lang="pt-BR" altLang="pt-BR" b="1">
              <a:solidFill>
                <a:schemeClr val="tx1"/>
              </a:solidFill>
            </a:endParaRPr>
          </a:p>
        </p:txBody>
      </p:sp>
      <p:pic>
        <p:nvPicPr>
          <p:cNvPr id="18" name="Imagem 17"/>
          <p:cNvPicPr>
            <a:picLocks noChangeAspect="1"/>
          </p:cNvPicPr>
          <p:nvPr/>
        </p:nvPicPr>
        <p:blipFill>
          <a:blip r:embed="rId7" cstate="print"/>
          <a:stretch>
            <a:fillRect/>
          </a:stretch>
        </p:blipFill>
        <p:spPr>
          <a:xfrm>
            <a:off x="225836" y="2224976"/>
            <a:ext cx="3059148" cy="28664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Retângulo 19"/>
          <p:cNvSpPr/>
          <p:nvPr/>
        </p:nvSpPr>
        <p:spPr>
          <a:xfrm>
            <a:off x="3643314" y="2095480"/>
            <a:ext cx="3067882" cy="295465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pt-BR" sz="1400" dirty="0"/>
              <a:t>Na manhã </a:t>
            </a:r>
            <a:r>
              <a:rPr lang="pt-BR" sz="1400" dirty="0" smtClean="0"/>
              <a:t>de sábado dia 17/07/2021</a:t>
            </a:r>
            <a:r>
              <a:rPr lang="pt-BR" sz="1400" dirty="0"/>
              <a:t>, uma guarnição da </a:t>
            </a:r>
            <a:r>
              <a:rPr lang="pt-BR" sz="1400" dirty="0" smtClean="0"/>
              <a:t>PATRAM </a:t>
            </a:r>
            <a:r>
              <a:rPr lang="pt-BR" sz="1400" dirty="0"/>
              <a:t>de Capão da Canoa, </a:t>
            </a:r>
            <a:r>
              <a:rPr lang="pt-BR" sz="1400" b="1" dirty="0">
                <a:solidFill>
                  <a:schemeClr val="tx1"/>
                </a:solidFill>
              </a:rPr>
              <a:t>realizou o resgate de um </a:t>
            </a:r>
            <a:r>
              <a:rPr lang="pt-BR" sz="1400" b="1" dirty="0" err="1">
                <a:solidFill>
                  <a:schemeClr val="tx1"/>
                </a:solidFill>
              </a:rPr>
              <a:t>pinguim</a:t>
            </a:r>
            <a:r>
              <a:rPr lang="pt-BR" sz="1400" b="1" dirty="0">
                <a:solidFill>
                  <a:schemeClr val="tx1"/>
                </a:solidFill>
              </a:rPr>
              <a:t> </a:t>
            </a:r>
            <a:r>
              <a:rPr lang="pt-BR" sz="1400" b="1" dirty="0" smtClean="0">
                <a:solidFill>
                  <a:schemeClr val="tx1"/>
                </a:solidFill>
              </a:rPr>
              <a:t>na </a:t>
            </a:r>
            <a:r>
              <a:rPr lang="pt-BR" sz="1400" b="1" dirty="0">
                <a:solidFill>
                  <a:schemeClr val="tx1"/>
                </a:solidFill>
              </a:rPr>
              <a:t>Orla marítima do </a:t>
            </a:r>
            <a:r>
              <a:rPr lang="pt-BR" sz="1400" b="1" dirty="0" smtClean="0">
                <a:solidFill>
                  <a:schemeClr val="tx1"/>
                </a:solidFill>
              </a:rPr>
              <a:t>município de Capão da Canoa.</a:t>
            </a:r>
            <a:r>
              <a:rPr lang="pt-BR" sz="1400" b="1" dirty="0" smtClean="0">
                <a:solidFill>
                  <a:srgbClr val="FF0000"/>
                </a:solidFill>
              </a:rPr>
              <a:t> </a:t>
            </a:r>
            <a:r>
              <a:rPr lang="pt-BR" sz="1400" dirty="0" smtClean="0"/>
              <a:t>Devido </a:t>
            </a:r>
            <a:r>
              <a:rPr lang="pt-BR" sz="1400" dirty="0"/>
              <a:t>algumas ligações </a:t>
            </a:r>
            <a:r>
              <a:rPr lang="pt-BR" sz="1400" dirty="0" smtClean="0"/>
              <a:t>telefônicas, </a:t>
            </a:r>
            <a:r>
              <a:rPr lang="pt-BR" sz="1400" dirty="0"/>
              <a:t>a guarnição deslocou até a guarita 82 e constatou que o animal estava muito debilitado necessitando de recolhimento e encaminhamento para atendimento veterinário, sendo resgatado e posteriormente entregue ao CETAS/CECLIMAR.</a:t>
            </a:r>
            <a:r>
              <a:rPr lang="pt-BR" dirty="0"/>
              <a:t> </a:t>
            </a:r>
          </a:p>
        </p:txBody>
      </p:sp>
      <p:pic>
        <p:nvPicPr>
          <p:cNvPr id="8" name="Imagem 7"/>
          <p:cNvPicPr>
            <a:picLocks noChangeAspect="1"/>
          </p:cNvPicPr>
          <p:nvPr/>
        </p:nvPicPr>
        <p:blipFill>
          <a:blip r:embed="rId8" cstate="print"/>
          <a:stretch>
            <a:fillRect/>
          </a:stretch>
        </p:blipFill>
        <p:spPr>
          <a:xfrm>
            <a:off x="3573016" y="5433002"/>
            <a:ext cx="3142132" cy="3519413"/>
          </a:xfrm>
          <a:prstGeom prst="rect">
            <a:avLst/>
          </a:prstGeom>
          <a:ln>
            <a:noFill/>
          </a:ln>
          <a:effectLst>
            <a:outerShdw blurRad="184150" dist="241300" dir="11520000" sx="110000" sy="110000" algn="ctr">
              <a:srgbClr val="000000">
                <a:alpha val="18000"/>
              </a:srgbClr>
            </a:outerShdw>
          </a:effectLst>
          <a:scene3d>
            <a:camera prst="perspectiveFront" fov="5100000">
              <a:rot lat="0" lon="900001" rev="0"/>
            </a:camera>
            <a:lightRig rig="flood" dir="t">
              <a:rot lat="0" lon="0" rev="13800000"/>
            </a:lightRig>
          </a:scene3d>
          <a:sp3d extrusionH="107950" prstMaterial="plastic">
            <a:bevelT w="82550" h="63500" prst="divot"/>
            <a:bevelB/>
          </a:sp3d>
        </p:spPr>
      </p:pic>
      <p:sp>
        <p:nvSpPr>
          <p:cNvPr id="9" name="Retângulo 8"/>
          <p:cNvSpPr/>
          <p:nvPr/>
        </p:nvSpPr>
        <p:spPr>
          <a:xfrm>
            <a:off x="137092" y="5313253"/>
            <a:ext cx="3435924" cy="34163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pt-BR" dirty="0"/>
              <a:t>Na </a:t>
            </a:r>
            <a:r>
              <a:rPr lang="pt-BR" dirty="0" smtClean="0"/>
              <a:t>tarde do dia 21/07/2021, </a:t>
            </a:r>
            <a:r>
              <a:rPr lang="pt-BR" dirty="0"/>
              <a:t>uma guarnição da PATRAM de Porto Alegre realizou o resgate de um pássaro </a:t>
            </a:r>
            <a:r>
              <a:rPr lang="pt-BR" dirty="0" smtClean="0"/>
              <a:t>silvestre </a:t>
            </a:r>
            <a:r>
              <a:rPr lang="pt-BR" dirty="0"/>
              <a:t>no município de Alvorada. Em resposta a solicitação da comunidade, </a:t>
            </a:r>
            <a:r>
              <a:rPr lang="pt-BR" b="1" dirty="0">
                <a:solidFill>
                  <a:schemeClr val="tx1"/>
                </a:solidFill>
              </a:rPr>
              <a:t>a guarnição deslocou até o local e realizou o  resgate de um gavião</a:t>
            </a:r>
            <a:r>
              <a:rPr lang="pt-BR" dirty="0"/>
              <a:t>. O animal estava ferido e não conseguia voar. A ave foi  encaminhada para o Centro de Triagem de Animais Silvestres-CETAS/ IBAMA. </a:t>
            </a:r>
          </a:p>
        </p:txBody>
      </p:sp>
    </p:spTree>
    <p:extLst>
      <p:ext uri="{BB962C8B-B14F-4D97-AF65-F5344CB8AC3E}">
        <p14:creationId xmlns:p14="http://schemas.microsoft.com/office/powerpoint/2010/main" xmlns="" val="147915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HOMENAGENS</a:t>
            </a: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23</a:t>
            </a:fld>
            <a:endParaRPr lang="pt-BR" altLang="pt-BR" b="1">
              <a:solidFill>
                <a:schemeClr val="tx1"/>
              </a:solidFill>
            </a:endParaRPr>
          </a:p>
        </p:txBody>
      </p:sp>
      <p:pic>
        <p:nvPicPr>
          <p:cNvPr id="2" name="Imagem 1"/>
          <p:cNvPicPr>
            <a:picLocks noChangeAspect="1"/>
          </p:cNvPicPr>
          <p:nvPr/>
        </p:nvPicPr>
        <p:blipFill>
          <a:blip r:embed="rId7" cstate="print"/>
          <a:stretch>
            <a:fillRect/>
          </a:stretch>
        </p:blipFill>
        <p:spPr>
          <a:xfrm>
            <a:off x="3334976" y="2215858"/>
            <a:ext cx="3808800" cy="30943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Imagem 3"/>
          <p:cNvPicPr>
            <a:picLocks noChangeAspect="1"/>
          </p:cNvPicPr>
          <p:nvPr/>
        </p:nvPicPr>
        <p:blipFill>
          <a:blip r:embed="rId8" cstate="print"/>
          <a:stretch>
            <a:fillRect/>
          </a:stretch>
        </p:blipFill>
        <p:spPr>
          <a:xfrm>
            <a:off x="79366" y="2237525"/>
            <a:ext cx="3271866" cy="3286979"/>
          </a:xfrm>
          <a:prstGeom prst="round2DiagRect">
            <a:avLst>
              <a:gd name="adj1" fmla="val 16667"/>
              <a:gd name="adj2" fmla="val 0"/>
            </a:avLst>
          </a:prstGeom>
          <a:ln w="88900" cap="sq">
            <a:noFill/>
            <a:miter lim="800000"/>
          </a:ln>
          <a:effectLst>
            <a:outerShdw blurRad="184150" dist="241300" dir="11520000" sx="110000" sy="110000" algn="ctr">
              <a:srgbClr val="000000">
                <a:alpha val="18000"/>
              </a:srgbClr>
            </a:outerShdw>
          </a:effectLst>
          <a:scene3d>
            <a:camera prst="perspectiveFront" fov="5100000">
              <a:rot lat="900000" lon="0" rev="0"/>
            </a:camera>
            <a:lightRig rig="flood" dir="t">
              <a:rot lat="0" lon="0" rev="13800000"/>
            </a:lightRig>
          </a:scene3d>
          <a:sp3d extrusionH="107950" prstMaterial="plastic">
            <a:bevelT w="82550" h="63500" prst="divot"/>
            <a:bevelB/>
          </a:sp3d>
        </p:spPr>
      </p:pic>
      <p:pic>
        <p:nvPicPr>
          <p:cNvPr id="5" name="Imagem 4"/>
          <p:cNvPicPr>
            <a:picLocks noChangeAspect="1"/>
          </p:cNvPicPr>
          <p:nvPr/>
        </p:nvPicPr>
        <p:blipFill>
          <a:blip r:embed="rId9" cstate="print"/>
          <a:stretch>
            <a:fillRect/>
          </a:stretch>
        </p:blipFill>
        <p:spPr>
          <a:xfrm rot="21420537">
            <a:off x="805569" y="5720000"/>
            <a:ext cx="4894243" cy="3623862"/>
          </a:xfrm>
          <a:prstGeom prst="roundRect">
            <a:avLst>
              <a:gd name="adj" fmla="val 4167"/>
            </a:avLst>
          </a:prstGeom>
          <a:solidFill>
            <a:srgbClr val="FFFFFF"/>
          </a:solidFill>
          <a:ln w="76200" cap="sq">
            <a:noFill/>
            <a:miter lim="800000"/>
          </a:ln>
          <a:effectLst>
            <a:outerShdw blurRad="225425" dist="50800" dir="5220000" algn="ctr">
              <a:srgbClr val="000000">
                <a:alpha val="33000"/>
              </a:srgbClr>
            </a:outerShdw>
            <a:reflection blurRad="12700" stA="33000" endPos="28000" dist="5000" dir="5400000" sy="-100000" algn="bl" rotWithShape="0"/>
          </a:effectLst>
          <a:scene3d>
            <a:camera prst="perspectiveFront" fov="3300000">
              <a:rot lat="860010" lon="306972" rev="21441277"/>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xmlns="" val="147915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CONCLUSÃO</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24</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5" name="Retângulo 16"/>
          <p:cNvSpPr>
            <a:spLocks noChangeArrowheads="1"/>
          </p:cNvSpPr>
          <p:nvPr/>
        </p:nvSpPr>
        <p:spPr bwMode="auto">
          <a:xfrm>
            <a:off x="126868" y="2188606"/>
            <a:ext cx="6572296" cy="7017306"/>
          </a:xfrm>
          <a:prstGeom prst="rect">
            <a:avLst/>
          </a:prstGeom>
          <a:solidFill>
            <a:schemeClr val="tx1">
              <a:lumMod val="85000"/>
              <a:lumOff val="15000"/>
            </a:schemeClr>
          </a:solidFill>
          <a:ln w="9525">
            <a:noFill/>
            <a:miter lim="800000"/>
            <a:headEnd/>
            <a:tailEnd/>
          </a:ln>
          <a:scene3d>
            <a:camera prst="orthographicFront"/>
            <a:lightRig rig="threePt" dir="t"/>
          </a:scene3d>
          <a:sp3d>
            <a:bevelT w="139700" prst="cross"/>
          </a:sp3d>
        </p:spPr>
        <p:txBody>
          <a:bodyPr wrap="square">
            <a:spAutoFit/>
          </a:bodyPr>
          <a:lstStyle/>
          <a:p>
            <a:pPr indent="712788" algn="just">
              <a:spcBef>
                <a:spcPts val="300"/>
              </a:spcBef>
              <a:spcAft>
                <a:spcPts val="300"/>
              </a:spcAft>
              <a:defRPr/>
            </a:pPr>
            <a:endParaRPr lang="pt-BR" sz="1500" dirty="0">
              <a:solidFill>
                <a:schemeClr val="bg2">
                  <a:lumMod val="75000"/>
                </a:schemeClr>
              </a:solidFill>
            </a:endParaRPr>
          </a:p>
          <a:p>
            <a:pPr indent="712788" algn="just">
              <a:spcBef>
                <a:spcPts val="300"/>
              </a:spcBef>
              <a:spcAft>
                <a:spcPts val="300"/>
              </a:spcAft>
              <a:defRPr/>
            </a:pPr>
            <a:r>
              <a:rPr lang="pt-BR" sz="1500" dirty="0">
                <a:solidFill>
                  <a:schemeClr val="accent3">
                    <a:lumMod val="75000"/>
                  </a:schemeClr>
                </a:solidFill>
              </a:rPr>
              <a:t>Os integrantes do Comando Ambiental, Comandos Regionais de Polícia Ostensiva, Comando Rodoviário e das demais Unidades de policiamento ostensivo geral da Brigada Militar, tem trabalhado de forma efetiva, eficaz e eficiente no enfrentamento à criminalidade. </a:t>
            </a:r>
          </a:p>
          <a:p>
            <a:pPr indent="712788" algn="just">
              <a:spcBef>
                <a:spcPts val="300"/>
              </a:spcBef>
              <a:spcAft>
                <a:spcPts val="300"/>
              </a:spcAft>
              <a:defRPr/>
            </a:pPr>
            <a:r>
              <a:rPr lang="pt-BR" sz="1500" dirty="0">
                <a:solidFill>
                  <a:schemeClr val="accent3">
                    <a:lumMod val="75000"/>
                  </a:schemeClr>
                </a:solidFill>
              </a:rPr>
              <a:t>As ações tem como principal objetivo coibir e combater todo e qualquer ato ilícito que atente contra à vida, ao patrimônio, à liberdade das pessoas e à biodiversidade. </a:t>
            </a:r>
          </a:p>
          <a:p>
            <a:pPr indent="712788" algn="just">
              <a:spcBef>
                <a:spcPts val="300"/>
              </a:spcBef>
              <a:spcAft>
                <a:spcPts val="300"/>
              </a:spcAft>
              <a:defRPr/>
            </a:pPr>
            <a:r>
              <a:rPr lang="pt-BR" sz="1500" dirty="0">
                <a:solidFill>
                  <a:schemeClr val="accent3">
                    <a:lumMod val="75000"/>
                  </a:schemeClr>
                </a:solidFill>
              </a:rPr>
              <a:t>As operações que aqui foram demostradas, são peças importantes e estratégicas do planejamento do Comando da Brigada Militar desdobradas pelo Comando Ambiental, que, em conjunto e com a integração com órgãos de proteção e fiscalização ambiental, bem como outras instituições parceiras, servem de suporte para neutralizar ações criminosas contra o meio ambiente – natural, artificial, cultural e do trabalho – e, automaticamente, remediando locais carentes do policiamento ostensivo. </a:t>
            </a:r>
          </a:p>
          <a:p>
            <a:pPr indent="712788" algn="just">
              <a:spcBef>
                <a:spcPts val="300"/>
              </a:spcBef>
              <a:spcAft>
                <a:spcPts val="300"/>
              </a:spcAft>
              <a:defRPr/>
            </a:pPr>
            <a:r>
              <a:rPr lang="pt-BR" sz="1500" dirty="0">
                <a:solidFill>
                  <a:schemeClr val="accent3">
                    <a:lumMod val="75000"/>
                  </a:schemeClr>
                </a:solidFill>
              </a:rPr>
              <a:t>O </a:t>
            </a:r>
            <a:r>
              <a:rPr lang="pt-BR" sz="1500" dirty="0">
                <a:solidFill>
                  <a:srgbClr val="FFFF00"/>
                </a:solidFill>
              </a:rPr>
              <a:t>policial fardado</a:t>
            </a:r>
            <a:r>
              <a:rPr lang="pt-BR" sz="1500" dirty="0">
                <a:solidFill>
                  <a:schemeClr val="accent3">
                    <a:lumMod val="75000"/>
                  </a:schemeClr>
                </a:solidFill>
              </a:rPr>
              <a:t>, seja ele ambiental ou integrante do policiamento ostensivo geral, com sua ação de presença, </a:t>
            </a:r>
            <a:r>
              <a:rPr lang="pt-BR" sz="1500" dirty="0">
                <a:solidFill>
                  <a:srgbClr val="FFFF00"/>
                </a:solidFill>
              </a:rPr>
              <a:t>expressa segurança e proteção à sociedade em qualquer lugar que esteja. </a:t>
            </a:r>
          </a:p>
          <a:p>
            <a:pPr indent="712788" algn="just">
              <a:spcBef>
                <a:spcPts val="300"/>
              </a:spcBef>
              <a:spcAft>
                <a:spcPts val="300"/>
              </a:spcAft>
              <a:defRPr/>
            </a:pPr>
            <a:r>
              <a:rPr lang="pt-BR" sz="1500" dirty="0">
                <a:solidFill>
                  <a:schemeClr val="accent3">
                    <a:lumMod val="75000"/>
                  </a:schemeClr>
                </a:solidFill>
              </a:rPr>
              <a:t>Os policiais militares do Comando Ambiental atuam e percorrem todo território gaúcho nas mais diferentes regiões, muitas delas com suas peculiaridades de difícil acesso, porém esses fatores são estímulos e característicos no cumprimento da missão, não barrando ou retardando as ações do policiamento ostensivo e da preservação da ordem pública na seara ambiental. </a:t>
            </a:r>
          </a:p>
          <a:p>
            <a:pPr indent="712788" algn="just">
              <a:spcBef>
                <a:spcPts val="300"/>
              </a:spcBef>
              <a:spcAft>
                <a:spcPts val="300"/>
              </a:spcAft>
              <a:defRPr/>
            </a:pPr>
            <a:r>
              <a:rPr lang="pt-BR" sz="1500" dirty="0">
                <a:solidFill>
                  <a:schemeClr val="accent3">
                    <a:lumMod val="75000"/>
                  </a:schemeClr>
                </a:solidFill>
              </a:rPr>
              <a:t>Diante dos resultados apresentados conclui-se que os objetivos foram atingidos satisfatoriamente, pois alcançou-se segurança e a sensação de segurança a toda população gaúcha</a:t>
            </a:r>
            <a:endParaRPr lang="pt-BR" sz="1500" dirty="0">
              <a:solidFill>
                <a:schemeClr val="accent3">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81861" y="1171158"/>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CONCLUSÃO</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25</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6" name="Retângulo 16"/>
          <p:cNvSpPr>
            <a:spLocks noChangeArrowheads="1"/>
          </p:cNvSpPr>
          <p:nvPr/>
        </p:nvSpPr>
        <p:spPr bwMode="auto">
          <a:xfrm>
            <a:off x="105543" y="2166918"/>
            <a:ext cx="6681043" cy="7232749"/>
          </a:xfrm>
          <a:prstGeom prst="rect">
            <a:avLst/>
          </a:prstGeom>
          <a:solidFill>
            <a:schemeClr val="tx1">
              <a:lumMod val="85000"/>
              <a:lumOff val="15000"/>
            </a:schemeClr>
          </a:solidFill>
          <a:ln w="9525">
            <a:solidFill>
              <a:schemeClr val="accent3"/>
            </a:solidFill>
            <a:miter lim="800000"/>
            <a:headEnd/>
            <a:tailEnd/>
          </a:ln>
          <a:scene3d>
            <a:camera prst="orthographicFront"/>
            <a:lightRig rig="threePt" dir="t"/>
          </a:scene3d>
          <a:sp3d>
            <a:bevelT prst="angle"/>
          </a:sp3d>
        </p:spPr>
        <p:txBody>
          <a:bodyPr wrap="square">
            <a:spAutoFit/>
          </a:bodyPr>
          <a:lstStyle/>
          <a:p>
            <a:pPr indent="712788" algn="just">
              <a:spcBef>
                <a:spcPts val="300"/>
              </a:spcBef>
              <a:spcAft>
                <a:spcPts val="300"/>
              </a:spcAft>
              <a:defRPr/>
            </a:pPr>
            <a:r>
              <a:rPr lang="pt-BR" sz="1600" dirty="0">
                <a:solidFill>
                  <a:schemeClr val="accent3">
                    <a:lumMod val="75000"/>
                  </a:schemeClr>
                </a:solidFill>
              </a:rPr>
              <a:t>As atividades de policiamento ostensivo no campo ambiental apresentaram resultados positivos no combate aos crimes ambientais e gerais, tendo como destaque as ações de caráter preventivo realizadas no </a:t>
            </a:r>
            <a:r>
              <a:rPr lang="pt-BR" sz="1600" b="1" u="sng" dirty="0">
                <a:solidFill>
                  <a:srgbClr val="FFFF00"/>
                </a:solidFill>
              </a:rPr>
              <a:t>combate a caça e abigeato, o quantitativo de pessoas abordadas e veículos fiscalizados, trazendo assim, resultados expressivos para prevenção de crimes ambientais e demais crimes.</a:t>
            </a:r>
            <a:r>
              <a:rPr lang="pt-BR" sz="1600" dirty="0">
                <a:solidFill>
                  <a:srgbClr val="FFFF00"/>
                </a:solidFill>
              </a:rPr>
              <a:t> </a:t>
            </a:r>
          </a:p>
          <a:p>
            <a:pPr indent="712788" algn="just">
              <a:spcBef>
                <a:spcPts val="300"/>
              </a:spcBef>
              <a:spcAft>
                <a:spcPts val="300"/>
              </a:spcAft>
              <a:defRPr/>
            </a:pPr>
            <a:r>
              <a:rPr lang="pt-BR" sz="1600" dirty="0">
                <a:solidFill>
                  <a:schemeClr val="accent3">
                    <a:lumMod val="75000"/>
                  </a:schemeClr>
                </a:solidFill>
              </a:rPr>
              <a:t>Durante </a:t>
            </a:r>
            <a:r>
              <a:rPr lang="pt-BR" sz="1600" dirty="0" smtClean="0">
                <a:solidFill>
                  <a:schemeClr val="accent3">
                    <a:lumMod val="75000"/>
                  </a:schemeClr>
                </a:solidFill>
              </a:rPr>
              <a:t>5 </a:t>
            </a:r>
            <a:r>
              <a:rPr lang="pt-BR" sz="1600" dirty="0">
                <a:solidFill>
                  <a:schemeClr val="accent3">
                    <a:lumMod val="75000"/>
                  </a:schemeClr>
                </a:solidFill>
              </a:rPr>
              <a:t>dias as operações foram desencadeadas em diversos municípios do Estado do Rio Grande do Sul, escolhidos estrategicamente pela Agência Especial de Inteligência do CABM, integrante do Sistema de Inteligência da Brigada Militar, levando-se em consideração os índices de ocorrências, e o que poderia gerar um enfrentamento eficaz no combate aos crimes ambientais.</a:t>
            </a:r>
            <a:r>
              <a:rPr lang="pt-BR" dirty="0">
                <a:solidFill>
                  <a:schemeClr val="accent3">
                    <a:lumMod val="75000"/>
                  </a:schemeClr>
                </a:solidFill>
              </a:rPr>
              <a:t> </a:t>
            </a:r>
            <a:endParaRPr lang="pt-BR" b="1" u="sng" dirty="0">
              <a:solidFill>
                <a:schemeClr val="accent3">
                  <a:lumMod val="75000"/>
                </a:schemeClr>
              </a:solidFill>
            </a:endParaRPr>
          </a:p>
          <a:p>
            <a:pPr indent="712788" algn="just">
              <a:spcBef>
                <a:spcPts val="300"/>
              </a:spcBef>
              <a:spcAft>
                <a:spcPts val="300"/>
              </a:spcAft>
              <a:defRPr/>
            </a:pPr>
            <a:r>
              <a:rPr lang="pt-BR" b="1" dirty="0"/>
              <a:t>          </a:t>
            </a:r>
            <a:r>
              <a:rPr lang="pt-BR" b="1" u="sng" dirty="0">
                <a:solidFill>
                  <a:srgbClr val="FFFF00"/>
                </a:solidFill>
              </a:rPr>
              <a:t>ACOMPANHE O GRÁFICO ABAIXO</a:t>
            </a:r>
            <a:r>
              <a:rPr lang="pt-BR" b="1" u="sng" dirty="0"/>
              <a:t>:</a:t>
            </a:r>
            <a:endParaRPr lang="pt-BR" sz="1000" b="1" u="sng" dirty="0"/>
          </a:p>
          <a:p>
            <a:pPr indent="712788" algn="just">
              <a:spcBef>
                <a:spcPts val="300"/>
              </a:spcBef>
              <a:spcAft>
                <a:spcPts val="300"/>
              </a:spcAft>
              <a:defRPr/>
            </a:pPr>
            <a:endParaRPr lang="pt-BR" sz="600" b="1" u="sng" dirty="0">
              <a:ln w="17780" cmpd="sng">
                <a:solidFill>
                  <a:srgbClr val="FFFFFF"/>
                </a:solidFill>
                <a:prstDash val="solid"/>
                <a:miter lim="800000"/>
              </a:ln>
              <a:solidFill>
                <a:schemeClr val="bg2">
                  <a:lumMod val="75000"/>
                </a:schemeClr>
              </a:solidFill>
              <a:effectLst>
                <a:outerShdw blurRad="50800" algn="tl" rotWithShape="0">
                  <a:srgbClr val="000000"/>
                </a:outerShd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b="1" u="sng" dirty="0">
              <a:ln w="17780" cmpd="sng">
                <a:solidFill>
                  <a:srgbClr val="FFFFFF"/>
                </a:solidFill>
                <a:prstDash val="solid"/>
                <a:miter lim="800000"/>
              </a:ln>
              <a:solidFill>
                <a:schemeClr val="bg2">
                  <a:lumMod val="75000"/>
                </a:schemeClr>
              </a:solidFill>
              <a:effectLst>
                <a:outerShdw blurRad="50800" algn="tl" rotWithShape="0">
                  <a:srgbClr val="000000"/>
                </a:outerShd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4375" algn="just">
              <a:spcBef>
                <a:spcPts val="300"/>
              </a:spcBef>
              <a:spcAft>
                <a:spcPts val="300"/>
              </a:spcAft>
              <a:defRPr/>
            </a:pPr>
            <a:endParaRPr lang="pt-BR" sz="700" dirty="0">
              <a:solidFill>
                <a:schemeClr val="bg2">
                  <a:lumMod val="75000"/>
                </a:schemeClr>
              </a:solidFill>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7" cstate="print"/>
          <a:stretch>
            <a:fillRect/>
          </a:stretch>
        </p:blipFill>
        <p:spPr>
          <a:xfrm>
            <a:off x="225836" y="5961112"/>
            <a:ext cx="6551890" cy="3370882"/>
          </a:xfrm>
          <a:prstGeom prst="rect">
            <a:avLst/>
          </a:prstGeom>
          <a:scene3d>
            <a:camera prst="orthographicFront"/>
            <a:lightRig rig="threePt" dir="t"/>
          </a:scene3d>
          <a:sp3d>
            <a:bevelT w="114300" prst="artDeco"/>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stretch>
            <a:fillRect/>
          </a:stretch>
        </p:blipFill>
        <p:spPr>
          <a:xfrm>
            <a:off x="672270" y="1181737"/>
            <a:ext cx="5513458" cy="4417208"/>
          </a:xfrm>
          <a:prstGeom prst="rect">
            <a:avLst/>
          </a:prstGeom>
          <a:scene3d>
            <a:camera prst="orthographicFront"/>
            <a:lightRig rig="threePt" dir="t"/>
          </a:scene3d>
          <a:sp3d>
            <a:bevelT prst="relaxedInset"/>
          </a:sp3d>
        </p:spPr>
      </p:pic>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26</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5" name="Retângulo de cantos arredondados 14"/>
          <p:cNvSpPr/>
          <p:nvPr/>
        </p:nvSpPr>
        <p:spPr>
          <a:xfrm>
            <a:off x="125717" y="5622758"/>
            <a:ext cx="6606565" cy="3830836"/>
          </a:xfrm>
          <a:prstGeom prst="roundRect">
            <a:avLst/>
          </a:prstGeom>
          <a:ln/>
        </p:spPr>
        <p:style>
          <a:lnRef idx="1">
            <a:schemeClr val="dk1"/>
          </a:lnRef>
          <a:fillRef idx="2">
            <a:schemeClr val="dk1"/>
          </a:fillRef>
          <a:effectRef idx="1">
            <a:schemeClr val="dk1"/>
          </a:effectRef>
          <a:fontRef idx="minor">
            <a:schemeClr val="dk1"/>
          </a:fontRef>
        </p:style>
        <p:txBody>
          <a:bodyPr>
            <a:spAutoFit/>
          </a:bodyPr>
          <a:lstStyle/>
          <a:p>
            <a:pPr algn="ctr">
              <a:lnSpc>
                <a:spcPct val="150000"/>
              </a:lnSpc>
              <a:defRPr/>
            </a:pPr>
            <a:r>
              <a:rPr lang="pt-BR" sz="1600" b="1" u="sng" dirty="0">
                <a:solidFill>
                  <a:prstClr val="black"/>
                </a:solidFill>
              </a:rPr>
              <a:t>Comando Ambiental da Brigada Militar - RS</a:t>
            </a:r>
          </a:p>
          <a:p>
            <a:pPr algn="ctr">
              <a:lnSpc>
                <a:spcPct val="150000"/>
              </a:lnSpc>
              <a:defRPr/>
            </a:pPr>
            <a:r>
              <a:rPr lang="pt-BR" sz="1600" b="1" dirty="0">
                <a:solidFill>
                  <a:prstClr val="black"/>
                </a:solidFill>
              </a:rPr>
              <a:t> </a:t>
            </a:r>
            <a:r>
              <a:rPr lang="pt-BR" sz="1400" b="1" dirty="0" smtClean="0">
                <a:solidFill>
                  <a:prstClr val="black"/>
                </a:solidFill>
              </a:rPr>
              <a:t>Comandante: </a:t>
            </a:r>
            <a:r>
              <a:rPr lang="pt-BR" sz="1400" b="1" dirty="0" err="1">
                <a:solidFill>
                  <a:prstClr val="black"/>
                </a:solidFill>
              </a:rPr>
              <a:t>Ten</a:t>
            </a:r>
            <a:r>
              <a:rPr lang="pt-BR" sz="1400" b="1" dirty="0">
                <a:solidFill>
                  <a:prstClr val="black"/>
                </a:solidFill>
              </a:rPr>
              <a:t> </a:t>
            </a:r>
            <a:r>
              <a:rPr lang="pt-BR" sz="1400" b="1" dirty="0" err="1">
                <a:solidFill>
                  <a:prstClr val="black"/>
                </a:solidFill>
              </a:rPr>
              <a:t>Cel</a:t>
            </a:r>
            <a:r>
              <a:rPr lang="pt-BR" sz="1400" b="1" dirty="0">
                <a:solidFill>
                  <a:prstClr val="black"/>
                </a:solidFill>
              </a:rPr>
              <a:t> QOEM Vladimir Luís Silva da Rosa</a:t>
            </a:r>
          </a:p>
          <a:p>
            <a:pPr algn="ctr">
              <a:lnSpc>
                <a:spcPct val="150000"/>
              </a:lnSpc>
              <a:defRPr/>
            </a:pPr>
            <a:r>
              <a:rPr lang="pt-BR" sz="1400" b="1" dirty="0">
                <a:solidFill>
                  <a:prstClr val="black"/>
                </a:solidFill>
              </a:rPr>
              <a:t>Chefe do Estado-Maior: </a:t>
            </a:r>
            <a:r>
              <a:rPr lang="pt-BR" sz="1400" b="1" dirty="0" err="1">
                <a:solidFill>
                  <a:prstClr val="black"/>
                </a:solidFill>
              </a:rPr>
              <a:t>Maj</a:t>
            </a:r>
            <a:r>
              <a:rPr lang="pt-BR" sz="1400" b="1" dirty="0">
                <a:solidFill>
                  <a:prstClr val="black"/>
                </a:solidFill>
              </a:rPr>
              <a:t> QOEM Samaroni Teixeira </a:t>
            </a:r>
            <a:r>
              <a:rPr lang="pt-BR" sz="1400" b="1" dirty="0" err="1">
                <a:solidFill>
                  <a:prstClr val="black"/>
                </a:solidFill>
              </a:rPr>
              <a:t>Zappe</a:t>
            </a:r>
            <a:r>
              <a:rPr lang="pt-BR" sz="1400" b="1" dirty="0">
                <a:solidFill>
                  <a:prstClr val="black"/>
                </a:solidFill>
              </a:rPr>
              <a:t> </a:t>
            </a:r>
          </a:p>
          <a:p>
            <a:pPr algn="ctr">
              <a:lnSpc>
                <a:spcPct val="150000"/>
              </a:lnSpc>
              <a:defRPr/>
            </a:pPr>
            <a:r>
              <a:rPr lang="pt-BR" sz="1400" b="1" dirty="0">
                <a:solidFill>
                  <a:prstClr val="black"/>
                </a:solidFill>
              </a:rPr>
              <a:t>ENDEREÇO: Rua  João Moreira Maciel, 370, bairro  Marcilio Dias, Porto Alegre-RS</a:t>
            </a:r>
          </a:p>
          <a:p>
            <a:pPr algn="ctr">
              <a:lnSpc>
                <a:spcPct val="150000"/>
              </a:lnSpc>
              <a:defRPr/>
            </a:pPr>
            <a:r>
              <a:rPr lang="pt-BR" sz="1200" b="1" dirty="0">
                <a:solidFill>
                  <a:prstClr val="black"/>
                </a:solidFill>
                <a:cs typeface="Arial" panose="020B0604020202020204" pitchFamily="34" charset="0"/>
              </a:rPr>
              <a:t>Informativo elaborado por Claudio Adão </a:t>
            </a:r>
            <a:r>
              <a:rPr lang="pt-BR" sz="1200" b="1" dirty="0" err="1">
                <a:solidFill>
                  <a:prstClr val="black"/>
                </a:solidFill>
                <a:cs typeface="Arial" panose="020B0604020202020204" pitchFamily="34" charset="0"/>
              </a:rPr>
              <a:t>Braatz</a:t>
            </a:r>
            <a:r>
              <a:rPr lang="pt-BR" sz="1200" b="1" dirty="0">
                <a:solidFill>
                  <a:prstClr val="black"/>
                </a:solidFill>
                <a:cs typeface="Arial" panose="020B0604020202020204" pitchFamily="34" charset="0"/>
              </a:rPr>
              <a:t> e Rodrigo da Silva Leyes</a:t>
            </a:r>
          </a:p>
          <a:p>
            <a:pPr algn="ctr">
              <a:lnSpc>
                <a:spcPct val="150000"/>
              </a:lnSpc>
              <a:defRPr/>
            </a:pPr>
            <a:r>
              <a:rPr lang="pt-BR" sz="1200" b="1" dirty="0">
                <a:solidFill>
                  <a:prstClr val="black"/>
                </a:solidFill>
                <a:cs typeface="Arial" panose="020B0604020202020204" pitchFamily="34" charset="0"/>
              </a:rPr>
              <a:t>Contato: (51) 98422-0685 / E-mail: </a:t>
            </a:r>
            <a:r>
              <a:rPr lang="pt-BR" sz="1200" b="1" dirty="0">
                <a:solidFill>
                  <a:prstClr val="black"/>
                </a:solidFill>
                <a:cs typeface="Arial" panose="020B0604020202020204" pitchFamily="34" charset="0"/>
                <a:hlinkClick r:id="rId6"/>
              </a:rPr>
              <a:t>cabm-comsoc@bm.rs.gov.br</a:t>
            </a:r>
            <a:endParaRPr lang="pt-BR" sz="1200" b="1" dirty="0">
              <a:solidFill>
                <a:prstClr val="black"/>
              </a:solidFill>
              <a:cs typeface="Arial" panose="020B0604020202020204" pitchFamily="34" charset="0"/>
            </a:endParaRPr>
          </a:p>
          <a:p>
            <a:pPr algn="ctr">
              <a:defRPr/>
            </a:pPr>
            <a:endParaRPr lang="pt-BR" sz="1000" b="1" dirty="0">
              <a:solidFill>
                <a:prstClr val="black"/>
              </a:solidFill>
              <a:cs typeface="Arial" panose="020B0604020202020204" pitchFamily="34"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site</a:t>
            </a:r>
            <a:r>
              <a:rPr lang="pt-BR" sz="1200" dirty="0">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7"/>
              </a:rPr>
              <a:t>www.brigadamilitar.rs.gov.br/cabm</a:t>
            </a:r>
            <a:r>
              <a:rPr lang="pt-BR" sz="1200" dirty="0">
                <a:latin typeface="Times New Roman" panose="02020603050405020304" pitchFamily="18" charset="0"/>
                <a:cs typeface="Times New Roman" panose="02020603050405020304" pitchFamily="18" charset="0"/>
              </a:rPr>
              <a:t> </a:t>
            </a:r>
          </a:p>
          <a:p>
            <a:pPr algn="ctr">
              <a:defRPr/>
            </a:pPr>
            <a:endParaRPr lang="pt-BR" sz="1000" dirty="0">
              <a:latin typeface="Times New Roman" panose="02020603050405020304" pitchFamily="18" charset="0"/>
              <a:cs typeface="Times New Roman" panose="02020603050405020304" pitchFamily="18"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Twitter</a:t>
            </a:r>
            <a:r>
              <a:rPr lang="pt-BR" sz="1200" dirty="0">
                <a:latin typeface="Times New Roman" panose="02020603050405020304" pitchFamily="18" charset="0"/>
                <a:cs typeface="Times New Roman" panose="02020603050405020304" pitchFamily="18" charset="0"/>
              </a:rPr>
              <a:t>: </a:t>
            </a:r>
            <a:r>
              <a:rPr lang="pt-BR" sz="1200" dirty="0">
                <a:solidFill>
                  <a:schemeClr val="bg1"/>
                </a:solidFill>
                <a:latin typeface="Times New Roman" panose="02020603050405020304" pitchFamily="18" charset="0"/>
                <a:cs typeface="Times New Roman" panose="02020603050405020304" pitchFamily="18" charset="0"/>
              </a:rPr>
              <a:t>@ambientalbmrs</a:t>
            </a:r>
            <a:r>
              <a:rPr lang="pt-BR" sz="1200" dirty="0">
                <a:solidFill>
                  <a:srgbClr val="C00000"/>
                </a:solidFill>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8"/>
              </a:rPr>
              <a:t>https://twitter.com/ambientalbmrs</a:t>
            </a:r>
            <a:endParaRPr lang="pt-BR" sz="1200" dirty="0">
              <a:latin typeface="Times New Roman" panose="02020603050405020304" pitchFamily="18" charset="0"/>
              <a:cs typeface="Times New Roman" panose="02020603050405020304" pitchFamily="18" charset="0"/>
            </a:endParaRPr>
          </a:p>
          <a:p>
            <a:pPr algn="ctr">
              <a:defRPr/>
            </a:pPr>
            <a:endParaRPr lang="pt-BR" sz="1200" dirty="0">
              <a:latin typeface="Times New Roman" panose="02020603050405020304" pitchFamily="18" charset="0"/>
              <a:cs typeface="Times New Roman" panose="02020603050405020304" pitchFamily="18"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Facebook</a:t>
            </a:r>
            <a:r>
              <a:rPr lang="pt-BR" sz="1200" dirty="0">
                <a:solidFill>
                  <a:schemeClr val="tx1"/>
                </a:solidFill>
                <a:latin typeface="Times New Roman" panose="02020603050405020304" pitchFamily="18" charset="0"/>
                <a:cs typeface="Times New Roman" panose="02020603050405020304" pitchFamily="18" charset="0"/>
              </a:rPr>
              <a:t>:</a:t>
            </a:r>
            <a:r>
              <a:rPr lang="pt-BR" sz="1200" dirty="0">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9"/>
              </a:rPr>
              <a:t>www.facebook.com/CABM-Comando-Ambiental-da-BMRS-103184178 121043/</a:t>
            </a:r>
            <a:endParaRPr lang="pt-BR" sz="1200" dirty="0">
              <a:latin typeface="Times New Roman" panose="02020603050405020304" pitchFamily="18" charset="0"/>
              <a:cs typeface="Times New Roman" panose="02020603050405020304" pitchFamily="18" charset="0"/>
            </a:endParaRPr>
          </a:p>
          <a:p>
            <a:pPr algn="ctr">
              <a:defRPr/>
            </a:pPr>
            <a:endParaRPr lang="pt-BR" sz="1200" dirty="0">
              <a:latin typeface="Times New Roman" panose="02020603050405020304" pitchFamily="18" charset="0"/>
              <a:cs typeface="Times New Roman" panose="02020603050405020304" pitchFamily="18" charset="0"/>
            </a:endParaRPr>
          </a:p>
          <a:p>
            <a:pPr algn="ctr">
              <a:defRPr/>
            </a:pPr>
            <a:r>
              <a:rPr lang="pt-BR" sz="1300" b="1" dirty="0">
                <a:solidFill>
                  <a:schemeClr val="tx1"/>
                </a:solidFill>
                <a:latin typeface="Times New Roman" panose="02020603050405020304" pitchFamily="18" charset="0"/>
                <a:cs typeface="Times New Roman" panose="02020603050405020304" pitchFamily="18" charset="0"/>
              </a:rPr>
              <a:t>Instagram</a:t>
            </a:r>
            <a:r>
              <a:rPr lang="pt-BR" sz="1300" dirty="0">
                <a:solidFill>
                  <a:schemeClr val="tx1"/>
                </a:solidFill>
                <a:latin typeface="Times New Roman" panose="02020603050405020304" pitchFamily="18" charset="0"/>
                <a:cs typeface="Times New Roman" panose="02020603050405020304" pitchFamily="18" charset="0"/>
              </a:rPr>
              <a:t>:</a:t>
            </a:r>
            <a:r>
              <a:rPr lang="pt-BR" sz="1300" dirty="0">
                <a:latin typeface="Times New Roman" panose="02020603050405020304" pitchFamily="18" charset="0"/>
                <a:cs typeface="Times New Roman" panose="02020603050405020304" pitchFamily="18" charset="0"/>
              </a:rPr>
              <a:t> </a:t>
            </a:r>
            <a:r>
              <a:rPr lang="pt-BR" sz="1300" dirty="0">
                <a:solidFill>
                  <a:schemeClr val="bg1"/>
                </a:solidFill>
                <a:latin typeface="Times New Roman" panose="02020603050405020304" pitchFamily="18" charset="0"/>
                <a:cs typeface="Times New Roman" panose="02020603050405020304" pitchFamily="18" charset="0"/>
              </a:rPr>
              <a:t>@ambientalbmrs</a:t>
            </a:r>
            <a:r>
              <a:rPr lang="pt-BR" sz="1300" dirty="0">
                <a:solidFill>
                  <a:srgbClr val="C00000"/>
                </a:solidFill>
                <a:latin typeface="Times New Roman" panose="02020603050405020304" pitchFamily="18" charset="0"/>
                <a:cs typeface="Times New Roman" panose="02020603050405020304" pitchFamily="18" charset="0"/>
              </a:rPr>
              <a:t> - </a:t>
            </a:r>
            <a:r>
              <a:rPr lang="pt-BR" sz="1300" dirty="0">
                <a:latin typeface="Times New Roman" panose="02020603050405020304" pitchFamily="18" charset="0"/>
                <a:cs typeface="Times New Roman" panose="02020603050405020304" pitchFamily="18" charset="0"/>
                <a:hlinkClick r:id="rId10"/>
              </a:rPr>
              <a:t>www.instagram.com/ambientalbmrs</a:t>
            </a:r>
            <a:r>
              <a:rPr lang="pt-BR" sz="1200" dirty="0">
                <a:latin typeface="Times New Roman" panose="02020603050405020304" pitchFamily="18" charset="0"/>
                <a:cs typeface="Times New Roman" panose="02020603050405020304" pitchFamily="18" charset="0"/>
                <a:hlinkClick r:id="rId10"/>
              </a:rPr>
              <a:t>/</a:t>
            </a:r>
            <a:endParaRPr lang="pt-BR" sz="1200" b="1" dirty="0">
              <a:solidFill>
                <a:prstClr val="black"/>
              </a:solidFill>
              <a:cs typeface="Arial" panose="020B0604020202020204" pitchFamily="34" charset="0"/>
            </a:endParaRPr>
          </a:p>
        </p:txBody>
      </p:sp>
      <p:sp>
        <p:nvSpPr>
          <p:cNvPr id="16" name="Retângulo 15"/>
          <p:cNvSpPr/>
          <p:nvPr/>
        </p:nvSpPr>
        <p:spPr>
          <a:xfrm>
            <a:off x="-459432" y="810814"/>
            <a:ext cx="6500858" cy="133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accent6">
                    <a:lumMod val="75000"/>
                  </a:schemeClr>
                </a:solidFill>
              </a:rPr>
              <a:t>     </a:t>
            </a:r>
            <a:r>
              <a:rPr lang="pt-BR" b="1" dirty="0" smtClean="0">
                <a:solidFill>
                  <a:srgbClr val="CCFF33"/>
                </a:solidFill>
              </a:rPr>
              <a:t>COMANDO AMBIENTAL DA BRIGADA MILITAR </a:t>
            </a:r>
          </a:p>
          <a:p>
            <a:pPr algn="ctr"/>
            <a:r>
              <a:rPr lang="pt-BR" sz="1600" b="1" dirty="0" smtClean="0">
                <a:solidFill>
                  <a:srgbClr val="FFFF00"/>
                </a:solidFill>
              </a:rPr>
              <a:t>   </a:t>
            </a:r>
            <a:r>
              <a:rPr lang="pt-BR" sz="1600" b="1" dirty="0" smtClean="0">
                <a:solidFill>
                  <a:srgbClr val="66FF66"/>
                </a:solidFill>
              </a:rPr>
              <a:t>PRESERVANDO E PROTEGENDO </a:t>
            </a:r>
            <a:r>
              <a:rPr lang="pt-BR" sz="1600" b="1" dirty="0" smtClean="0">
                <a:solidFill>
                  <a:srgbClr val="3CB242"/>
                </a:solidFill>
              </a:rPr>
              <a:t>O MEIO AMBIENTE</a:t>
            </a:r>
          </a:p>
        </p:txBody>
      </p:sp>
    </p:spTree>
    <p:extLst>
      <p:ext uri="{BB962C8B-B14F-4D97-AF65-F5344CB8AC3E}">
        <p14:creationId xmlns:p14="http://schemas.microsoft.com/office/powerpoint/2010/main" xmlns="" val="817332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95216"/>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3"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4"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73191"/>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3</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2" name="Retângulo 11">
            <a:extLst>
              <a:ext uri="{FF2B5EF4-FFF2-40B4-BE49-F238E27FC236}">
                <a16:creationId xmlns="" xmlns:a16="http://schemas.microsoft.com/office/drawing/2014/main" id="{618107E1-2ED2-4D1A-97D2-C646D981966B}"/>
              </a:ext>
            </a:extLst>
          </p:cNvPr>
          <p:cNvSpPr/>
          <p:nvPr/>
        </p:nvSpPr>
        <p:spPr>
          <a:xfrm>
            <a:off x="571480" y="3830287"/>
            <a:ext cx="1653658"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R="3810" algn="ctr">
              <a:lnSpc>
                <a:spcPct val="107000"/>
              </a:lnSpc>
              <a:spcAft>
                <a:spcPts val="0"/>
              </a:spcAft>
            </a:pPr>
            <a:r>
              <a:rPr lang="pt-BR" sz="1100" dirty="0"/>
              <a:t>Comandante do 2º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tângulo 12">
            <a:extLst>
              <a:ext uri="{FF2B5EF4-FFF2-40B4-BE49-F238E27FC236}">
                <a16:creationId xmlns="" xmlns:a16="http://schemas.microsoft.com/office/drawing/2014/main" id="{4106BFE4-DD99-47E5-909F-DEE069613AB0}"/>
              </a:ext>
            </a:extLst>
          </p:cNvPr>
          <p:cNvSpPr/>
          <p:nvPr/>
        </p:nvSpPr>
        <p:spPr>
          <a:xfrm>
            <a:off x="4318804" y="3830287"/>
            <a:ext cx="1206741"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2540" algn="ctr">
              <a:lnSpc>
                <a:spcPct val="107000"/>
              </a:lnSpc>
              <a:spcAft>
                <a:spcPts val="0"/>
              </a:spcAft>
            </a:pPr>
            <a:r>
              <a:rPr lang="pt-BR" sz="1100" dirty="0"/>
              <a:t>SEDE do 2º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8" name="Picture 627">
            <a:extLst>
              <a:ext uri="{FF2B5EF4-FFF2-40B4-BE49-F238E27FC236}">
                <a16:creationId xmlns="" xmlns:a16="http://schemas.microsoft.com/office/drawing/2014/main" id="{E16D2359-E379-4D41-BBB1-9659FF83BE1E}"/>
              </a:ext>
            </a:extLst>
          </p:cNvPr>
          <p:cNvPicPr/>
          <p:nvPr/>
        </p:nvPicPr>
        <p:blipFill>
          <a:blip r:embed="rId5" cstate="print"/>
          <a:stretch>
            <a:fillRect/>
          </a:stretch>
        </p:blipFill>
        <p:spPr>
          <a:xfrm>
            <a:off x="714356" y="4404570"/>
            <a:ext cx="1428760" cy="1620000"/>
          </a:xfrm>
          <a:prstGeom prst="rect">
            <a:avLst/>
          </a:prstGeom>
          <a:ln w="228600" cap="sq" cmpd="thickThin">
            <a:solidFill>
              <a:srgbClr val="000000"/>
            </a:solidFill>
            <a:prstDash val="solid"/>
            <a:miter lim="800000"/>
          </a:ln>
          <a:effectLst>
            <a:innerShdw blurRad="76200">
              <a:srgbClr val="000000"/>
            </a:innerShdw>
          </a:effectLst>
        </p:spPr>
      </p:pic>
      <p:pic>
        <p:nvPicPr>
          <p:cNvPr id="59" name="Picture 635">
            <a:extLst>
              <a:ext uri="{FF2B5EF4-FFF2-40B4-BE49-F238E27FC236}">
                <a16:creationId xmlns="" xmlns:a16="http://schemas.microsoft.com/office/drawing/2014/main" id="{374505E7-DF94-40E8-BDA4-997B651CBBC9}"/>
              </a:ext>
            </a:extLst>
          </p:cNvPr>
          <p:cNvPicPr/>
          <p:nvPr/>
        </p:nvPicPr>
        <p:blipFill>
          <a:blip r:embed="rId6" cstate="print"/>
          <a:stretch>
            <a:fillRect/>
          </a:stretch>
        </p:blipFill>
        <p:spPr>
          <a:xfrm>
            <a:off x="3714752" y="4354450"/>
            <a:ext cx="2500330" cy="1527244"/>
          </a:xfrm>
          <a:prstGeom prst="rect">
            <a:avLst/>
          </a:prstGeom>
          <a:ln w="228600" cap="sq" cmpd="thickThin">
            <a:solidFill>
              <a:srgbClr val="000000"/>
            </a:solidFill>
            <a:prstDash val="solid"/>
            <a:miter lim="800000"/>
          </a:ln>
          <a:effectLst>
            <a:innerShdw blurRad="76200">
              <a:srgbClr val="000000"/>
            </a:innerShdw>
          </a:effectLst>
        </p:spPr>
      </p:pic>
      <p:sp>
        <p:nvSpPr>
          <p:cNvPr id="14" name="Retângulo 13">
            <a:extLst>
              <a:ext uri="{FF2B5EF4-FFF2-40B4-BE49-F238E27FC236}">
                <a16:creationId xmlns="" xmlns:a16="http://schemas.microsoft.com/office/drawing/2014/main" id="{3BAB35C0-8990-4852-887D-6A498EB50186}"/>
              </a:ext>
            </a:extLst>
          </p:cNvPr>
          <p:cNvSpPr/>
          <p:nvPr/>
        </p:nvSpPr>
        <p:spPr>
          <a:xfrm>
            <a:off x="167464" y="6310322"/>
            <a:ext cx="2473754"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nSpc>
                <a:spcPct val="107000"/>
              </a:lnSpc>
              <a:spcAft>
                <a:spcPts val="800"/>
              </a:spcAft>
            </a:pPr>
            <a:r>
              <a:rPr lang="pt-BR" sz="1100" b="1" dirty="0">
                <a:solidFill>
                  <a:srgbClr val="000000"/>
                </a:solidFill>
                <a:latin typeface="Calibri" panose="020F0502020204030204" pitchFamily="34" charset="0"/>
                <a:ea typeface="Calibri" panose="020F0502020204030204" pitchFamily="34" charset="0"/>
                <a:cs typeface="Calibri" panose="020F0502020204030204" pitchFamily="34" charset="0"/>
              </a:rPr>
              <a:t>Major QOEM </a:t>
            </a:r>
            <a:r>
              <a:rPr lang="pt-BR" sz="11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Clademir</a:t>
            </a:r>
            <a:r>
              <a:rPr lang="pt-BR" sz="1100" b="1" dirty="0">
                <a:solidFill>
                  <a:srgbClr val="000000"/>
                </a:solidFill>
                <a:latin typeface="Calibri" panose="020F0502020204030204" pitchFamily="34" charset="0"/>
                <a:ea typeface="Calibri" panose="020F0502020204030204" pitchFamily="34" charset="0"/>
                <a:cs typeface="Calibri" panose="020F0502020204030204" pitchFamily="34" charset="0"/>
              </a:rPr>
              <a:t> Machado Flores</a:t>
            </a:r>
            <a:endParaRPr lang="pt-BR"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Retângulo 15">
            <a:extLst>
              <a:ext uri="{FF2B5EF4-FFF2-40B4-BE49-F238E27FC236}">
                <a16:creationId xmlns="" xmlns:a16="http://schemas.microsoft.com/office/drawing/2014/main" id="{1F439E25-0DED-4224-936B-B97BF2C3B342}"/>
              </a:ext>
            </a:extLst>
          </p:cNvPr>
          <p:cNvSpPr/>
          <p:nvPr/>
        </p:nvSpPr>
        <p:spPr>
          <a:xfrm>
            <a:off x="3214686" y="6149477"/>
            <a:ext cx="3429024" cy="44659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07000"/>
              </a:lnSpc>
              <a:spcAft>
                <a:spcPts val="150"/>
              </a:spcAft>
              <a:tabLst>
                <a:tab pos="1577975" algn="ctr"/>
                <a:tab pos="6743065" algn="r"/>
              </a:tabLst>
            </a:pPr>
            <a:r>
              <a:rPr lang="pt-BR" sz="1100" b="1" dirty="0">
                <a:solidFill>
                  <a:srgbClr val="000000"/>
                </a:solidFill>
                <a:ea typeface="Calibri" panose="020F0502020204030204" pitchFamily="34" charset="0"/>
                <a:cs typeface="Arial" pitchFamily="34" charset="0"/>
              </a:rPr>
              <a:t>R. Antônio Gonçalves do Amaral, nº 1100, </a:t>
            </a:r>
            <a:r>
              <a:rPr lang="pt-BR" sz="1100" b="1" dirty="0" smtClean="0">
                <a:solidFill>
                  <a:srgbClr val="000000"/>
                </a:solidFill>
                <a:ea typeface="Calibri" panose="020F0502020204030204" pitchFamily="34" charset="0"/>
                <a:cs typeface="Arial" pitchFamily="34" charset="0"/>
              </a:rPr>
              <a:t>Bairro </a:t>
            </a:r>
            <a:r>
              <a:rPr lang="pt-BR" sz="1100" b="1" dirty="0">
                <a:solidFill>
                  <a:srgbClr val="000000"/>
                </a:solidFill>
                <a:ea typeface="Calibri" panose="020F0502020204030204" pitchFamily="34" charset="0"/>
                <a:cs typeface="Arial" pitchFamily="34" charset="0"/>
              </a:rPr>
              <a:t>São </a:t>
            </a:r>
            <a:r>
              <a:rPr lang="pt-BR" sz="1100" b="1" dirty="0" smtClean="0">
                <a:solidFill>
                  <a:srgbClr val="000000"/>
                </a:solidFill>
                <a:ea typeface="Calibri" panose="020F0502020204030204" pitchFamily="34" charset="0"/>
                <a:cs typeface="Arial" pitchFamily="34" charset="0"/>
              </a:rPr>
              <a:t>José – </a:t>
            </a:r>
            <a:r>
              <a:rPr lang="pt-BR" sz="1100" b="1" dirty="0">
                <a:solidFill>
                  <a:srgbClr val="000000"/>
                </a:solidFill>
                <a:ea typeface="Calibri" panose="020F0502020204030204" pitchFamily="34" charset="0"/>
                <a:cs typeface="Arial" pitchFamily="34" charset="0"/>
              </a:rPr>
              <a:t>Santa Maria/RS</a:t>
            </a:r>
            <a:endParaRPr lang="pt-BR" sz="1100" dirty="0">
              <a:solidFill>
                <a:srgbClr val="000000"/>
              </a:solidFill>
              <a:effectLst/>
              <a:ea typeface="Calibri" panose="020F0502020204030204" pitchFamily="34" charset="0"/>
              <a:cs typeface="Arial" pitchFamily="34" charset="0"/>
            </a:endParaRPr>
          </a:p>
        </p:txBody>
      </p:sp>
      <p:pic>
        <p:nvPicPr>
          <p:cNvPr id="80" name="Picture 647">
            <a:extLst>
              <a:ext uri="{FF2B5EF4-FFF2-40B4-BE49-F238E27FC236}">
                <a16:creationId xmlns="" xmlns:a16="http://schemas.microsoft.com/office/drawing/2014/main" id="{5D8EB605-926E-4585-8D57-898CFB44F3F8}"/>
              </a:ext>
            </a:extLst>
          </p:cNvPr>
          <p:cNvPicPr/>
          <p:nvPr/>
        </p:nvPicPr>
        <p:blipFill>
          <a:blip r:embed="rId7" cstate="print"/>
          <a:stretch>
            <a:fillRect/>
          </a:stretch>
        </p:blipFill>
        <p:spPr>
          <a:xfrm>
            <a:off x="714356" y="7310454"/>
            <a:ext cx="1428759" cy="1620000"/>
          </a:xfrm>
          <a:prstGeom prst="rect">
            <a:avLst/>
          </a:prstGeom>
          <a:ln w="228600" cap="sq" cmpd="thickThin">
            <a:solidFill>
              <a:srgbClr val="000000"/>
            </a:solidFill>
            <a:prstDash val="solid"/>
            <a:miter lim="800000"/>
          </a:ln>
          <a:effectLst>
            <a:innerShdw blurRad="76200">
              <a:srgbClr val="000000"/>
            </a:innerShdw>
          </a:effectLst>
        </p:spPr>
      </p:pic>
      <p:pic>
        <p:nvPicPr>
          <p:cNvPr id="82" name="Picture 655">
            <a:extLst>
              <a:ext uri="{FF2B5EF4-FFF2-40B4-BE49-F238E27FC236}">
                <a16:creationId xmlns="" xmlns:a16="http://schemas.microsoft.com/office/drawing/2014/main" id="{4243D86E-587E-49B9-9AF4-95B3689C04BA}"/>
              </a:ext>
            </a:extLst>
          </p:cNvPr>
          <p:cNvPicPr/>
          <p:nvPr/>
        </p:nvPicPr>
        <p:blipFill>
          <a:blip r:embed="rId8" cstate="print"/>
          <a:stretch>
            <a:fillRect/>
          </a:stretch>
        </p:blipFill>
        <p:spPr>
          <a:xfrm>
            <a:off x="3786190" y="7237458"/>
            <a:ext cx="2357454" cy="1716070"/>
          </a:xfrm>
          <a:prstGeom prst="rect">
            <a:avLst/>
          </a:prstGeom>
          <a:ln w="228600" cap="sq" cmpd="thickThin">
            <a:solidFill>
              <a:srgbClr val="000000"/>
            </a:solidFill>
            <a:prstDash val="solid"/>
            <a:miter lim="800000"/>
          </a:ln>
          <a:effectLst>
            <a:innerShdw blurRad="76200">
              <a:srgbClr val="000000"/>
            </a:innerShdw>
          </a:effectLst>
        </p:spPr>
      </p:pic>
      <p:sp>
        <p:nvSpPr>
          <p:cNvPr id="60" name="Retângulo 59">
            <a:extLst>
              <a:ext uri="{FF2B5EF4-FFF2-40B4-BE49-F238E27FC236}">
                <a16:creationId xmlns="" xmlns:a16="http://schemas.microsoft.com/office/drawing/2014/main" id="{5551223F-ED7F-4D6D-ACF5-37CB9682E094}"/>
              </a:ext>
            </a:extLst>
          </p:cNvPr>
          <p:cNvSpPr/>
          <p:nvPr/>
        </p:nvSpPr>
        <p:spPr>
          <a:xfrm>
            <a:off x="428604" y="6759245"/>
            <a:ext cx="2071701" cy="26545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R="3810" algn="ctr">
              <a:lnSpc>
                <a:spcPct val="107000"/>
              </a:lnSpc>
              <a:spcAft>
                <a:spcPts val="0"/>
              </a:spcAft>
            </a:pPr>
            <a:r>
              <a:rPr lang="pt-BR" sz="1100" dirty="0"/>
              <a:t>Comandante do 3º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Retângulo 60">
            <a:extLst>
              <a:ext uri="{FF2B5EF4-FFF2-40B4-BE49-F238E27FC236}">
                <a16:creationId xmlns="" xmlns:a16="http://schemas.microsoft.com/office/drawing/2014/main" id="{33556CB0-D196-454D-A0F5-3F5198CBF67F}"/>
              </a:ext>
            </a:extLst>
          </p:cNvPr>
          <p:cNvSpPr/>
          <p:nvPr/>
        </p:nvSpPr>
        <p:spPr>
          <a:xfrm>
            <a:off x="4424851" y="6687807"/>
            <a:ext cx="1206741"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2540" algn="ctr">
              <a:lnSpc>
                <a:spcPct val="107000"/>
              </a:lnSpc>
              <a:spcAft>
                <a:spcPts val="0"/>
              </a:spcAft>
            </a:pPr>
            <a:r>
              <a:rPr lang="pt-BR" sz="1100" dirty="0"/>
              <a:t>SEDE do 3º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2" name="Retângulo 61">
            <a:extLst>
              <a:ext uri="{FF2B5EF4-FFF2-40B4-BE49-F238E27FC236}">
                <a16:creationId xmlns="" xmlns:a16="http://schemas.microsoft.com/office/drawing/2014/main" id="{F6B503F5-6882-4921-A397-4E0B728BD394}"/>
              </a:ext>
            </a:extLst>
          </p:cNvPr>
          <p:cNvSpPr/>
          <p:nvPr/>
        </p:nvSpPr>
        <p:spPr>
          <a:xfrm>
            <a:off x="3429000" y="9053484"/>
            <a:ext cx="3286148" cy="4154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altLang="pt-BR" sz="1050" b="1" dirty="0">
                <a:solidFill>
                  <a:srgbClr val="000000"/>
                </a:solidFill>
                <a:latin typeface="+mj-lt"/>
                <a:ea typeface="Calibri" panose="020F0502020204030204" pitchFamily="34" charset="0"/>
                <a:cs typeface="Calibri" panose="020F0502020204030204" pitchFamily="34" charset="0"/>
              </a:rPr>
              <a:t>R. </a:t>
            </a:r>
            <a:r>
              <a:rPr lang="pt-BR" altLang="pt-BR" sz="1050" b="1" dirty="0" err="1">
                <a:solidFill>
                  <a:srgbClr val="000000"/>
                </a:solidFill>
                <a:latin typeface="+mj-lt"/>
                <a:ea typeface="Calibri" panose="020F0502020204030204" pitchFamily="34" charset="0"/>
                <a:cs typeface="Calibri" panose="020F0502020204030204" pitchFamily="34" charset="0"/>
              </a:rPr>
              <a:t>Sgt</a:t>
            </a:r>
            <a:r>
              <a:rPr lang="pt-BR" altLang="pt-BR" sz="1050" b="1" dirty="0">
                <a:solidFill>
                  <a:srgbClr val="000000"/>
                </a:solidFill>
                <a:latin typeface="+mj-lt"/>
                <a:ea typeface="Calibri" panose="020F0502020204030204" pitchFamily="34" charset="0"/>
                <a:cs typeface="Calibri" panose="020F0502020204030204" pitchFamily="34" charset="0"/>
              </a:rPr>
              <a:t> Jerônimo Airton B. dos Santos, nº 123, B. Lucas Araújo – Passo Fundo/RS </a:t>
            </a:r>
            <a:endParaRPr lang="pt-BR" sz="1050" dirty="0">
              <a:latin typeface="+mj-lt"/>
            </a:endParaRPr>
          </a:p>
        </p:txBody>
      </p:sp>
      <p:sp>
        <p:nvSpPr>
          <p:cNvPr id="77" name="Retângulo 76">
            <a:extLst>
              <a:ext uri="{FF2B5EF4-FFF2-40B4-BE49-F238E27FC236}">
                <a16:creationId xmlns="" xmlns:a16="http://schemas.microsoft.com/office/drawing/2014/main" id="{4CB89E57-3839-46BF-94F7-6C9E1E5A70EC}"/>
              </a:ext>
            </a:extLst>
          </p:cNvPr>
          <p:cNvSpPr/>
          <p:nvPr/>
        </p:nvSpPr>
        <p:spPr>
          <a:xfrm>
            <a:off x="142852" y="9167842"/>
            <a:ext cx="2553904" cy="25391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pt-BR" altLang="pt-BR" sz="1050" b="1" dirty="0" err="1">
                <a:solidFill>
                  <a:srgbClr val="000000"/>
                </a:solidFill>
                <a:latin typeface="+mj-lt"/>
                <a:ea typeface="Calibri" panose="020F0502020204030204" pitchFamily="34" charset="0"/>
                <a:cs typeface="Calibri" panose="020F0502020204030204" pitchFamily="34" charset="0"/>
              </a:rPr>
              <a:t>Maj</a:t>
            </a:r>
            <a:r>
              <a:rPr lang="pt-BR" altLang="pt-BR" sz="1050" b="1" dirty="0">
                <a:solidFill>
                  <a:srgbClr val="000000"/>
                </a:solidFill>
                <a:latin typeface="+mj-lt"/>
                <a:ea typeface="Calibri" panose="020F0502020204030204" pitchFamily="34" charset="0"/>
                <a:cs typeface="Calibri" panose="020F0502020204030204" pitchFamily="34" charset="0"/>
              </a:rPr>
              <a:t> QOEM </a:t>
            </a:r>
            <a:r>
              <a:rPr lang="pt-BR" altLang="pt-BR" sz="1050" b="1" dirty="0" err="1">
                <a:solidFill>
                  <a:srgbClr val="000000"/>
                </a:solidFill>
                <a:latin typeface="+mj-lt"/>
                <a:ea typeface="Calibri" panose="020F0502020204030204" pitchFamily="34" charset="0"/>
                <a:cs typeface="Calibri" panose="020F0502020204030204" pitchFamily="34" charset="0"/>
              </a:rPr>
              <a:t>Laudemir</a:t>
            </a:r>
            <a:r>
              <a:rPr lang="pt-BR" altLang="pt-BR" sz="1050" b="1" dirty="0">
                <a:solidFill>
                  <a:srgbClr val="000000"/>
                </a:solidFill>
                <a:latin typeface="+mj-lt"/>
                <a:ea typeface="Calibri" panose="020F0502020204030204" pitchFamily="34" charset="0"/>
                <a:cs typeface="Calibri" panose="020F0502020204030204" pitchFamily="34" charset="0"/>
              </a:rPr>
              <a:t> da Rosa Gomes</a:t>
            </a:r>
            <a:endParaRPr lang="pt-BR" sz="1050" dirty="0">
              <a:latin typeface="+mj-lt"/>
            </a:endParaRPr>
          </a:p>
        </p:txBody>
      </p:sp>
      <p:sp>
        <p:nvSpPr>
          <p:cNvPr id="26" name="CaixaDeTexto 25"/>
          <p:cNvSpPr txBox="1">
            <a:spLocks noChangeArrowheads="1"/>
          </p:cNvSpPr>
          <p:nvPr/>
        </p:nvSpPr>
        <p:spPr bwMode="auto">
          <a:xfrm>
            <a:off x="0" y="523844"/>
            <a:ext cx="5214950" cy="384721"/>
          </a:xfrm>
          <a:prstGeom prst="rect">
            <a:avLst/>
          </a:prstGeom>
          <a:ln/>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900" b="1" dirty="0"/>
              <a:t>ESTRUTURA DO COMANDO AMBIENTAL</a:t>
            </a:r>
          </a:p>
        </p:txBody>
      </p:sp>
      <p:pic>
        <p:nvPicPr>
          <p:cNvPr id="27" name="Imagem 26"/>
          <p:cNvPicPr>
            <a:picLocks noChangeAspect="1"/>
          </p:cNvPicPr>
          <p:nvPr/>
        </p:nvPicPr>
        <p:blipFill>
          <a:blip r:embed="rId9" cstate="print">
            <a:lum bright="19000" contrast="15000"/>
          </a:blip>
          <a:stretch>
            <a:fillRect/>
          </a:stretch>
        </p:blipFill>
        <p:spPr>
          <a:xfrm>
            <a:off x="490334" y="1578882"/>
            <a:ext cx="2000264" cy="1620000"/>
          </a:xfrm>
          <a:prstGeom prst="rect">
            <a:avLst/>
          </a:prstGeom>
          <a:ln w="228600" cap="sq" cmpd="thickThin">
            <a:solidFill>
              <a:srgbClr val="000000"/>
            </a:solidFill>
            <a:prstDash val="solid"/>
            <a:miter lim="800000"/>
          </a:ln>
          <a:effectLst>
            <a:innerShdw blurRad="76200">
              <a:srgbClr val="000000"/>
            </a:innerShdw>
          </a:effectLst>
        </p:spPr>
      </p:pic>
      <p:sp>
        <p:nvSpPr>
          <p:cNvPr id="29" name="Retângulo 28">
            <a:extLst>
              <a:ext uri="{FF2B5EF4-FFF2-40B4-BE49-F238E27FC236}">
                <a16:creationId xmlns="" xmlns:a16="http://schemas.microsoft.com/office/drawing/2014/main" id="{6E20F04F-9FAA-422F-BB2A-0C4EF25F34BE}"/>
              </a:ext>
            </a:extLst>
          </p:cNvPr>
          <p:cNvSpPr/>
          <p:nvPr/>
        </p:nvSpPr>
        <p:spPr>
          <a:xfrm>
            <a:off x="142852" y="3405506"/>
            <a:ext cx="2786082" cy="2616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spcAft>
                <a:spcPts val="0"/>
              </a:spcAft>
            </a:pPr>
            <a:r>
              <a:rPr lang="pt-BR" sz="1100" b="1" dirty="0" err="1">
                <a:solidFill>
                  <a:srgbClr val="000000"/>
                </a:solidFill>
                <a:ea typeface="Times New Roman" panose="02020603050405020304" pitchFamily="18" charset="0"/>
              </a:rPr>
              <a:t>Cap</a:t>
            </a:r>
            <a:r>
              <a:rPr lang="pt-BR" sz="1100" b="1" dirty="0">
                <a:solidFill>
                  <a:srgbClr val="000000"/>
                </a:solidFill>
                <a:ea typeface="Times New Roman" panose="02020603050405020304" pitchFamily="18" charset="0"/>
              </a:rPr>
              <a:t> QOEM </a:t>
            </a:r>
            <a:r>
              <a:rPr lang="pt-BR" sz="1100" b="1" dirty="0" smtClean="0">
                <a:solidFill>
                  <a:srgbClr val="000000"/>
                </a:solidFill>
                <a:ea typeface="Times New Roman" panose="02020603050405020304" pitchFamily="18" charset="0"/>
              </a:rPr>
              <a:t>- Rogério </a:t>
            </a:r>
            <a:r>
              <a:rPr lang="pt-BR" sz="1100" b="1" dirty="0">
                <a:solidFill>
                  <a:srgbClr val="000000"/>
                </a:solidFill>
                <a:ea typeface="Times New Roman" panose="02020603050405020304" pitchFamily="18" charset="0"/>
              </a:rPr>
              <a:t>Silva </a:t>
            </a:r>
            <a:r>
              <a:rPr lang="pt-BR" sz="1100" b="1" dirty="0" smtClean="0">
                <a:solidFill>
                  <a:srgbClr val="000000"/>
                </a:solidFill>
                <a:ea typeface="Times New Roman" panose="02020603050405020304" pitchFamily="18" charset="0"/>
              </a:rPr>
              <a:t>dos </a:t>
            </a:r>
            <a:r>
              <a:rPr lang="pt-BR" sz="1100" b="1" dirty="0">
                <a:solidFill>
                  <a:srgbClr val="000000"/>
                </a:solidFill>
                <a:ea typeface="Times New Roman" panose="02020603050405020304" pitchFamily="18" charset="0"/>
              </a:rPr>
              <a:t>Santos</a:t>
            </a:r>
            <a:endParaRPr lang="pt-BR" sz="1100" dirty="0">
              <a:effectLst/>
              <a:ea typeface="Times New Roman" panose="02020603050405020304" pitchFamily="18" charset="0"/>
            </a:endParaRPr>
          </a:p>
        </p:txBody>
      </p:sp>
      <p:sp>
        <p:nvSpPr>
          <p:cNvPr id="30" name="Retângulo 29">
            <a:extLst>
              <a:ext uri="{FF2B5EF4-FFF2-40B4-BE49-F238E27FC236}">
                <a16:creationId xmlns="" xmlns:a16="http://schemas.microsoft.com/office/drawing/2014/main" id="{618107E1-2ED2-4D1A-97D2-C646D981966B}"/>
              </a:ext>
            </a:extLst>
          </p:cNvPr>
          <p:cNvSpPr/>
          <p:nvPr/>
        </p:nvSpPr>
        <p:spPr>
          <a:xfrm>
            <a:off x="571480" y="1023911"/>
            <a:ext cx="1725096" cy="27347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R="3810" algn="ctr">
              <a:lnSpc>
                <a:spcPct val="107000"/>
              </a:lnSpc>
              <a:spcAft>
                <a:spcPts val="0"/>
              </a:spcAft>
            </a:pPr>
            <a:r>
              <a:rPr lang="pt-BR" sz="1100" dirty="0"/>
              <a:t>Comandante do </a:t>
            </a:r>
            <a:r>
              <a:rPr lang="pt-BR" sz="1100" dirty="0" smtClean="0"/>
              <a:t>1º </a:t>
            </a:r>
            <a:r>
              <a:rPr lang="pt-BR" sz="1100" dirty="0"/>
              <a:t>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tângulo 30">
            <a:extLst>
              <a:ext uri="{FF2B5EF4-FFF2-40B4-BE49-F238E27FC236}">
                <a16:creationId xmlns="" xmlns:a16="http://schemas.microsoft.com/office/drawing/2014/main" id="{1F439E25-0DED-4224-936B-B97BF2C3B342}"/>
              </a:ext>
            </a:extLst>
          </p:cNvPr>
          <p:cNvSpPr/>
          <p:nvPr/>
        </p:nvSpPr>
        <p:spPr>
          <a:xfrm>
            <a:off x="3286124" y="3283942"/>
            <a:ext cx="3357586" cy="45461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07000"/>
              </a:lnSpc>
              <a:spcAft>
                <a:spcPts val="0"/>
              </a:spcAft>
              <a:tabLst>
                <a:tab pos="1551940" algn="ctr"/>
                <a:tab pos="6743065" algn="r"/>
              </a:tabLst>
            </a:pPr>
            <a:r>
              <a:rPr lang="pt-BR" sz="11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Rua João Moreira Maciel, nº 370, Bairro Marcílio Dias – Porto Alegre/RS</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Retângulo 32">
            <a:extLst>
              <a:ext uri="{FF2B5EF4-FFF2-40B4-BE49-F238E27FC236}">
                <a16:creationId xmlns="" xmlns:a16="http://schemas.microsoft.com/office/drawing/2014/main" id="{4106BFE4-DD99-47E5-909F-DEE069613AB0}"/>
              </a:ext>
            </a:extLst>
          </p:cNvPr>
          <p:cNvSpPr/>
          <p:nvPr/>
        </p:nvSpPr>
        <p:spPr>
          <a:xfrm>
            <a:off x="4214818" y="1023910"/>
            <a:ext cx="1206741" cy="273473"/>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2540" algn="ctr">
              <a:lnSpc>
                <a:spcPct val="107000"/>
              </a:lnSpc>
              <a:spcAft>
                <a:spcPts val="0"/>
              </a:spcAft>
            </a:pPr>
            <a:r>
              <a:rPr lang="pt-BR" sz="1100" dirty="0"/>
              <a:t>SEDE do </a:t>
            </a:r>
            <a:r>
              <a:rPr lang="pt-BR" sz="1100" dirty="0" smtClean="0"/>
              <a:t>1º </a:t>
            </a:r>
            <a:r>
              <a:rPr lang="pt-BR" sz="1100" dirty="0"/>
              <a:t>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m 1"/>
          <p:cNvPicPr>
            <a:picLocks noChangeAspect="1"/>
          </p:cNvPicPr>
          <p:nvPr/>
        </p:nvPicPr>
        <p:blipFill>
          <a:blip r:embed="rId10" cstate="print"/>
          <a:stretch>
            <a:fillRect/>
          </a:stretch>
        </p:blipFill>
        <p:spPr>
          <a:xfrm>
            <a:off x="3666206" y="1594310"/>
            <a:ext cx="2427090" cy="142956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755610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Comando Ambiental da Brigada Militar </a:t>
            </a:r>
          </a:p>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Apresenta:</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36506" y="1266825"/>
            <a:ext cx="736216" cy="720000"/>
          </a:xfrm>
          <a:prstGeom prst="rect">
            <a:avLst/>
          </a:prstGeom>
          <a:noFill/>
          <a:ln w="9525">
            <a:noFill/>
            <a:miter lim="800000"/>
            <a:headEnd/>
            <a:tailEnd/>
          </a:ln>
        </p:spPr>
      </p:pic>
      <p:sp>
        <p:nvSpPr>
          <p:cNvPr id="3090" name="CaixaDeTexto 9"/>
          <p:cNvSpPr txBox="1">
            <a:spLocks noChangeArrowheads="1"/>
          </p:cNvSpPr>
          <p:nvPr/>
        </p:nvSpPr>
        <p:spPr bwMode="auto">
          <a:xfrm>
            <a:off x="142852" y="2144387"/>
            <a:ext cx="6586975" cy="3462486"/>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scene3d>
              <a:camera prst="orthographicFront"/>
              <a:lightRig rig="flat" dir="t">
                <a:rot lat="0" lon="0" rev="18900000"/>
              </a:lightRig>
            </a:scene3d>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355600" algn="just">
              <a:lnSpc>
                <a:spcPct val="150000"/>
              </a:lnSpc>
              <a:defRPr/>
            </a:pPr>
            <a:r>
              <a:rPr lang="pt-BR" sz="1600" dirty="0">
                <a:solidFill>
                  <a:schemeClr val="bg2">
                    <a:lumMod val="10000"/>
                  </a:schemeClr>
                </a:solidFill>
              </a:rPr>
              <a:t>Neste informativo o Comando Ambiental da Brigada Militar demonstrará o resultado dos </a:t>
            </a:r>
            <a:r>
              <a:rPr lang="pt-BR" sz="1600" dirty="0" smtClean="0">
                <a:solidFill>
                  <a:schemeClr val="bg2">
                    <a:lumMod val="10000"/>
                  </a:schemeClr>
                </a:solidFill>
              </a:rPr>
              <a:t>06 </a:t>
            </a:r>
            <a:r>
              <a:rPr lang="pt-BR" sz="1600" dirty="0">
                <a:solidFill>
                  <a:schemeClr val="bg2">
                    <a:lumMod val="10000"/>
                  </a:schemeClr>
                </a:solidFill>
              </a:rPr>
              <a:t>Dias  de Operações Integradas, através dos Batalhões Ambientais da Brigada Militar em conjunto com Comandos Regionais de Polícia Ostensiva, Comando Rodoviário da Brigada Militar (CRBM), Bombeiros Militares, Policia Civil-RS, IBAMA, Exército Brasileiro, Marinha do Brasil, PRF, PF, Receita Federal, SEMA-RS, FEPAM e Secretarias Municipais do Meio Ambiente, transmitindo a transparência das ações estratégicas de Policiamento Ostensivo Ambiental</a:t>
            </a:r>
            <a:r>
              <a:rPr lang="pt-BR" dirty="0">
                <a:solidFill>
                  <a:schemeClr val="bg2">
                    <a:lumMod val="10000"/>
                  </a:schemeClr>
                </a:solidFill>
              </a:rPr>
              <a:t>. </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4</a:t>
            </a:fld>
            <a:endParaRPr lang="pt-BR" altLang="pt-BR" b="1">
              <a:solidFill>
                <a:schemeClr val="tx1"/>
              </a:solidFill>
            </a:endParaRPr>
          </a:p>
        </p:txBody>
      </p:sp>
      <p:sp>
        <p:nvSpPr>
          <p:cNvPr id="10262" name="Retângulo 4"/>
          <p:cNvSpPr>
            <a:spLocks noChangeArrowheads="1"/>
          </p:cNvSpPr>
          <p:nvPr/>
        </p:nvSpPr>
        <p:spPr bwMode="auto">
          <a:xfrm>
            <a:off x="3639724" y="5941294"/>
            <a:ext cx="3157951" cy="2873864"/>
          </a:xfrm>
          <a:prstGeom prst="rect">
            <a:avLst/>
          </a:prstGeom>
          <a:solidFill>
            <a:schemeClr val="bg2">
              <a:lumMod val="25000"/>
            </a:schemeClr>
          </a:solidFill>
          <a:ln w="57150">
            <a:solidFill>
              <a:schemeClr val="bg2">
                <a:lumMod val="75000"/>
              </a:schemeClr>
            </a:solidFill>
          </a:ln>
          <a:effectLst>
            <a:outerShdw blurRad="190500" dist="228600" dir="2700000" algn="ctr">
              <a:srgbClr val="000000">
                <a:alpha val="30000"/>
              </a:srgbClr>
            </a:outerShdw>
            <a:softEdge rad="31750"/>
          </a:effectLst>
          <a:scene3d>
            <a:camera prst="perspectiveLeft">
              <a:rot lat="600000" lon="0" rev="0"/>
            </a:camera>
            <a:lightRig rig="threePt" dir="t"/>
          </a:scene3d>
          <a:sp3d>
            <a:bevelT w="101600" prst="riblet"/>
          </a:sp3d>
        </p:spPr>
        <p:style>
          <a:lnRef idx="0">
            <a:scrgbClr r="0" g="0" b="0"/>
          </a:lnRef>
          <a:fillRef idx="1003">
            <a:schemeClr val="dk1"/>
          </a:fillRef>
          <a:effectRef idx="0">
            <a:scrgbClr r="0" g="0" b="0"/>
          </a:effectRef>
          <a:fontRef idx="major"/>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indent="355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0" algn="ctr">
              <a:lnSpc>
                <a:spcPct val="150000"/>
              </a:lnSpc>
              <a:defRPr/>
            </a:pPr>
            <a:r>
              <a:rPr lang="pt-BR" sz="1650" b="1" i="1" u="sng" dirty="0">
                <a:ln/>
                <a:solidFill>
                  <a:schemeClr val="accent3"/>
                </a:solidFill>
                <a:latin typeface="Times New Roman" pitchFamily="18" charset="0"/>
                <a:cs typeface="Times New Roman" pitchFamily="18" charset="0"/>
              </a:rPr>
              <a:t>METAS  DESTA  SEMANA:</a:t>
            </a:r>
          </a:p>
          <a:p>
            <a:pPr marL="200025" indent="-200025" algn="just">
              <a:lnSpc>
                <a:spcPct val="150000"/>
              </a:lnSpc>
              <a:buFont typeface="Wingdings" panose="05000000000000000000" pitchFamily="2" charset="2"/>
              <a:buChar char="ü"/>
              <a:defRPr/>
            </a:pPr>
            <a:r>
              <a:rPr lang="pt-BR" sz="1400" b="1" i="1" dirty="0" smtClean="0">
                <a:ln/>
                <a:solidFill>
                  <a:schemeClr val="accent3"/>
                </a:solidFill>
                <a:latin typeface="Times New Roman" pitchFamily="18" charset="0"/>
                <a:cs typeface="Times New Roman" pitchFamily="18" charset="0"/>
              </a:rPr>
              <a:t>Fiscalização de combate ao abigeato;</a:t>
            </a:r>
          </a:p>
          <a:p>
            <a:pPr marL="200025" indent="-200025" algn="just">
              <a:lnSpc>
                <a:spcPct val="150000"/>
              </a:lnSpc>
              <a:buFont typeface="Wingdings" panose="05000000000000000000" pitchFamily="2" charset="2"/>
              <a:buChar char="ü"/>
              <a:defRPr/>
            </a:pPr>
            <a:r>
              <a:rPr lang="pt-BR" sz="1500" b="1" i="1" dirty="0" smtClean="0">
                <a:ln/>
                <a:solidFill>
                  <a:schemeClr val="accent3"/>
                </a:solidFill>
                <a:latin typeface="Times New Roman" pitchFamily="18" charset="0"/>
                <a:cs typeface="Times New Roman" pitchFamily="18" charset="0"/>
              </a:rPr>
              <a:t>Fiscalização de Estabelecimentos de Reciclagens;</a:t>
            </a:r>
            <a:endParaRPr lang="pt-BR" sz="1500" b="1" i="1" dirty="0">
              <a:ln/>
              <a:solidFill>
                <a:schemeClr val="accent3"/>
              </a:solidFill>
              <a:latin typeface="Times New Roman" pitchFamily="18" charset="0"/>
              <a:cs typeface="Times New Roman" pitchFamily="18" charset="0"/>
            </a:endParaRPr>
          </a:p>
          <a:p>
            <a:pPr marL="200025" indent="-200025" algn="just">
              <a:lnSpc>
                <a:spcPct val="150000"/>
              </a:lnSpc>
              <a:buFont typeface="Wingdings" panose="05000000000000000000" pitchFamily="2" charset="2"/>
              <a:buChar char="ü"/>
              <a:defRPr/>
            </a:pPr>
            <a:r>
              <a:rPr lang="pt-BR" sz="1500" b="1" i="1" dirty="0">
                <a:ln/>
                <a:solidFill>
                  <a:schemeClr val="accent3"/>
                </a:solidFill>
                <a:latin typeface="Times New Roman" pitchFamily="18" charset="0"/>
                <a:cs typeface="Times New Roman" pitchFamily="18" charset="0"/>
              </a:rPr>
              <a:t>Fiscalização de </a:t>
            </a:r>
            <a:r>
              <a:rPr lang="pt-BR" sz="1500" b="1" i="1" dirty="0" smtClean="0">
                <a:ln/>
                <a:solidFill>
                  <a:schemeClr val="accent3"/>
                </a:solidFill>
                <a:latin typeface="Times New Roman" pitchFamily="18" charset="0"/>
                <a:cs typeface="Times New Roman" pitchFamily="18" charset="0"/>
              </a:rPr>
              <a:t>Desmanches;</a:t>
            </a:r>
            <a:endParaRPr lang="pt-BR" sz="1500" b="1" i="1" dirty="0">
              <a:ln/>
              <a:solidFill>
                <a:schemeClr val="accent3"/>
              </a:solidFill>
              <a:latin typeface="Times New Roman" pitchFamily="18" charset="0"/>
              <a:cs typeface="Times New Roman" pitchFamily="18" charset="0"/>
            </a:endParaRPr>
          </a:p>
          <a:p>
            <a:pPr marL="200025" indent="-200025" algn="just">
              <a:lnSpc>
                <a:spcPct val="150000"/>
              </a:lnSpc>
              <a:buFont typeface="Wingdings" panose="05000000000000000000" pitchFamily="2" charset="2"/>
              <a:buChar char="ü"/>
              <a:tabLst>
                <a:tab pos="180975" algn="l"/>
              </a:tabLst>
              <a:defRPr/>
            </a:pPr>
            <a:r>
              <a:rPr lang="pt-BR" sz="1500" b="1" i="1" dirty="0">
                <a:ln/>
                <a:solidFill>
                  <a:schemeClr val="accent3"/>
                </a:solidFill>
                <a:latin typeface="Times New Roman" pitchFamily="18" charset="0"/>
                <a:cs typeface="Times New Roman" pitchFamily="18" charset="0"/>
              </a:rPr>
              <a:t>Fiscalização de empreendimentos que utilizam ou terceirizam uso de explosivos</a:t>
            </a:r>
            <a:r>
              <a:rPr lang="pt-BR" sz="1500" b="1" dirty="0" smtClean="0">
                <a:ln/>
                <a:solidFill>
                  <a:schemeClr val="accent3"/>
                </a:solidFill>
                <a:latin typeface="Times New Roman" pitchFamily="18" charset="0"/>
                <a:cs typeface="Times New Roman" pitchFamily="18" charset="0"/>
              </a:rPr>
              <a:t>.</a:t>
            </a:r>
            <a:endParaRPr lang="pt-BR" sz="1500" b="1" dirty="0">
              <a:ln/>
              <a:solidFill>
                <a:schemeClr val="accent3"/>
              </a:solidFill>
              <a:latin typeface="Times New Roman" pitchFamily="18" charset="0"/>
              <a:cs typeface="Times New Roman" pitchFamily="18" charset="0"/>
            </a:endParaRPr>
          </a:p>
        </p:txBody>
      </p:sp>
      <p:pic>
        <p:nvPicPr>
          <p:cNvPr id="2" name="Imagem 1"/>
          <p:cNvPicPr>
            <a:picLocks noChangeAspect="1"/>
          </p:cNvPicPr>
          <p:nvPr/>
        </p:nvPicPr>
        <p:blipFill>
          <a:blip r:embed="rId7" cstate="print"/>
          <a:stretch>
            <a:fillRect/>
          </a:stretch>
        </p:blipFill>
        <p:spPr>
          <a:xfrm>
            <a:off x="108191" y="5917481"/>
            <a:ext cx="3746045" cy="3083938"/>
          </a:xfrm>
          <a:prstGeom prst="rect">
            <a:avLst/>
          </a:prstGeom>
          <a:ln w="57150">
            <a:solidFill>
              <a:srgbClr val="3CB242"/>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AÇÕES PREVENTIVAS No território Gaúcho </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5</a:t>
            </a:fld>
            <a:endParaRPr lang="pt-BR" altLang="pt-BR" b="1">
              <a:solidFill>
                <a:schemeClr val="tx1"/>
              </a:solidFill>
            </a:endParaRPr>
          </a:p>
        </p:txBody>
      </p:sp>
      <p:sp>
        <p:nvSpPr>
          <p:cNvPr id="20" name="Retângulo 19"/>
          <p:cNvSpPr/>
          <p:nvPr/>
        </p:nvSpPr>
        <p:spPr>
          <a:xfrm>
            <a:off x="60231" y="4707625"/>
            <a:ext cx="3053160" cy="2031325"/>
          </a:xfrm>
          <a:prstGeom prst="rect">
            <a:avLst/>
          </a:prstGeom>
          <a:blipFill>
            <a:blip r:embed="rId7" cstate="print"/>
            <a:tile tx="0" ty="0" sx="100000" sy="100000" flip="none" algn="tl"/>
          </a:blipFill>
          <a:scene3d>
            <a:camera prst="orthographicFront"/>
            <a:lightRig rig="threePt" dir="t"/>
          </a:scene3d>
          <a:sp3d>
            <a:bevelT prst="angle"/>
          </a:sp3d>
        </p:spPr>
        <p:txBody>
          <a:bodyPr wrap="square">
            <a:spAutoFit/>
          </a:bodyPr>
          <a:lstStyle/>
          <a:p>
            <a:pPr algn="ctr">
              <a:defRPr/>
            </a:pPr>
            <a:r>
              <a:rPr lang="pt-BR" sz="1400" b="1" i="1" dirty="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DURANTE AS AÇÕES PREVENTIVAS DO COMANDO AMBIENTAL, FORAM  </a:t>
            </a:r>
            <a:r>
              <a:rPr lang="pt-BR" b="1" i="1" dirty="0" smtClean="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FISCALIZADOS/ABORDADOS</a:t>
            </a:r>
            <a:r>
              <a:rPr lang="pt-BR" sz="1400" b="1" dirty="0" smtClean="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a:t>
            </a:r>
            <a:endParaRPr lang="pt-BR" sz="1400" b="1" dirty="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endParaRPr>
          </a:p>
          <a:p>
            <a:pPr algn="just">
              <a:defRPr/>
            </a:pPr>
            <a:endParaRPr lang="pt-BR" sz="1400" b="1" dirty="0">
              <a:ln w="10160">
                <a:solidFill>
                  <a:schemeClr val="bg1">
                    <a:lumMod val="50000"/>
                  </a:schemeClr>
                </a:solidFill>
                <a:prstDash val="solid"/>
              </a:ln>
              <a:solidFill>
                <a:srgbClr val="FF0000"/>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r>
              <a:rPr lang="pt-BR" sz="1400" b="1" dirty="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 </a:t>
            </a:r>
            <a:r>
              <a:rPr lang="pt-BR" sz="1600" b="1" dirty="0" smtClean="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189 </a:t>
            </a:r>
            <a:r>
              <a:rPr lang="pt-BR" sz="1600" b="1" dirty="0" smtClean="0">
                <a:ln w="10160">
                  <a:solidFill>
                    <a:schemeClr val="bg1">
                      <a:lumMod val="50000"/>
                    </a:schemeClr>
                  </a:solidFill>
                  <a:prstDash val="solid"/>
                </a:ln>
                <a:solidFill>
                  <a:schemeClr val="accent6">
                    <a:lumMod val="75000"/>
                  </a:schemeClr>
                </a:solidFill>
                <a:effectLst>
                  <a:outerShdw blurRad="38100" dist="22860" dir="5400000" algn="tl" rotWithShape="0">
                    <a:srgbClr val="000000">
                      <a:alpha val="30000"/>
                    </a:srgbClr>
                  </a:outerShdw>
                </a:effectLst>
                <a:latin typeface="Britannic Bold" panose="020B0903060703020204" pitchFamily="34" charset="0"/>
              </a:rPr>
              <a:t>VEÍCULOS  </a:t>
            </a:r>
            <a:endParaRPr lang="pt-BR" sz="1600" b="1" dirty="0">
              <a:ln w="10160">
                <a:solidFill>
                  <a:schemeClr val="bg1">
                    <a:lumMod val="50000"/>
                  </a:schemeClr>
                </a:solidFill>
                <a:prstDash val="solid"/>
              </a:ln>
              <a:solidFill>
                <a:schemeClr val="accent6">
                  <a:lumMod val="75000"/>
                </a:schemeClr>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r>
              <a:rPr lang="pt-BR" sz="1600" b="1" dirty="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 </a:t>
            </a:r>
            <a:r>
              <a:rPr lang="pt-BR" sz="1600" b="1" dirty="0" smtClean="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25 </a:t>
            </a:r>
            <a:r>
              <a:rPr lang="pt-BR" sz="1600" b="1" dirty="0" smtClean="0">
                <a:ln w="10160">
                  <a:solidFill>
                    <a:schemeClr val="bg1">
                      <a:lumMod val="50000"/>
                    </a:schemeClr>
                  </a:solidFill>
                  <a:prstDash val="solid"/>
                </a:ln>
                <a:solidFill>
                  <a:schemeClr val="accent6">
                    <a:lumMod val="75000"/>
                  </a:schemeClr>
                </a:solidFill>
                <a:effectLst>
                  <a:outerShdw blurRad="38100" dist="22860" dir="5400000" algn="tl" rotWithShape="0">
                    <a:srgbClr val="000000">
                      <a:alpha val="30000"/>
                    </a:srgbClr>
                  </a:outerShdw>
                </a:effectLst>
                <a:latin typeface="Britannic Bold" panose="020B0903060703020204" pitchFamily="34" charset="0"/>
              </a:rPr>
              <a:t>EMBARCAÇÕES</a:t>
            </a:r>
            <a:r>
              <a:rPr lang="pt-BR" sz="1600" b="1" dirty="0" smtClean="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 </a:t>
            </a:r>
            <a:endParaRPr lang="pt-BR" sz="1600" b="1" dirty="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r>
              <a:rPr lang="pt-BR" sz="1600" b="1" dirty="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 </a:t>
            </a:r>
            <a:r>
              <a:rPr lang="pt-BR" sz="1600" b="1" dirty="0" smtClean="0">
                <a:ln w="10160">
                  <a:solidFill>
                    <a:schemeClr val="bg1">
                      <a:lumMod val="50000"/>
                    </a:schemeClr>
                  </a:solidFill>
                  <a:prstDash val="solid"/>
                </a:ln>
                <a:solidFill>
                  <a:srgbClr val="FFFF00"/>
                </a:solidFill>
                <a:effectLst>
                  <a:outerShdw blurRad="38100" dist="22860" dir="5400000" algn="tl" rotWithShape="0">
                    <a:srgbClr val="000000">
                      <a:alpha val="30000"/>
                    </a:srgbClr>
                  </a:outerShdw>
                </a:effectLst>
                <a:latin typeface="Britannic Bold" panose="020B0903060703020204" pitchFamily="34" charset="0"/>
              </a:rPr>
              <a:t>783 </a:t>
            </a:r>
            <a:r>
              <a:rPr lang="pt-BR" sz="1600" b="1" dirty="0" smtClean="0">
                <a:ln w="10160">
                  <a:solidFill>
                    <a:schemeClr val="bg1">
                      <a:lumMod val="50000"/>
                    </a:schemeClr>
                  </a:solidFill>
                  <a:prstDash val="solid"/>
                </a:ln>
                <a:solidFill>
                  <a:schemeClr val="accent6">
                    <a:lumMod val="75000"/>
                  </a:schemeClr>
                </a:solidFill>
                <a:effectLst>
                  <a:outerShdw blurRad="38100" dist="22860" dir="5400000" algn="tl" rotWithShape="0">
                    <a:srgbClr val="000000">
                      <a:alpha val="30000"/>
                    </a:srgbClr>
                  </a:outerShdw>
                </a:effectLst>
                <a:latin typeface="Britannic Bold" panose="020B0903060703020204" pitchFamily="34" charset="0"/>
              </a:rPr>
              <a:t>PESSOAS</a:t>
            </a:r>
            <a:endParaRPr lang="pt-BR" sz="1600" b="1" dirty="0">
              <a:ln w="10160">
                <a:solidFill>
                  <a:schemeClr val="bg1">
                    <a:lumMod val="50000"/>
                  </a:schemeClr>
                </a:solidFill>
                <a:prstDash val="solid"/>
              </a:ln>
              <a:solidFill>
                <a:schemeClr val="accent6">
                  <a:lumMod val="75000"/>
                </a:schemeClr>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endParaRPr lang="pt-BR" dirty="0">
              <a:ln w="10160">
                <a:solidFill>
                  <a:schemeClr val="bg1">
                    <a:lumMod val="50000"/>
                  </a:schemeClr>
                </a:solidFill>
                <a:prstDash val="solid"/>
              </a:ln>
              <a:solidFill>
                <a:srgbClr val="FF0000"/>
              </a:solidFill>
              <a:effectLst>
                <a:glow rad="228600">
                  <a:schemeClr val="accent6">
                    <a:satMod val="175000"/>
                    <a:alpha val="40000"/>
                  </a:schemeClr>
                </a:glow>
                <a:outerShdw blurRad="38100" dist="22860" dir="5400000" algn="tl" rotWithShape="0">
                  <a:srgbClr val="000000">
                    <a:alpha val="30000"/>
                  </a:srgbClr>
                </a:outerShdw>
              </a:effectLst>
              <a:latin typeface="Algerian" panose="04020705040A02060702" pitchFamily="82" charset="0"/>
            </a:endParaRPr>
          </a:p>
        </p:txBody>
      </p:sp>
      <p:pic>
        <p:nvPicPr>
          <p:cNvPr id="12" name="Imagem 11"/>
          <p:cNvPicPr>
            <a:picLocks noChangeAspect="1"/>
          </p:cNvPicPr>
          <p:nvPr/>
        </p:nvPicPr>
        <p:blipFill>
          <a:blip r:embed="rId8" cstate="print"/>
          <a:stretch>
            <a:fillRect/>
          </a:stretch>
        </p:blipFill>
        <p:spPr>
          <a:xfrm>
            <a:off x="233069" y="2198239"/>
            <a:ext cx="2950989" cy="2256916"/>
          </a:xfrm>
          <a:prstGeom prst="rect">
            <a:avLst/>
          </a:prstGeom>
          <a:ln>
            <a:noFill/>
          </a:ln>
          <a:effectLst>
            <a:outerShdw blurRad="225425" dist="50800" dir="5220000" algn="ctr">
              <a:srgbClr val="000000">
                <a:alpha val="33000"/>
              </a:srgbClr>
            </a:outerShdw>
          </a:effectLst>
          <a:scene3d>
            <a:camera prst="perspectiveFront" fov="3300000">
              <a:rot lat="397160" lon="20736782" rev="30179"/>
            </a:camera>
            <a:lightRig rig="harsh" dir="t">
              <a:rot lat="0" lon="0" rev="3000000"/>
            </a:lightRig>
          </a:scene3d>
          <a:sp3d extrusionH="254000" contourW="19050">
            <a:bevelT w="82550" h="44450" prst="angle"/>
            <a:bevelB w="82550" h="44450" prst="angle"/>
            <a:contourClr>
              <a:srgbClr val="FFFFFF"/>
            </a:contourClr>
          </a:sp3d>
        </p:spPr>
      </p:pic>
      <p:sp>
        <p:nvSpPr>
          <p:cNvPr id="14" name="Retângulo 13"/>
          <p:cNvSpPr/>
          <p:nvPr/>
        </p:nvSpPr>
        <p:spPr>
          <a:xfrm>
            <a:off x="2204864" y="3368824"/>
            <a:ext cx="288032"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p:cNvPicPr>
            <a:picLocks noChangeAspect="1"/>
          </p:cNvPicPr>
          <p:nvPr/>
        </p:nvPicPr>
        <p:blipFill>
          <a:blip r:embed="rId9" cstate="print"/>
          <a:stretch>
            <a:fillRect/>
          </a:stretch>
        </p:blipFill>
        <p:spPr>
          <a:xfrm>
            <a:off x="3113391" y="2187127"/>
            <a:ext cx="3531090" cy="2148820"/>
          </a:xfrm>
          <a:prstGeom prst="rect">
            <a:avLst/>
          </a:prstGeom>
          <a:ln>
            <a:noFill/>
          </a:ln>
          <a:effectLst>
            <a:outerShdw blurRad="184150" dist="241300" dir="11520000" sx="110000" sy="110000" algn="ctr">
              <a:srgbClr val="000000">
                <a:alpha val="18000"/>
              </a:srgbClr>
            </a:outerShdw>
          </a:effectLst>
          <a:scene3d>
            <a:camera prst="perspectiveFront" fov="5100000">
              <a:rot lat="0" lon="900001" rev="0"/>
            </a:camera>
            <a:lightRig rig="flood" dir="t">
              <a:rot lat="0" lon="0" rev="13800000"/>
            </a:lightRig>
          </a:scene3d>
          <a:sp3d extrusionH="107950" prstMaterial="plastic">
            <a:bevelT w="82550" h="63500" prst="divot"/>
            <a:bevelB/>
          </a:sp3d>
        </p:spPr>
      </p:pic>
      <p:sp>
        <p:nvSpPr>
          <p:cNvPr id="17" name="Elipse 16"/>
          <p:cNvSpPr/>
          <p:nvPr/>
        </p:nvSpPr>
        <p:spPr>
          <a:xfrm>
            <a:off x="4137961" y="2882138"/>
            <a:ext cx="208608" cy="212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4426000" y="2796848"/>
            <a:ext cx="208608" cy="212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p:cNvPicPr>
            <a:picLocks noChangeAspect="1"/>
          </p:cNvPicPr>
          <p:nvPr/>
        </p:nvPicPr>
        <p:blipFill>
          <a:blip r:embed="rId10" cstate="print"/>
          <a:stretch>
            <a:fillRect/>
          </a:stretch>
        </p:blipFill>
        <p:spPr>
          <a:xfrm>
            <a:off x="4585088" y="7219977"/>
            <a:ext cx="2224980" cy="2118961"/>
          </a:xfrm>
          <a:prstGeom prst="rect">
            <a:avLst/>
          </a:prstGeom>
          <a:ln>
            <a:noFill/>
          </a:ln>
          <a:effectLst>
            <a:outerShdw blurRad="184150" dist="241300" dir="11520000" sx="110000" sy="110000" algn="ctr">
              <a:srgbClr val="000000">
                <a:alpha val="18000"/>
              </a:srgbClr>
            </a:outerShdw>
          </a:effectLst>
          <a:scene3d>
            <a:camera prst="perspectiveFront" fov="5100000">
              <a:rot lat="0" lon="1500000" rev="0"/>
            </a:camera>
            <a:lightRig rig="flood" dir="t">
              <a:rot lat="0" lon="0" rev="13800000"/>
            </a:lightRig>
          </a:scene3d>
          <a:sp3d extrusionH="107950" prstMaterial="plastic">
            <a:bevelT w="82550" h="63500" prst="divot"/>
            <a:bevelB/>
          </a:sp3d>
        </p:spPr>
      </p:pic>
      <p:sp>
        <p:nvSpPr>
          <p:cNvPr id="21" name="Retângulo 20"/>
          <p:cNvSpPr/>
          <p:nvPr/>
        </p:nvSpPr>
        <p:spPr>
          <a:xfrm>
            <a:off x="5777004" y="8769424"/>
            <a:ext cx="357785" cy="166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a:blip r:embed="rId11" cstate="print"/>
          <a:stretch>
            <a:fillRect/>
          </a:stretch>
        </p:blipFill>
        <p:spPr>
          <a:xfrm>
            <a:off x="1986213" y="7155938"/>
            <a:ext cx="2648395" cy="21628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m 22"/>
          <p:cNvPicPr>
            <a:picLocks noChangeAspect="1"/>
          </p:cNvPicPr>
          <p:nvPr/>
        </p:nvPicPr>
        <p:blipFill>
          <a:blip r:embed="rId12" cstate="print"/>
          <a:stretch>
            <a:fillRect/>
          </a:stretch>
        </p:blipFill>
        <p:spPr>
          <a:xfrm>
            <a:off x="163308" y="7022764"/>
            <a:ext cx="1822905" cy="2316174"/>
          </a:xfrm>
          <a:prstGeom prst="rect">
            <a:avLst/>
          </a:prstGeom>
          <a:ln>
            <a:noFill/>
          </a:ln>
          <a:effectLst>
            <a:outerShdw blurRad="225425" dist="50800" dir="5220000" algn="ctr">
              <a:srgbClr val="000000">
                <a:alpha val="33000"/>
              </a:srgbClr>
            </a:outerShdw>
          </a:effectLst>
          <a:scene3d>
            <a:camera prst="perspectiveFront" fov="3300000">
              <a:rot lat="125478" lon="20410235" rev="21592234"/>
            </a:camera>
            <a:lightRig rig="harsh" dir="t">
              <a:rot lat="0" lon="0" rev="3000000"/>
            </a:lightRig>
          </a:scene3d>
          <a:sp3d extrusionH="254000" contourW="19050">
            <a:bevelT w="82550" h="44450" prst="angle"/>
            <a:bevelB w="82550" h="44450" prst="angle"/>
            <a:contourClr>
              <a:srgbClr val="FFFFFF"/>
            </a:contourClr>
          </a:sp3d>
        </p:spPr>
      </p:pic>
      <p:sp>
        <p:nvSpPr>
          <p:cNvPr id="24" name="Retângulo 23"/>
          <p:cNvSpPr/>
          <p:nvPr/>
        </p:nvSpPr>
        <p:spPr>
          <a:xfrm>
            <a:off x="512764" y="7814812"/>
            <a:ext cx="21602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p:cNvPicPr>
            <a:picLocks noChangeAspect="1"/>
          </p:cNvPicPr>
          <p:nvPr/>
        </p:nvPicPr>
        <p:blipFill>
          <a:blip r:embed="rId13" cstate="print"/>
          <a:stretch>
            <a:fillRect/>
          </a:stretch>
        </p:blipFill>
        <p:spPr>
          <a:xfrm>
            <a:off x="3276250" y="4468192"/>
            <a:ext cx="3368231" cy="2501647"/>
          </a:xfrm>
          <a:prstGeom prst="rect">
            <a:avLst/>
          </a:prstGeom>
          <a:ln>
            <a:noFill/>
          </a:ln>
          <a:effectLst>
            <a:outerShdw blurRad="190500" algn="tl" rotWithShape="0">
              <a:srgbClr val="000000">
                <a:alpha val="70000"/>
              </a:srgbClr>
            </a:outerShdw>
          </a:effectLst>
        </p:spPr>
      </p:pic>
      <p:sp>
        <p:nvSpPr>
          <p:cNvPr id="27" name="Elipse 26"/>
          <p:cNvSpPr/>
          <p:nvPr/>
        </p:nvSpPr>
        <p:spPr>
          <a:xfrm>
            <a:off x="5697578" y="4887010"/>
            <a:ext cx="539734" cy="4659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Operação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de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fiscalização a   </a:t>
            </a:r>
            <a:endPar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a:p>
            <a:pPr algn="ctr" eaLnBrk="1" hangingPunct="1">
              <a:defRPr/>
            </a:pP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Empresas Dedetizadoras  e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Limpa Fossas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6</a:t>
            </a:fld>
            <a:endParaRPr lang="pt-BR" altLang="pt-BR" b="1" dirty="0">
              <a:solidFill>
                <a:schemeClr val="tx1"/>
              </a:solidFill>
            </a:endParaRPr>
          </a:p>
        </p:txBody>
      </p:sp>
      <p:sp>
        <p:nvSpPr>
          <p:cNvPr id="4" name="Retângulo 3"/>
          <p:cNvSpPr/>
          <p:nvPr/>
        </p:nvSpPr>
        <p:spPr>
          <a:xfrm>
            <a:off x="3140968" y="2098863"/>
            <a:ext cx="3574180" cy="355481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indent="38100" algn="just">
              <a:lnSpc>
                <a:spcPct val="150000"/>
              </a:lnSpc>
              <a:spcAft>
                <a:spcPts val="0"/>
              </a:spcAft>
            </a:pPr>
            <a:r>
              <a:rPr lang="pt-BR" sz="1500" dirty="0" smtClean="0">
                <a:latin typeface="Arial" panose="020B0604020202020204" pitchFamily="34" charset="0"/>
                <a:ea typeface="Times New Roman" panose="02020603050405020304" pitchFamily="18" charset="0"/>
              </a:rPr>
              <a:t>Em  19/07/2021, o </a:t>
            </a:r>
            <a:r>
              <a:rPr lang="pt-BR" sz="1500" dirty="0" smtClean="0">
                <a:latin typeface="Arial" panose="020B0604020202020204" pitchFamily="34" charset="0"/>
                <a:ea typeface="Times New Roman" panose="02020603050405020304" pitchFamily="18" charset="0"/>
              </a:rPr>
              <a:t>Comando Ambiental realizou ações </a:t>
            </a:r>
            <a:r>
              <a:rPr lang="pt-BR" sz="1500" dirty="0">
                <a:latin typeface="Arial" panose="020B0604020202020204" pitchFamily="34" charset="0"/>
                <a:ea typeface="Times New Roman" panose="02020603050405020304" pitchFamily="18" charset="0"/>
              </a:rPr>
              <a:t>de policiamento ambiental de combate e fiscalização aos crimes ambientais com ênfase na fiscalização em empresas </a:t>
            </a:r>
            <a:r>
              <a:rPr lang="pt-BR" sz="1500" dirty="0" smtClean="0">
                <a:latin typeface="Arial" panose="020B0604020202020204" pitchFamily="34" charset="0"/>
                <a:ea typeface="Times New Roman" panose="02020603050405020304" pitchFamily="18" charset="0"/>
              </a:rPr>
              <a:t>que </a:t>
            </a:r>
            <a:r>
              <a:rPr lang="pt-BR" sz="1500" dirty="0">
                <a:latin typeface="Arial" panose="020B0604020202020204" pitchFamily="34" charset="0"/>
                <a:ea typeface="Times New Roman" panose="02020603050405020304" pitchFamily="18" charset="0"/>
              </a:rPr>
              <a:t>operam a atividade de dedetização e limpa </a:t>
            </a:r>
            <a:r>
              <a:rPr lang="pt-BR" sz="1500" dirty="0" smtClean="0">
                <a:latin typeface="Arial" panose="020B0604020202020204" pitchFamily="34" charset="0"/>
                <a:ea typeface="Times New Roman" panose="02020603050405020304" pitchFamily="18" charset="0"/>
              </a:rPr>
              <a:t>fossa em 39 município do RS. </a:t>
            </a:r>
            <a:r>
              <a:rPr lang="pt-BR" sz="1500" b="1" dirty="0" smtClean="0">
                <a:solidFill>
                  <a:srgbClr val="C00000"/>
                </a:solidFill>
                <a:latin typeface="Arial" panose="020B0604020202020204" pitchFamily="34" charset="0"/>
                <a:ea typeface="Times New Roman" panose="02020603050405020304" pitchFamily="18" charset="0"/>
              </a:rPr>
              <a:t>Foram autuados 02 empreendimentos a </a:t>
            </a:r>
            <a:r>
              <a:rPr lang="pt-BR" sz="1500" b="1" dirty="0" smtClean="0">
                <a:solidFill>
                  <a:srgbClr val="C00000"/>
                </a:solidFill>
                <a:latin typeface="Arial" panose="020B0604020202020204" pitchFamily="34" charset="0"/>
                <a:ea typeface="Times New Roman" panose="02020603050405020304" pitchFamily="18" charset="0"/>
              </a:rPr>
              <a:t>por </a:t>
            </a:r>
            <a:r>
              <a:rPr lang="pt-BR" sz="1500" b="1" dirty="0" smtClean="0">
                <a:solidFill>
                  <a:srgbClr val="C00000"/>
                </a:solidFill>
                <a:latin typeface="Arial" panose="020B0604020202020204" pitchFamily="34" charset="0"/>
                <a:ea typeface="Times New Roman" panose="02020603050405020304" pitchFamily="18" charset="0"/>
              </a:rPr>
              <a:t>descumprimento de licença </a:t>
            </a:r>
            <a:r>
              <a:rPr lang="pt-BR" sz="1500" b="1" dirty="0" smtClean="0">
                <a:solidFill>
                  <a:srgbClr val="C00000"/>
                </a:solidFill>
                <a:latin typeface="Arial" panose="020B0604020202020204" pitchFamily="34" charset="0"/>
                <a:ea typeface="Times New Roman" panose="02020603050405020304" pitchFamily="18" charset="0"/>
              </a:rPr>
              <a:t>de </a:t>
            </a:r>
            <a:r>
              <a:rPr lang="pt-BR" sz="1500" b="1" dirty="0" smtClean="0">
                <a:solidFill>
                  <a:srgbClr val="C00000"/>
                </a:solidFill>
                <a:latin typeface="Arial" panose="020B0604020202020204" pitchFamily="34" charset="0"/>
                <a:ea typeface="Times New Roman" panose="02020603050405020304" pitchFamily="18" charset="0"/>
              </a:rPr>
              <a:t>operação.</a:t>
            </a:r>
            <a:endParaRPr lang="pt-BR" sz="1500" b="1" dirty="0">
              <a:solidFill>
                <a:srgbClr val="C00000"/>
              </a:solidFill>
              <a:effectLst/>
              <a:latin typeface="Arial" panose="020B0604020202020204" pitchFamily="34" charset="0"/>
              <a:ea typeface="Times New Roman" panose="02020603050405020304" pitchFamily="18" charset="0"/>
            </a:endParaRPr>
          </a:p>
        </p:txBody>
      </p:sp>
      <p:pic>
        <p:nvPicPr>
          <p:cNvPr id="5" name="Imagem 4"/>
          <p:cNvPicPr>
            <a:picLocks noChangeAspect="1"/>
          </p:cNvPicPr>
          <p:nvPr/>
        </p:nvPicPr>
        <p:blipFill>
          <a:blip r:embed="rId7" cstate="print"/>
          <a:stretch>
            <a:fillRect/>
          </a:stretch>
        </p:blipFill>
        <p:spPr>
          <a:xfrm>
            <a:off x="214676" y="2138398"/>
            <a:ext cx="2820464" cy="1892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p:cNvPicPr>
            <a:picLocks noChangeAspect="1"/>
          </p:cNvPicPr>
          <p:nvPr/>
        </p:nvPicPr>
        <p:blipFill>
          <a:blip r:embed="rId8" cstate="print"/>
          <a:stretch>
            <a:fillRect/>
          </a:stretch>
        </p:blipFill>
        <p:spPr>
          <a:xfrm>
            <a:off x="3035139" y="5907521"/>
            <a:ext cx="3725809" cy="34147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m 7"/>
          <p:cNvPicPr>
            <a:picLocks noChangeAspect="1"/>
          </p:cNvPicPr>
          <p:nvPr/>
        </p:nvPicPr>
        <p:blipFill>
          <a:blip r:embed="rId9" cstate="print"/>
          <a:stretch>
            <a:fillRect/>
          </a:stretch>
        </p:blipFill>
        <p:spPr>
          <a:xfrm>
            <a:off x="225836" y="4102113"/>
            <a:ext cx="2809303" cy="1623929"/>
          </a:xfrm>
          <a:prstGeom prst="rect">
            <a:avLst/>
          </a:prstGeom>
          <a:ln>
            <a:noFill/>
          </a:ln>
          <a:effectLst>
            <a:softEdge rad="112500"/>
          </a:effectLst>
        </p:spPr>
      </p:pic>
      <p:pic>
        <p:nvPicPr>
          <p:cNvPr id="10" name="Imagem 9"/>
          <p:cNvPicPr>
            <a:picLocks noChangeAspect="1"/>
          </p:cNvPicPr>
          <p:nvPr/>
        </p:nvPicPr>
        <p:blipFill>
          <a:blip r:embed="rId10" cstate="print"/>
          <a:stretch>
            <a:fillRect/>
          </a:stretch>
        </p:blipFill>
        <p:spPr>
          <a:xfrm>
            <a:off x="116633" y="7764205"/>
            <a:ext cx="2770534" cy="165284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m 11"/>
          <p:cNvPicPr>
            <a:picLocks noChangeAspect="1"/>
          </p:cNvPicPr>
          <p:nvPr/>
        </p:nvPicPr>
        <p:blipFill>
          <a:blip r:embed="rId11" cstate="print"/>
          <a:stretch>
            <a:fillRect/>
          </a:stretch>
        </p:blipFill>
        <p:spPr>
          <a:xfrm>
            <a:off x="116632" y="5874401"/>
            <a:ext cx="2770535" cy="1761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Elipse 12"/>
          <p:cNvSpPr/>
          <p:nvPr/>
        </p:nvSpPr>
        <p:spPr>
          <a:xfrm>
            <a:off x="1211572" y="259269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793470" y="6247707"/>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4437112" y="8409384"/>
            <a:ext cx="22299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3501008" y="7413146"/>
            <a:ext cx="222994"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1083939" y="4404040"/>
            <a:ext cx="471537" cy="374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108" y="1171669"/>
            <a:ext cx="6792916"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Operação INTEGRADA - FISCALIZAÇÃO A           ESTABELECIMENTOS DE desmanches</a:t>
            </a: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304042"/>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7</a:t>
            </a:fld>
            <a:endParaRPr lang="pt-BR" altLang="pt-BR" b="1">
              <a:solidFill>
                <a:schemeClr val="tx1"/>
              </a:solidFill>
            </a:endParaRPr>
          </a:p>
        </p:txBody>
      </p:sp>
      <p:sp>
        <p:nvSpPr>
          <p:cNvPr id="2" name="Retângulo 1"/>
          <p:cNvSpPr/>
          <p:nvPr/>
        </p:nvSpPr>
        <p:spPr>
          <a:xfrm>
            <a:off x="3186186" y="2192681"/>
            <a:ext cx="3600400" cy="4331955"/>
          </a:xfrm>
          <a:prstGeom prst="rect">
            <a:avLst/>
          </a:prstGeom>
          <a:ln w="57150"/>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pt-BR" sz="1450" dirty="0"/>
              <a:t>No dia </a:t>
            </a:r>
            <a:r>
              <a:rPr lang="pt-BR" sz="1450" dirty="0" smtClean="0"/>
              <a:t>21/07/2021 a </a:t>
            </a:r>
            <a:r>
              <a:rPr lang="pt-BR" sz="1450" dirty="0"/>
              <a:t>guarnição da PATRAM  de Sapucaia do Sul, </a:t>
            </a:r>
            <a:r>
              <a:rPr lang="pt-BR" sz="1450" dirty="0" smtClean="0"/>
              <a:t>conjuntamente </a:t>
            </a:r>
            <a:r>
              <a:rPr lang="pt-BR" sz="1450" dirty="0"/>
              <a:t>com o </a:t>
            </a:r>
            <a:r>
              <a:rPr lang="pt-BR" sz="1450" b="1" dirty="0" smtClean="0">
                <a:solidFill>
                  <a:srgbClr val="FF0000"/>
                </a:solidFill>
              </a:rPr>
              <a:t>26º </a:t>
            </a:r>
            <a:r>
              <a:rPr lang="pt-BR" sz="1450" b="1" dirty="0" smtClean="0">
                <a:solidFill>
                  <a:srgbClr val="FF0000"/>
                </a:solidFill>
              </a:rPr>
              <a:t>BPM, </a:t>
            </a:r>
            <a:r>
              <a:rPr lang="pt-BR" sz="1450" b="1" dirty="0">
                <a:solidFill>
                  <a:srgbClr val="FF0000"/>
                </a:solidFill>
              </a:rPr>
              <a:t>Secretaria do Meio Ambiente do </a:t>
            </a:r>
            <a:r>
              <a:rPr lang="pt-BR" sz="1450" b="1" dirty="0" smtClean="0">
                <a:solidFill>
                  <a:srgbClr val="FF0000"/>
                </a:solidFill>
              </a:rPr>
              <a:t>município </a:t>
            </a:r>
            <a:r>
              <a:rPr lang="pt-BR" sz="1450" b="1" dirty="0">
                <a:solidFill>
                  <a:srgbClr val="FF0000"/>
                </a:solidFill>
              </a:rPr>
              <a:t>de </a:t>
            </a:r>
            <a:r>
              <a:rPr lang="pt-BR" sz="1450" b="1" dirty="0" smtClean="0">
                <a:solidFill>
                  <a:srgbClr val="FF0000"/>
                </a:solidFill>
              </a:rPr>
              <a:t>Cachoeirinha, </a:t>
            </a:r>
            <a:r>
              <a:rPr lang="pt-BR" sz="1450" b="1" dirty="0" smtClean="0">
                <a:solidFill>
                  <a:srgbClr val="FF0000"/>
                </a:solidFill>
              </a:rPr>
              <a:t>Polícia </a:t>
            </a:r>
            <a:r>
              <a:rPr lang="pt-BR" sz="1450" b="1" dirty="0" smtClean="0">
                <a:solidFill>
                  <a:srgbClr val="FF0000"/>
                </a:solidFill>
              </a:rPr>
              <a:t>Civil e </a:t>
            </a:r>
            <a:r>
              <a:rPr lang="pt-BR" sz="1450" b="1" dirty="0" smtClean="0">
                <a:solidFill>
                  <a:srgbClr val="FF0000"/>
                </a:solidFill>
              </a:rPr>
              <a:t>Guarda </a:t>
            </a:r>
            <a:r>
              <a:rPr lang="pt-BR" sz="1450" b="1" dirty="0" smtClean="0">
                <a:solidFill>
                  <a:srgbClr val="FF0000"/>
                </a:solidFill>
              </a:rPr>
              <a:t>Municipal </a:t>
            </a:r>
            <a:r>
              <a:rPr lang="pt-BR" sz="1450" dirty="0"/>
              <a:t>realizaram a </a:t>
            </a:r>
            <a:r>
              <a:rPr lang="pt-BR" sz="1450" b="1" dirty="0"/>
              <a:t>Operação </a:t>
            </a:r>
            <a:r>
              <a:rPr lang="pt-BR" sz="1450" b="1" dirty="0" err="1"/>
              <a:t>Hefesto</a:t>
            </a:r>
            <a:r>
              <a:rPr lang="pt-BR" sz="1450" dirty="0"/>
              <a:t>, com o intuito de fiscalizar Comércio de Sucatas e Reciclagem que estariam em atividade sem as devidas </a:t>
            </a:r>
            <a:r>
              <a:rPr lang="pt-BR" sz="1450" dirty="0" smtClean="0"/>
              <a:t>Licenças </a:t>
            </a:r>
            <a:r>
              <a:rPr lang="pt-BR" sz="1450" dirty="0"/>
              <a:t>e Alvarás</a:t>
            </a:r>
            <a:r>
              <a:rPr lang="pt-BR" sz="1450" dirty="0" smtClean="0"/>
              <a:t>. Foram </a:t>
            </a:r>
            <a:r>
              <a:rPr lang="pt-BR" sz="1450" dirty="0"/>
              <a:t>fiscalizadas </a:t>
            </a:r>
            <a:r>
              <a:rPr lang="pt-BR" sz="1450" dirty="0" smtClean="0"/>
              <a:t>04 </a:t>
            </a:r>
            <a:r>
              <a:rPr lang="pt-BR" sz="1450" dirty="0"/>
              <a:t>Reciclagens, sendo </a:t>
            </a:r>
            <a:r>
              <a:rPr lang="pt-BR" sz="1450" dirty="0" smtClean="0"/>
              <a:t> </a:t>
            </a:r>
            <a:r>
              <a:rPr lang="pt-BR" sz="1450" dirty="0"/>
              <a:t>lavrado </a:t>
            </a:r>
            <a:r>
              <a:rPr lang="pt-BR" sz="1450" dirty="0" smtClean="0"/>
              <a:t>Termo </a:t>
            </a:r>
            <a:r>
              <a:rPr lang="pt-BR" sz="1450" dirty="0" smtClean="0"/>
              <a:t>Circunstanciado </a:t>
            </a:r>
            <a:r>
              <a:rPr lang="pt-BR" sz="1450" dirty="0" smtClean="0"/>
              <a:t>por </a:t>
            </a:r>
            <a:r>
              <a:rPr lang="pt-BR" sz="1450" dirty="0"/>
              <a:t>Crime de Poluição </a:t>
            </a:r>
            <a:r>
              <a:rPr lang="pt-BR" sz="1450" dirty="0" smtClean="0"/>
              <a:t>Ambiental para 03 estabelecimentos, </a:t>
            </a:r>
            <a:r>
              <a:rPr lang="pt-BR" sz="1450" dirty="0"/>
              <a:t>e </a:t>
            </a:r>
            <a:r>
              <a:rPr lang="pt-BR" sz="1450" dirty="0" smtClean="0"/>
              <a:t>01 </a:t>
            </a:r>
            <a:r>
              <a:rPr lang="pt-BR" sz="1450" dirty="0" smtClean="0"/>
              <a:t>Termo </a:t>
            </a:r>
            <a:r>
              <a:rPr lang="pt-BR" sz="1450" dirty="0" smtClean="0"/>
              <a:t>Circunstanciado </a:t>
            </a:r>
            <a:r>
              <a:rPr lang="pt-BR" sz="1450" dirty="0" smtClean="0"/>
              <a:t>por Crime </a:t>
            </a:r>
            <a:r>
              <a:rPr lang="pt-BR" sz="1450" dirty="0"/>
              <a:t>C</a:t>
            </a:r>
            <a:r>
              <a:rPr lang="pt-BR" sz="1450" dirty="0" smtClean="0"/>
              <a:t>ontra Fauna. Em </a:t>
            </a:r>
            <a:r>
              <a:rPr lang="pt-BR" sz="1450" dirty="0" smtClean="0"/>
              <a:t>outra </a:t>
            </a:r>
            <a:r>
              <a:rPr lang="pt-BR" sz="1450" dirty="0"/>
              <a:t>inspeção</a:t>
            </a:r>
            <a:r>
              <a:rPr lang="pt-BR" sz="1450" dirty="0" smtClean="0"/>
              <a:t> </a:t>
            </a:r>
            <a:r>
              <a:rPr lang="pt-BR" sz="1450" dirty="0"/>
              <a:t>foi efetuada a </a:t>
            </a:r>
            <a:r>
              <a:rPr lang="pt-BR" sz="1450" b="1" dirty="0">
                <a:solidFill>
                  <a:srgbClr val="FF0000"/>
                </a:solidFill>
              </a:rPr>
              <a:t>prisão do responsável por Crime de receptação</a:t>
            </a:r>
            <a:r>
              <a:rPr lang="pt-BR" sz="1450" dirty="0"/>
              <a:t>, pois tinha no interior do estabelecimento </a:t>
            </a:r>
            <a:r>
              <a:rPr lang="pt-BR" sz="1450" b="1" dirty="0">
                <a:solidFill>
                  <a:srgbClr val="FF0000"/>
                </a:solidFill>
              </a:rPr>
              <a:t>um motor que </a:t>
            </a:r>
            <a:r>
              <a:rPr lang="pt-BR" sz="1450" b="1" dirty="0" smtClean="0">
                <a:solidFill>
                  <a:srgbClr val="FF0000"/>
                </a:solidFill>
              </a:rPr>
              <a:t>encontrava-se </a:t>
            </a:r>
            <a:r>
              <a:rPr lang="pt-BR" sz="1450" b="1" dirty="0">
                <a:solidFill>
                  <a:srgbClr val="FF0000"/>
                </a:solidFill>
              </a:rPr>
              <a:t>em situação de furto</a:t>
            </a:r>
            <a:r>
              <a:rPr lang="pt-BR" sz="1450" dirty="0" smtClean="0"/>
              <a:t>. </a:t>
            </a:r>
            <a:r>
              <a:rPr lang="pt-BR" sz="1450" dirty="0" smtClean="0"/>
              <a:t>Foram </a:t>
            </a:r>
            <a:r>
              <a:rPr lang="pt-BR" sz="1450" dirty="0"/>
              <a:t>apreendidos e entregues no </a:t>
            </a:r>
            <a:r>
              <a:rPr lang="pt-BR" sz="1450" b="1" dirty="0" smtClean="0"/>
              <a:t>CETAS-IBAMA,</a:t>
            </a:r>
            <a:r>
              <a:rPr lang="pt-BR" sz="1450" dirty="0" smtClean="0"/>
              <a:t> </a:t>
            </a:r>
            <a:r>
              <a:rPr lang="pt-BR" sz="1450" b="1" dirty="0" smtClean="0">
                <a:solidFill>
                  <a:srgbClr val="FF0000"/>
                </a:solidFill>
              </a:rPr>
              <a:t>04 </a:t>
            </a:r>
            <a:r>
              <a:rPr lang="pt-BR" sz="1450" b="1" dirty="0">
                <a:solidFill>
                  <a:srgbClr val="FF0000"/>
                </a:solidFill>
              </a:rPr>
              <a:t>pássaros silvestres</a:t>
            </a:r>
            <a:r>
              <a:rPr lang="pt-BR" sz="1450" dirty="0"/>
              <a:t>.</a:t>
            </a:r>
          </a:p>
        </p:txBody>
      </p:sp>
      <p:pic>
        <p:nvPicPr>
          <p:cNvPr id="4" name="Imagem 3"/>
          <p:cNvPicPr>
            <a:picLocks noChangeAspect="1"/>
          </p:cNvPicPr>
          <p:nvPr/>
        </p:nvPicPr>
        <p:blipFill>
          <a:blip r:embed="rId7" cstate="print"/>
          <a:stretch>
            <a:fillRect/>
          </a:stretch>
        </p:blipFill>
        <p:spPr>
          <a:xfrm>
            <a:off x="65108" y="2144688"/>
            <a:ext cx="2978029" cy="23042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m 4"/>
          <p:cNvPicPr>
            <a:picLocks noChangeAspect="1"/>
          </p:cNvPicPr>
          <p:nvPr/>
        </p:nvPicPr>
        <p:blipFill>
          <a:blip r:embed="rId8" cstate="print"/>
          <a:stretch>
            <a:fillRect/>
          </a:stretch>
        </p:blipFill>
        <p:spPr>
          <a:xfrm>
            <a:off x="123810" y="4504948"/>
            <a:ext cx="2978029" cy="2272501"/>
          </a:xfrm>
          <a:prstGeom prst="rect">
            <a:avLst/>
          </a:prstGeom>
          <a:ln>
            <a:noFill/>
          </a:ln>
          <a:effectLst>
            <a:softEdge rad="112500"/>
          </a:effectLst>
        </p:spPr>
      </p:pic>
      <p:pic>
        <p:nvPicPr>
          <p:cNvPr id="6" name="Imagem 5"/>
          <p:cNvPicPr>
            <a:picLocks noChangeAspect="1"/>
          </p:cNvPicPr>
          <p:nvPr/>
        </p:nvPicPr>
        <p:blipFill>
          <a:blip r:embed="rId9" cstate="print"/>
          <a:stretch>
            <a:fillRect/>
          </a:stretch>
        </p:blipFill>
        <p:spPr>
          <a:xfrm>
            <a:off x="3157518" y="6837419"/>
            <a:ext cx="3492252" cy="25132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07186" lon="886250" rev="113949"/>
            </a:camera>
            <a:lightRig rig="soft" dir="t"/>
          </a:scene3d>
          <a:sp3d contourW="12700" prstMaterial="matte">
            <a:bevelT w="63500" h="50800"/>
            <a:contourClr>
              <a:srgbClr val="C0C0C0"/>
            </a:contourClr>
          </a:sp3d>
        </p:spPr>
      </p:pic>
      <p:pic>
        <p:nvPicPr>
          <p:cNvPr id="8" name="Imagem 7"/>
          <p:cNvPicPr>
            <a:picLocks noChangeAspect="1"/>
          </p:cNvPicPr>
          <p:nvPr/>
        </p:nvPicPr>
        <p:blipFill>
          <a:blip r:embed="rId10" cstate="print"/>
          <a:stretch>
            <a:fillRect/>
          </a:stretch>
        </p:blipFill>
        <p:spPr>
          <a:xfrm>
            <a:off x="111488" y="6777449"/>
            <a:ext cx="2978029" cy="2619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OPERAÇÃO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INTEGRADA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COM o COMANDO                           RODOVIÁRIO DA BRIGADA MILITAR E </a:t>
            </a:r>
          </a:p>
          <a:p>
            <a:pPr algn="ctr" eaLnBrk="1" hangingPunct="1">
              <a:defRPr/>
            </a:pP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17º batalhão de </a:t>
            </a:r>
            <a:r>
              <a:rPr lang="pt-BR" sz="2000" b="1" dirty="0" err="1"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polÍCia</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militar</a:t>
            </a: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8</a:t>
            </a:fld>
            <a:endParaRPr lang="pt-BR" altLang="pt-BR" b="1">
              <a:solidFill>
                <a:schemeClr val="tx1"/>
              </a:solidFill>
            </a:endParaRPr>
          </a:p>
        </p:txBody>
      </p:sp>
      <p:sp>
        <p:nvSpPr>
          <p:cNvPr id="2" name="Retângulo 1"/>
          <p:cNvSpPr/>
          <p:nvPr/>
        </p:nvSpPr>
        <p:spPr>
          <a:xfrm>
            <a:off x="3429000" y="2179586"/>
            <a:ext cx="3368675" cy="4031873"/>
          </a:xfrm>
          <a:prstGeom prst="rect">
            <a:avLst/>
          </a:prstGeom>
          <a:ln w="57150"/>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sz="1600" dirty="0" smtClean="0"/>
              <a:t>Nos dias </a:t>
            </a:r>
            <a:r>
              <a:rPr lang="pt-BR" sz="1600" dirty="0" smtClean="0"/>
              <a:t>19/07/2021 </a:t>
            </a:r>
            <a:r>
              <a:rPr lang="pt-BR" sz="1600" dirty="0" smtClean="0"/>
              <a:t>e </a:t>
            </a:r>
            <a:r>
              <a:rPr lang="pt-BR" sz="1600" dirty="0" smtClean="0"/>
              <a:t>21/07/2021</a:t>
            </a:r>
            <a:r>
              <a:rPr lang="pt-BR" sz="1600" dirty="0" smtClean="0"/>
              <a:t>, a guarnição </a:t>
            </a:r>
            <a:r>
              <a:rPr lang="pt-BR" sz="1600" dirty="0"/>
              <a:t>da PATRAM de Porto Alegre, em </a:t>
            </a:r>
            <a:r>
              <a:rPr lang="pt-BR" sz="1600" dirty="0" smtClean="0"/>
              <a:t>cumprimento a Ordem </a:t>
            </a:r>
            <a:r>
              <a:rPr lang="pt-BR" sz="1600" dirty="0"/>
              <a:t>de </a:t>
            </a:r>
            <a:r>
              <a:rPr lang="pt-BR" sz="1600" dirty="0" smtClean="0"/>
              <a:t>Serviço, </a:t>
            </a:r>
            <a:r>
              <a:rPr lang="pt-BR" sz="1600" dirty="0"/>
              <a:t>em conjunto com o 17° BPM realizou a operação </a:t>
            </a:r>
            <a:r>
              <a:rPr lang="pt-BR" sz="1600" dirty="0" smtClean="0"/>
              <a:t>integrada em apoio ao Comando </a:t>
            </a:r>
            <a:r>
              <a:rPr lang="pt-BR" sz="1600" dirty="0"/>
              <a:t>Rodoviário da Brigada </a:t>
            </a:r>
            <a:r>
              <a:rPr lang="pt-BR" sz="1600" dirty="0" smtClean="0"/>
              <a:t>Militar. A </a:t>
            </a:r>
            <a:r>
              <a:rPr lang="pt-BR" sz="1600" dirty="0"/>
              <a:t>fiscalização ocorreu </a:t>
            </a:r>
            <a:r>
              <a:rPr lang="pt-BR" sz="1600" dirty="0" smtClean="0"/>
              <a:t>nos municípios de </a:t>
            </a:r>
            <a:r>
              <a:rPr lang="pt-BR" sz="1600" dirty="0" smtClean="0"/>
              <a:t>Gravataí e </a:t>
            </a:r>
            <a:r>
              <a:rPr lang="pt-BR" sz="1600" dirty="0" err="1" smtClean="0"/>
              <a:t>Glorinha</a:t>
            </a:r>
            <a:r>
              <a:rPr lang="pt-BR" sz="1600" dirty="0" smtClean="0"/>
              <a:t>, </a:t>
            </a:r>
            <a:r>
              <a:rPr lang="pt-BR" sz="1600" dirty="0"/>
              <a:t>sendo realizada barreira policial e fiscalização </a:t>
            </a:r>
            <a:r>
              <a:rPr lang="pt-BR" sz="1600" dirty="0" smtClean="0"/>
              <a:t>a </a:t>
            </a:r>
            <a:r>
              <a:rPr lang="pt-BR" sz="1600" dirty="0"/>
              <a:t>crimes </a:t>
            </a:r>
            <a:r>
              <a:rPr lang="pt-BR" sz="1600" dirty="0" smtClean="0"/>
              <a:t>ambientais, </a:t>
            </a:r>
            <a:r>
              <a:rPr lang="pt-BR" sz="1600" dirty="0"/>
              <a:t>bem como outros crimes. </a:t>
            </a:r>
            <a:r>
              <a:rPr lang="pt-BR" sz="1600" b="1" dirty="0">
                <a:solidFill>
                  <a:schemeClr val="accent6">
                    <a:lumMod val="75000"/>
                  </a:schemeClr>
                </a:solidFill>
              </a:rPr>
              <a:t>Durante a operação foram abordadas 132 </a:t>
            </a:r>
            <a:r>
              <a:rPr lang="pt-BR" sz="1600" b="1" dirty="0" smtClean="0">
                <a:solidFill>
                  <a:schemeClr val="accent6">
                    <a:lumMod val="75000"/>
                  </a:schemeClr>
                </a:solidFill>
              </a:rPr>
              <a:t>pessoas e fiscalizados 83 veículos, confeccionados 12 </a:t>
            </a:r>
            <a:r>
              <a:rPr lang="pt-BR" sz="1600" b="1" dirty="0" smtClean="0">
                <a:solidFill>
                  <a:schemeClr val="accent6">
                    <a:lumMod val="75000"/>
                  </a:schemeClr>
                </a:solidFill>
              </a:rPr>
              <a:t>autos de infração de </a:t>
            </a:r>
            <a:r>
              <a:rPr lang="pt-BR" sz="1600" b="1" dirty="0" smtClean="0">
                <a:solidFill>
                  <a:schemeClr val="accent6">
                    <a:lumMod val="75000"/>
                  </a:schemeClr>
                </a:solidFill>
              </a:rPr>
              <a:t>trânsito, além de 01 recolhimento de veículo. </a:t>
            </a:r>
            <a:r>
              <a:rPr lang="pt-BR" sz="1600" dirty="0" smtClean="0"/>
              <a:t> </a:t>
            </a:r>
            <a:endParaRPr lang="pt-BR" sz="1600" dirty="0"/>
          </a:p>
        </p:txBody>
      </p:sp>
      <p:pic>
        <p:nvPicPr>
          <p:cNvPr id="4" name="Imagem 3"/>
          <p:cNvPicPr>
            <a:picLocks noChangeAspect="1"/>
          </p:cNvPicPr>
          <p:nvPr/>
        </p:nvPicPr>
        <p:blipFill>
          <a:blip r:embed="rId7" cstate="print"/>
          <a:stretch>
            <a:fillRect/>
          </a:stretch>
        </p:blipFill>
        <p:spPr>
          <a:xfrm>
            <a:off x="-33947" y="2203007"/>
            <a:ext cx="3744416" cy="21739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Elipse 4"/>
          <p:cNvSpPr/>
          <p:nvPr/>
        </p:nvSpPr>
        <p:spPr>
          <a:xfrm>
            <a:off x="1254057" y="303440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p:nvPicPr>
        <p:blipFill>
          <a:blip r:embed="rId8" cstate="print"/>
          <a:stretch>
            <a:fillRect/>
          </a:stretch>
        </p:blipFill>
        <p:spPr>
          <a:xfrm>
            <a:off x="3861047" y="6690267"/>
            <a:ext cx="2936627" cy="2342510"/>
          </a:xfrm>
          <a:prstGeom prst="rect">
            <a:avLst/>
          </a:prstGeom>
          <a:ln w="28575">
            <a:solidFill>
              <a:schemeClr val="accent6"/>
            </a:solidFill>
          </a:ln>
        </p:spPr>
      </p:pic>
      <p:sp>
        <p:nvSpPr>
          <p:cNvPr id="24" name="Retângulo 23"/>
          <p:cNvSpPr/>
          <p:nvPr/>
        </p:nvSpPr>
        <p:spPr>
          <a:xfrm flipV="1">
            <a:off x="5661248" y="8049344"/>
            <a:ext cx="28803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p:cNvPicPr>
            <a:picLocks noChangeAspect="1"/>
          </p:cNvPicPr>
          <p:nvPr/>
        </p:nvPicPr>
        <p:blipFill>
          <a:blip r:embed="rId9" cstate="print"/>
          <a:stretch>
            <a:fillRect/>
          </a:stretch>
        </p:blipFill>
        <p:spPr>
          <a:xfrm>
            <a:off x="65084" y="4512924"/>
            <a:ext cx="3253231" cy="1736339"/>
          </a:xfrm>
          <a:prstGeom prst="rect">
            <a:avLst/>
          </a:prstGeom>
          <a:ln>
            <a:noFill/>
          </a:ln>
          <a:effectLst>
            <a:outerShdw blurRad="184150" dist="241300" dir="11520000" sx="110000" sy="110000" algn="ctr">
              <a:srgbClr val="000000">
                <a:alpha val="18000"/>
              </a:srgbClr>
            </a:outerShdw>
          </a:effectLst>
          <a:scene3d>
            <a:camera prst="perspectiveFront" fov="5100000">
              <a:rot lat="0" lon="21299999" rev="0"/>
            </a:camera>
            <a:lightRig rig="flood" dir="t">
              <a:rot lat="0" lon="0" rev="13800000"/>
            </a:lightRig>
          </a:scene3d>
          <a:sp3d extrusionH="107950" prstMaterial="plastic">
            <a:bevelT w="82550" h="63500" prst="divot"/>
            <a:bevelB/>
          </a:sp3d>
        </p:spPr>
      </p:pic>
      <p:pic>
        <p:nvPicPr>
          <p:cNvPr id="15" name="Imagem 14"/>
          <p:cNvPicPr>
            <a:picLocks noChangeAspect="1"/>
          </p:cNvPicPr>
          <p:nvPr/>
        </p:nvPicPr>
        <p:blipFill>
          <a:blip r:embed="rId10" cstate="print"/>
          <a:stretch>
            <a:fillRect/>
          </a:stretch>
        </p:blipFill>
        <p:spPr>
          <a:xfrm>
            <a:off x="142852" y="6444191"/>
            <a:ext cx="3567617" cy="2920435"/>
          </a:xfrm>
          <a:prstGeom prst="rect">
            <a:avLst/>
          </a:prstGeom>
          <a:ln w="38100">
            <a:solidFill>
              <a:schemeClr val="accent6"/>
            </a:solidFill>
          </a:ln>
        </p:spPr>
      </p:pic>
      <p:sp>
        <p:nvSpPr>
          <p:cNvPr id="16" name="Elipse 15"/>
          <p:cNvSpPr/>
          <p:nvPr/>
        </p:nvSpPr>
        <p:spPr>
          <a:xfrm>
            <a:off x="3356992" y="74012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3140968" y="75536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108" y="1171669"/>
            <a:ext cx="6792916"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Operação INTEGRADA - FISCALIZAÇÃO A           ESTABELECIMENTOS DE desmanches</a:t>
            </a: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304042"/>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33ª Edição – De 17 a 22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9</a:t>
            </a:fld>
            <a:endParaRPr lang="pt-BR" altLang="pt-BR" b="1">
              <a:solidFill>
                <a:schemeClr val="tx1"/>
              </a:solidFill>
            </a:endParaRPr>
          </a:p>
        </p:txBody>
      </p:sp>
      <p:sp>
        <p:nvSpPr>
          <p:cNvPr id="9" name="Retângulo 8"/>
          <p:cNvSpPr/>
          <p:nvPr/>
        </p:nvSpPr>
        <p:spPr>
          <a:xfrm>
            <a:off x="3789040" y="2143862"/>
            <a:ext cx="3008635" cy="4331955"/>
          </a:xfrm>
          <a:prstGeom prst="rect">
            <a:avLst/>
          </a:prstGeom>
          <a:ln w="57150"/>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sz="1450" dirty="0" smtClean="0">
                <a:latin typeface="Arial" panose="020B0604020202020204" pitchFamily="34" charset="0"/>
                <a:ea typeface="Times New Roman" panose="02020603050405020304" pitchFamily="18" charset="0"/>
              </a:rPr>
              <a:t>Em 22/07/2021, o </a:t>
            </a:r>
            <a:r>
              <a:rPr lang="pt-BR" sz="1450" dirty="0" smtClean="0">
                <a:latin typeface="Arial" panose="020B0604020202020204" pitchFamily="34" charset="0"/>
                <a:ea typeface="Times New Roman" panose="02020603050405020304" pitchFamily="18" charset="0"/>
              </a:rPr>
              <a:t>Comando Ambiental </a:t>
            </a:r>
            <a:r>
              <a:rPr lang="pt-BR" sz="1450" dirty="0" smtClean="0">
                <a:latin typeface="Arial" panose="020B0604020202020204" pitchFamily="34" charset="0"/>
                <a:ea typeface="Times New Roman" panose="02020603050405020304" pitchFamily="18" charset="0"/>
              </a:rPr>
              <a:t>da Brigada Militar desencadeou </a:t>
            </a:r>
            <a:r>
              <a:rPr lang="pt-BR" sz="1450" dirty="0" smtClean="0">
                <a:latin typeface="Arial" panose="020B0604020202020204" pitchFamily="34" charset="0"/>
                <a:ea typeface="Times New Roman" panose="02020603050405020304" pitchFamily="18" charset="0"/>
              </a:rPr>
              <a:t>atividades </a:t>
            </a:r>
            <a:r>
              <a:rPr lang="pt-BR" sz="1450" dirty="0">
                <a:latin typeface="Arial" panose="020B0604020202020204" pitchFamily="34" charset="0"/>
                <a:ea typeface="Times New Roman" panose="02020603050405020304" pitchFamily="18" charset="0"/>
              </a:rPr>
              <a:t>operacionais </a:t>
            </a:r>
            <a:r>
              <a:rPr lang="pt-BR" sz="1450" dirty="0" smtClean="0">
                <a:latin typeface="Arial" panose="020B0604020202020204" pitchFamily="34" charset="0"/>
                <a:ea typeface="Times New Roman" panose="02020603050405020304" pitchFamily="18" charset="0"/>
              </a:rPr>
              <a:t>desenvolvidas </a:t>
            </a:r>
            <a:r>
              <a:rPr lang="pt-BR" sz="1450" dirty="0">
                <a:latin typeface="Arial" panose="020B0604020202020204" pitchFamily="34" charset="0"/>
                <a:ea typeface="Times New Roman" panose="02020603050405020304" pitchFamily="18" charset="0"/>
              </a:rPr>
              <a:t>pelo 1º BABM, em operação </a:t>
            </a:r>
            <a:r>
              <a:rPr lang="pt-BR" sz="1450" dirty="0" smtClean="0">
                <a:latin typeface="Arial" panose="020B0604020202020204" pitchFamily="34" charset="0"/>
                <a:ea typeface="Times New Roman" panose="02020603050405020304" pitchFamily="18" charset="0"/>
              </a:rPr>
              <a:t>conjunta </a:t>
            </a:r>
            <a:r>
              <a:rPr lang="pt-BR" sz="1450" dirty="0">
                <a:latin typeface="Arial" panose="020B0604020202020204" pitchFamily="34" charset="0"/>
                <a:ea typeface="Times New Roman" panose="02020603050405020304" pitchFamily="18" charset="0"/>
              </a:rPr>
              <a:t>com </a:t>
            </a:r>
            <a:r>
              <a:rPr lang="pt-BR" sz="1450" dirty="0" smtClean="0">
                <a:solidFill>
                  <a:srgbClr val="FF0000"/>
                </a:solidFill>
                <a:latin typeface="Arial" panose="020B0604020202020204" pitchFamily="34" charset="0"/>
                <a:ea typeface="Times New Roman" panose="02020603050405020304" pitchFamily="18" charset="0"/>
              </a:rPr>
              <a:t>Comando de Policiamento da Capital com a representação dos seus </a:t>
            </a:r>
            <a:r>
              <a:rPr lang="pt-BR" sz="1450" dirty="0" smtClean="0">
                <a:solidFill>
                  <a:srgbClr val="FF0000"/>
                </a:solidFill>
                <a:latin typeface="Arial" panose="020B0604020202020204" pitchFamily="34" charset="0"/>
                <a:ea typeface="Times New Roman" panose="02020603050405020304" pitchFamily="18" charset="0"/>
              </a:rPr>
              <a:t>OPM: </a:t>
            </a:r>
            <a:r>
              <a:rPr lang="pt-BR" sz="1450" dirty="0" smtClean="0">
                <a:solidFill>
                  <a:srgbClr val="FF0000"/>
                </a:solidFill>
                <a:latin typeface="Arial" panose="020B0604020202020204" pitchFamily="34" charset="0"/>
                <a:ea typeface="Times New Roman" panose="02020603050405020304" pitchFamily="18" charset="0"/>
              </a:rPr>
              <a:t>1º </a:t>
            </a:r>
            <a:r>
              <a:rPr lang="pt-BR" sz="1450" dirty="0">
                <a:solidFill>
                  <a:srgbClr val="FF0000"/>
                </a:solidFill>
                <a:latin typeface="Arial" panose="020B0604020202020204" pitchFamily="34" charset="0"/>
                <a:ea typeface="Times New Roman" panose="02020603050405020304" pitchFamily="18" charset="0"/>
              </a:rPr>
              <a:t>BPM, </a:t>
            </a:r>
            <a:r>
              <a:rPr lang="pt-BR" sz="1450" dirty="0" smtClean="0">
                <a:solidFill>
                  <a:srgbClr val="FF0000"/>
                </a:solidFill>
                <a:latin typeface="Arial" panose="020B0604020202020204" pitchFamily="34" charset="0"/>
                <a:ea typeface="Times New Roman" panose="02020603050405020304" pitchFamily="18" charset="0"/>
              </a:rPr>
              <a:t>9º </a:t>
            </a:r>
            <a:r>
              <a:rPr lang="pt-BR" sz="1450" dirty="0">
                <a:solidFill>
                  <a:srgbClr val="FF0000"/>
                </a:solidFill>
                <a:latin typeface="Arial" panose="020B0604020202020204" pitchFamily="34" charset="0"/>
                <a:ea typeface="Times New Roman" panose="02020603050405020304" pitchFamily="18" charset="0"/>
              </a:rPr>
              <a:t>BPM, 11º BPM, 20º BPM, 21º BPM no </a:t>
            </a:r>
            <a:r>
              <a:rPr lang="pt-BR" sz="1450" dirty="0" smtClean="0">
                <a:solidFill>
                  <a:srgbClr val="FF0000"/>
                </a:solidFill>
                <a:latin typeface="Arial" panose="020B0604020202020204" pitchFamily="34" charset="0"/>
                <a:ea typeface="Times New Roman" panose="02020603050405020304" pitchFamily="18" charset="0"/>
              </a:rPr>
              <a:t>município </a:t>
            </a:r>
            <a:r>
              <a:rPr lang="pt-BR" sz="1450" dirty="0">
                <a:solidFill>
                  <a:srgbClr val="FF0000"/>
                </a:solidFill>
                <a:latin typeface="Arial" panose="020B0604020202020204" pitchFamily="34" charset="0"/>
                <a:ea typeface="Times New Roman" panose="02020603050405020304" pitchFamily="18" charset="0"/>
              </a:rPr>
              <a:t>de Porto Alegre</a:t>
            </a:r>
            <a:r>
              <a:rPr lang="pt-BR" sz="1450" dirty="0">
                <a:latin typeface="Arial" panose="020B0604020202020204" pitchFamily="34" charset="0"/>
                <a:ea typeface="Times New Roman" panose="02020603050405020304" pitchFamily="18" charset="0"/>
              </a:rPr>
              <a:t>, </a:t>
            </a:r>
            <a:r>
              <a:rPr lang="pt-BR" sz="1450" dirty="0" smtClean="0">
                <a:latin typeface="Arial" panose="020B0604020202020204" pitchFamily="34" charset="0"/>
                <a:ea typeface="Times New Roman" panose="02020603050405020304" pitchFamily="18" charset="0"/>
              </a:rPr>
              <a:t>em </a:t>
            </a:r>
            <a:r>
              <a:rPr lang="pt-BR" sz="1450" dirty="0">
                <a:latin typeface="Arial" panose="020B0604020202020204" pitchFamily="34" charset="0"/>
                <a:ea typeface="Times New Roman" panose="02020603050405020304" pitchFamily="18" charset="0"/>
              </a:rPr>
              <a:t>fiscalização </a:t>
            </a:r>
            <a:r>
              <a:rPr lang="pt-BR" sz="1450" dirty="0" smtClean="0">
                <a:latin typeface="Arial" panose="020B0604020202020204" pitchFamily="34" charset="0"/>
                <a:ea typeface="Times New Roman" panose="02020603050405020304" pitchFamily="18" charset="0"/>
              </a:rPr>
              <a:t>a </a:t>
            </a:r>
            <a:r>
              <a:rPr lang="pt-BR" sz="1450" dirty="0">
                <a:latin typeface="Arial" panose="020B0604020202020204" pitchFamily="34" charset="0"/>
                <a:ea typeface="Times New Roman" panose="02020603050405020304" pitchFamily="18" charset="0"/>
              </a:rPr>
              <a:t>comércio de </a:t>
            </a:r>
            <a:r>
              <a:rPr lang="pt-BR" sz="1450" dirty="0" smtClean="0">
                <a:latin typeface="Arial" panose="020B0604020202020204" pitchFamily="34" charset="0"/>
                <a:ea typeface="Times New Roman" panose="02020603050405020304" pitchFamily="18" charset="0"/>
              </a:rPr>
              <a:t>peças de veículos, desmanches </a:t>
            </a:r>
            <a:r>
              <a:rPr lang="pt-BR" sz="1450" dirty="0">
                <a:latin typeface="Arial" panose="020B0604020202020204" pitchFamily="34" charset="0"/>
                <a:ea typeface="Times New Roman" panose="02020603050405020304" pitchFamily="18" charset="0"/>
              </a:rPr>
              <a:t>e </a:t>
            </a:r>
            <a:r>
              <a:rPr lang="pt-BR" sz="1450" dirty="0" smtClean="0">
                <a:latin typeface="Arial" panose="020B0604020202020204" pitchFamily="34" charset="0"/>
                <a:ea typeface="Times New Roman" panose="02020603050405020304" pitchFamily="18" charset="0"/>
              </a:rPr>
              <a:t>ferro velhos, bem como ações </a:t>
            </a:r>
            <a:r>
              <a:rPr lang="pt-BR" sz="1450" dirty="0">
                <a:latin typeface="Arial" panose="020B0604020202020204" pitchFamily="34" charset="0"/>
                <a:ea typeface="Times New Roman" panose="02020603050405020304" pitchFamily="18" charset="0"/>
              </a:rPr>
              <a:t>de policiamento </a:t>
            </a:r>
            <a:r>
              <a:rPr lang="pt-BR" sz="1450" dirty="0" smtClean="0">
                <a:latin typeface="Arial" panose="020B0604020202020204" pitchFamily="34" charset="0"/>
                <a:ea typeface="Times New Roman" panose="02020603050405020304" pitchFamily="18" charset="0"/>
              </a:rPr>
              <a:t>ambiental. A </a:t>
            </a:r>
            <a:r>
              <a:rPr lang="pt-BR" sz="1450" dirty="0" smtClean="0">
                <a:latin typeface="Arial" panose="020B0604020202020204" pitchFamily="34" charset="0"/>
                <a:ea typeface="Times New Roman" panose="02020603050405020304" pitchFamily="18" charset="0"/>
              </a:rPr>
              <a:t>operação totalizou </a:t>
            </a:r>
            <a:r>
              <a:rPr lang="pt-BR" sz="1450" dirty="0" smtClean="0">
                <a:latin typeface="Arial" panose="020B0604020202020204" pitchFamily="34" charset="0"/>
                <a:ea typeface="Times New Roman" panose="02020603050405020304" pitchFamily="18" charset="0"/>
              </a:rPr>
              <a:t>05 </a:t>
            </a:r>
            <a:r>
              <a:rPr lang="pt-BR" sz="1450" dirty="0" smtClean="0">
                <a:latin typeface="Arial" panose="020B0604020202020204" pitchFamily="34" charset="0"/>
                <a:ea typeface="Times New Roman" panose="02020603050405020304" pitchFamily="18" charset="0"/>
              </a:rPr>
              <a:t>Termos Circunstanciados </a:t>
            </a:r>
            <a:r>
              <a:rPr lang="pt-BR" sz="1450" dirty="0" smtClean="0">
                <a:latin typeface="Arial" panose="020B0604020202020204" pitchFamily="34" charset="0"/>
                <a:ea typeface="Times New Roman" panose="02020603050405020304" pitchFamily="18" charset="0"/>
              </a:rPr>
              <a:t>confeccionados para os estabelecimentos que estavam sem licença de operação.</a:t>
            </a:r>
            <a:endParaRPr lang="pt-BR" sz="1450" dirty="0"/>
          </a:p>
        </p:txBody>
      </p:sp>
      <p:pic>
        <p:nvPicPr>
          <p:cNvPr id="10" name="Imagem 9"/>
          <p:cNvPicPr>
            <a:picLocks noChangeAspect="1"/>
          </p:cNvPicPr>
          <p:nvPr/>
        </p:nvPicPr>
        <p:blipFill>
          <a:blip r:embed="rId7" cstate="print"/>
          <a:stretch>
            <a:fillRect/>
          </a:stretch>
        </p:blipFill>
        <p:spPr>
          <a:xfrm>
            <a:off x="142852" y="2176441"/>
            <a:ext cx="3622672" cy="2253143"/>
          </a:xfrm>
          <a:prstGeom prst="rect">
            <a:avLst/>
          </a:prstGeom>
          <a:ln>
            <a:noFill/>
          </a:ln>
          <a:effectLst>
            <a:reflection blurRad="12700" stA="30000" endPos="30000" dist="5000" dir="5400000" sy="-100000" algn="bl" rotWithShape="0"/>
          </a:effectLst>
          <a:scene3d>
            <a:camera prst="perspectiveContrastingLeftFacing">
              <a:rot lat="289753" lon="20703279" rev="77829"/>
            </a:camera>
            <a:lightRig rig="threePt" dir="t">
              <a:rot lat="0" lon="0" rev="2700000"/>
            </a:lightRig>
          </a:scene3d>
          <a:sp3d>
            <a:bevelT w="63500" h="50800"/>
          </a:sp3d>
        </p:spPr>
      </p:pic>
      <p:pic>
        <p:nvPicPr>
          <p:cNvPr id="12" name="Imagem 11"/>
          <p:cNvPicPr>
            <a:picLocks noChangeAspect="1"/>
          </p:cNvPicPr>
          <p:nvPr/>
        </p:nvPicPr>
        <p:blipFill>
          <a:blip r:embed="rId8" cstate="print"/>
          <a:stretch>
            <a:fillRect/>
          </a:stretch>
        </p:blipFill>
        <p:spPr>
          <a:xfrm>
            <a:off x="3686198" y="6760409"/>
            <a:ext cx="3028950" cy="2656641"/>
          </a:xfrm>
          <a:prstGeom prst="rect">
            <a:avLst/>
          </a:prstGeom>
          <a:ln>
            <a:noFill/>
          </a:ln>
          <a:effectLst>
            <a:outerShdw blurRad="184150" dist="241300" dir="11520000" sx="110000" sy="110000" algn="ctr">
              <a:srgbClr val="000000">
                <a:alpha val="18000"/>
              </a:srgbClr>
            </a:outerShdw>
          </a:effectLst>
          <a:scene3d>
            <a:camera prst="perspectiveFront" fov="5100000">
              <a:rot lat="0" lon="600002" rev="0"/>
            </a:camera>
            <a:lightRig rig="flood" dir="t">
              <a:rot lat="0" lon="0" rev="13800000"/>
            </a:lightRig>
          </a:scene3d>
          <a:sp3d extrusionH="107950" prstMaterial="plastic">
            <a:bevelT w="82550" h="63500" prst="divot"/>
            <a:bevelB/>
          </a:sp3d>
        </p:spPr>
      </p:pic>
      <p:pic>
        <p:nvPicPr>
          <p:cNvPr id="14" name="Imagem 13"/>
          <p:cNvPicPr>
            <a:picLocks noChangeAspect="1"/>
          </p:cNvPicPr>
          <p:nvPr/>
        </p:nvPicPr>
        <p:blipFill>
          <a:blip r:embed="rId9" cstate="print"/>
          <a:stretch>
            <a:fillRect/>
          </a:stretch>
        </p:blipFill>
        <p:spPr>
          <a:xfrm>
            <a:off x="132853" y="4547060"/>
            <a:ext cx="3481057" cy="2136506"/>
          </a:xfrm>
          <a:prstGeom prst="rect">
            <a:avLst/>
          </a:prstGeom>
          <a:ln>
            <a:noFill/>
          </a:ln>
          <a:effectLst>
            <a:outerShdw blurRad="184150" dist="241300" dir="11520000" sx="110000" sy="110000" algn="ctr">
              <a:srgbClr val="000000">
                <a:alpha val="18000"/>
              </a:srgbClr>
            </a:outerShdw>
          </a:effectLst>
          <a:scene3d>
            <a:camera prst="perspectiveFront" fov="5100000">
              <a:rot lat="0" lon="300002" rev="0"/>
            </a:camera>
            <a:lightRig rig="flood" dir="t">
              <a:rot lat="0" lon="0" rev="13800000"/>
            </a:lightRig>
          </a:scene3d>
          <a:sp3d extrusionH="107950" prstMaterial="plastic">
            <a:bevelT w="82550" h="63500" prst="divot"/>
            <a:bevelB/>
          </a:sp3d>
        </p:spPr>
      </p:pic>
      <p:pic>
        <p:nvPicPr>
          <p:cNvPr id="15" name="Imagem 14"/>
          <p:cNvPicPr>
            <a:picLocks noChangeAspect="1"/>
          </p:cNvPicPr>
          <p:nvPr/>
        </p:nvPicPr>
        <p:blipFill>
          <a:blip r:embed="rId10" cstate="print"/>
          <a:stretch>
            <a:fillRect/>
          </a:stretch>
        </p:blipFill>
        <p:spPr>
          <a:xfrm>
            <a:off x="142852" y="6781369"/>
            <a:ext cx="3559177" cy="2647588"/>
          </a:xfrm>
          <a:prstGeom prst="rect">
            <a:avLst/>
          </a:prstGeom>
          <a:ln>
            <a:noFill/>
          </a:ln>
          <a:effectLst>
            <a:reflection blurRad="12700" stA="30000" endPos="30000" dist="5000" dir="5400000" sy="-100000" algn="bl" rotWithShape="0"/>
          </a:effectLst>
          <a:scene3d>
            <a:camera prst="perspectiveContrastingLeftFacing">
              <a:rot lat="281866" lon="21004215" rev="102835"/>
            </a:camera>
            <a:lightRig rig="threePt" dir="t">
              <a:rot lat="0" lon="0" rev="2700000"/>
            </a:lightRig>
          </a:scene3d>
          <a:sp3d>
            <a:bevelT w="63500" h="50800"/>
          </a:sp3d>
        </p:spPr>
      </p:pic>
    </p:spTree>
    <p:extLst>
      <p:ext uri="{BB962C8B-B14F-4D97-AF65-F5344CB8AC3E}">
        <p14:creationId xmlns:p14="http://schemas.microsoft.com/office/powerpoint/2010/main" xmlns="" val="2651606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33553</TotalTime>
  <Words>4350</Words>
  <Application>Microsoft Office PowerPoint</Application>
  <PresentationFormat>Papel A4 (210 x 297 mm)</PresentationFormat>
  <Paragraphs>301</Paragraphs>
  <Slides>26</Slides>
  <Notes>26</Notes>
  <HiddenSlides>0</HiddenSlides>
  <MMClips>0</MMClips>
  <ScaleCrop>false</ScaleCrop>
  <HeadingPairs>
    <vt:vector size="4" baseType="variant">
      <vt:variant>
        <vt:lpstr>Tema</vt:lpstr>
      </vt:variant>
      <vt:variant>
        <vt:i4>2</vt:i4>
      </vt:variant>
      <vt:variant>
        <vt:lpstr>Títulos de slides</vt:lpstr>
      </vt:variant>
      <vt:variant>
        <vt:i4>26</vt:i4>
      </vt:variant>
    </vt:vector>
  </HeadingPairs>
  <TitlesOfParts>
    <vt:vector size="28" baseType="lpstr">
      <vt:lpstr>Tema do Office</vt:lpstr>
      <vt:lpstr>2_Tema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bm3142272</dc:creator>
  <cp:lastModifiedBy>Claudio Adao Braatz</cp:lastModifiedBy>
  <cp:revision>4655</cp:revision>
  <cp:lastPrinted>2020-06-22T18:21:19Z</cp:lastPrinted>
  <dcterms:created xsi:type="dcterms:W3CDTF">2020-06-22T17:39:33Z</dcterms:created>
  <dcterms:modified xsi:type="dcterms:W3CDTF">2021-07-23T22:27:53Z</dcterms:modified>
</cp:coreProperties>
</file>