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00" r:id="rId2"/>
  </p:sldMasterIdLst>
  <p:notesMasterIdLst>
    <p:notesMasterId r:id="rId27"/>
  </p:notesMasterIdLst>
  <p:sldIdLst>
    <p:sldId id="293" r:id="rId3"/>
    <p:sldId id="402" r:id="rId4"/>
    <p:sldId id="426" r:id="rId5"/>
    <p:sldId id="256" r:id="rId6"/>
    <p:sldId id="383" r:id="rId7"/>
    <p:sldId id="414" r:id="rId8"/>
    <p:sldId id="417" r:id="rId9"/>
    <p:sldId id="437" r:id="rId10"/>
    <p:sldId id="439" r:id="rId11"/>
    <p:sldId id="412" r:id="rId12"/>
    <p:sldId id="429" r:id="rId13"/>
    <p:sldId id="406" r:id="rId14"/>
    <p:sldId id="423" r:id="rId15"/>
    <p:sldId id="438" r:id="rId16"/>
    <p:sldId id="440" r:id="rId17"/>
    <p:sldId id="428" r:id="rId18"/>
    <p:sldId id="392" r:id="rId19"/>
    <p:sldId id="425" r:id="rId20"/>
    <p:sldId id="433" r:id="rId21"/>
    <p:sldId id="430" r:id="rId22"/>
    <p:sldId id="420" r:id="rId23"/>
    <p:sldId id="397" r:id="rId24"/>
    <p:sldId id="398" r:id="rId25"/>
    <p:sldId id="427" r:id="rId26"/>
  </p:sldIdLst>
  <p:sldSz cx="6858000" cy="9906000" type="A4"/>
  <p:notesSz cx="6888163" cy="10020300"/>
  <p:defaultTextStyle>
    <a:defPPr>
      <a:defRPr lang="pt-BR"/>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CCFF33"/>
    <a:srgbClr val="3CB242"/>
    <a:srgbClr val="63649B"/>
    <a:srgbClr val="6E7870"/>
    <a:srgbClr val="FFFF00"/>
    <a:srgbClr val="AB9A82"/>
    <a:srgbClr val="FFFF66"/>
    <a:srgbClr val="415956"/>
    <a:srgbClr val="66FF66"/>
    <a:srgbClr val="796D7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394" autoAdjust="0"/>
  </p:normalViewPr>
  <p:slideViewPr>
    <p:cSldViewPr>
      <p:cViewPr>
        <p:scale>
          <a:sx n="90" d="100"/>
          <a:sy n="90" d="100"/>
        </p:scale>
        <p:origin x="-1332" y="2514"/>
      </p:cViewPr>
      <p:guideLst>
        <p:guide orient="horz" pos="3120"/>
        <p:guide pos="216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2&#170;%20Se&#231;&#227;o\2&#170;%20Se&#231;&#227;o%202021\Informativo%20CABM\graf%20Ed%20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pt-BR"/>
  <c:chart>
    <c:view3D>
      <c:rAngAx val="1"/>
    </c:view3D>
    <c:sideWall>
      <c:spPr>
        <a:noFill/>
        <a:ln w="25400">
          <a:noFill/>
        </a:ln>
      </c:spPr>
    </c:sideWall>
    <c:backWall>
      <c:spPr>
        <a:noFill/>
        <a:ln w="25400">
          <a:noFill/>
        </a:ln>
      </c:spPr>
    </c:backWall>
    <c:plotArea>
      <c:layout/>
      <c:bar3DChart>
        <c:barDir val="bar"/>
        <c:grouping val="clustered"/>
        <c:ser>
          <c:idx val="0"/>
          <c:order val="0"/>
          <c:cat>
            <c:strRef>
              <c:f>Plan3!$E$99:$E$104</c:f>
              <c:strCache>
                <c:ptCount val="6"/>
                <c:pt idx="0">
                  <c:v>Embarcações vistoriadas</c:v>
                </c:pt>
                <c:pt idx="1">
                  <c:v>Veículos fiscalizados</c:v>
                </c:pt>
                <c:pt idx="2">
                  <c:v>Pessoas abordadas     </c:v>
                </c:pt>
                <c:pt idx="3">
                  <c:v>Armas apreendidas</c:v>
                </c:pt>
                <c:pt idx="4">
                  <c:v>Prisão TC    </c:v>
                </c:pt>
                <c:pt idx="5">
                  <c:v>Prisão DP </c:v>
                </c:pt>
              </c:strCache>
            </c:strRef>
          </c:cat>
          <c:val>
            <c:numRef>
              <c:f>Plan3!$F$99:$F$104</c:f>
              <c:numCache>
                <c:formatCode>General</c:formatCode>
                <c:ptCount val="6"/>
              </c:numCache>
            </c:numRef>
          </c:val>
        </c:ser>
        <c:ser>
          <c:idx val="1"/>
          <c:order val="1"/>
          <c:cat>
            <c:strRef>
              <c:f>Plan3!$E$99:$E$104</c:f>
              <c:strCache>
                <c:ptCount val="6"/>
                <c:pt idx="0">
                  <c:v>Embarcações vistoriadas</c:v>
                </c:pt>
                <c:pt idx="1">
                  <c:v>Veículos fiscalizados</c:v>
                </c:pt>
                <c:pt idx="2">
                  <c:v>Pessoas abordadas     </c:v>
                </c:pt>
                <c:pt idx="3">
                  <c:v>Armas apreendidas</c:v>
                </c:pt>
                <c:pt idx="4">
                  <c:v>Prisão TC    </c:v>
                </c:pt>
                <c:pt idx="5">
                  <c:v>Prisão DP </c:v>
                </c:pt>
              </c:strCache>
            </c:strRef>
          </c:cat>
          <c:val>
            <c:numRef>
              <c:f>Plan3!$G$99:$G$104</c:f>
              <c:numCache>
                <c:formatCode>General</c:formatCode>
                <c:ptCount val="6"/>
              </c:numCache>
            </c:numRef>
          </c:val>
        </c:ser>
        <c:ser>
          <c:idx val="2"/>
          <c:order val="2"/>
          <c:dLbls>
            <c:txPr>
              <a:bodyPr/>
              <a:lstStyle/>
              <a:p>
                <a:pPr>
                  <a:defRPr sz="2000" b="1">
                    <a:solidFill>
                      <a:srgbClr val="C00000"/>
                    </a:solidFill>
                  </a:defRPr>
                </a:pPr>
                <a:endParaRPr lang="pt-BR"/>
              </a:p>
            </c:txPr>
            <c:showVal val="1"/>
          </c:dLbls>
          <c:cat>
            <c:strRef>
              <c:f>Plan3!$E$99:$E$104</c:f>
              <c:strCache>
                <c:ptCount val="6"/>
                <c:pt idx="0">
                  <c:v>Embarcações vistoriadas</c:v>
                </c:pt>
                <c:pt idx="1">
                  <c:v>Veículos fiscalizados</c:v>
                </c:pt>
                <c:pt idx="2">
                  <c:v>Pessoas abordadas     </c:v>
                </c:pt>
                <c:pt idx="3">
                  <c:v>Armas apreendidas</c:v>
                </c:pt>
                <c:pt idx="4">
                  <c:v>Prisão TC    </c:v>
                </c:pt>
                <c:pt idx="5">
                  <c:v>Prisão DP </c:v>
                </c:pt>
              </c:strCache>
            </c:strRef>
          </c:cat>
          <c:val>
            <c:numRef>
              <c:f>Plan3!$H$99:$H$104</c:f>
              <c:numCache>
                <c:formatCode>General</c:formatCode>
                <c:ptCount val="6"/>
                <c:pt idx="0">
                  <c:v>19</c:v>
                </c:pt>
                <c:pt idx="1">
                  <c:v>479</c:v>
                </c:pt>
                <c:pt idx="2" formatCode="#,##0">
                  <c:v>1216</c:v>
                </c:pt>
                <c:pt idx="3">
                  <c:v>4</c:v>
                </c:pt>
                <c:pt idx="4">
                  <c:v>57</c:v>
                </c:pt>
                <c:pt idx="5">
                  <c:v>12</c:v>
                </c:pt>
              </c:numCache>
            </c:numRef>
          </c:val>
        </c:ser>
        <c:shape val="box"/>
        <c:axId val="64209280"/>
        <c:axId val="64210816"/>
        <c:axId val="0"/>
      </c:bar3DChart>
      <c:catAx>
        <c:axId val="64209280"/>
        <c:scaling>
          <c:orientation val="minMax"/>
        </c:scaling>
        <c:axPos val="l"/>
        <c:tickLblPos val="nextTo"/>
        <c:txPr>
          <a:bodyPr/>
          <a:lstStyle/>
          <a:p>
            <a:pPr>
              <a:defRPr sz="1400" b="1">
                <a:solidFill>
                  <a:schemeClr val="bg1"/>
                </a:solidFill>
              </a:defRPr>
            </a:pPr>
            <a:endParaRPr lang="pt-BR"/>
          </a:p>
        </c:txPr>
        <c:crossAx val="64210816"/>
        <c:crosses val="autoZero"/>
        <c:auto val="1"/>
        <c:lblAlgn val="ctr"/>
        <c:lblOffset val="100"/>
      </c:catAx>
      <c:valAx>
        <c:axId val="64210816"/>
        <c:scaling>
          <c:orientation val="minMax"/>
        </c:scaling>
        <c:axPos val="b"/>
        <c:numFmt formatCode="General" sourceLinked="1"/>
        <c:tickLblPos val="nextTo"/>
        <c:crossAx val="64209280"/>
        <c:crosses val="autoZero"/>
        <c:crossBetween val="between"/>
      </c:valAx>
    </c:plotArea>
    <c:plotVisOnly val="1"/>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86088" cy="501650"/>
          </a:xfrm>
          <a:prstGeom prst="rect">
            <a:avLst/>
          </a:prstGeom>
        </p:spPr>
        <p:txBody>
          <a:bodyPr vert="horz" lIns="92446" tIns="46223" rIns="92446" bIns="46223" rtlCol="0"/>
          <a:lstStyle>
            <a:lvl1pPr algn="l" eaLnBrk="1" fontAlgn="auto" hangingPunct="1">
              <a:spcBef>
                <a:spcPts val="0"/>
              </a:spcBef>
              <a:spcAft>
                <a:spcPts val="0"/>
              </a:spcAft>
              <a:defRPr sz="1200">
                <a:latin typeface="+mn-lt"/>
                <a:cs typeface="+mn-cs"/>
              </a:defRPr>
            </a:lvl1pPr>
          </a:lstStyle>
          <a:p>
            <a:pPr>
              <a:defRPr/>
            </a:pPr>
            <a:endParaRPr lang="pt-BR"/>
          </a:p>
        </p:txBody>
      </p:sp>
      <p:sp>
        <p:nvSpPr>
          <p:cNvPr id="3" name="Espaço Reservado para Data 2"/>
          <p:cNvSpPr>
            <a:spLocks noGrp="1"/>
          </p:cNvSpPr>
          <p:nvPr>
            <p:ph type="dt" idx="1"/>
          </p:nvPr>
        </p:nvSpPr>
        <p:spPr>
          <a:xfrm>
            <a:off x="3900488" y="0"/>
            <a:ext cx="2986087" cy="501650"/>
          </a:xfrm>
          <a:prstGeom prst="rect">
            <a:avLst/>
          </a:prstGeom>
        </p:spPr>
        <p:txBody>
          <a:bodyPr vert="horz" lIns="92446" tIns="46223" rIns="92446" bIns="46223" rtlCol="0"/>
          <a:lstStyle>
            <a:lvl1pPr algn="r" eaLnBrk="1" fontAlgn="auto" hangingPunct="1">
              <a:spcBef>
                <a:spcPts val="0"/>
              </a:spcBef>
              <a:spcAft>
                <a:spcPts val="0"/>
              </a:spcAft>
              <a:defRPr sz="1200">
                <a:latin typeface="+mn-lt"/>
                <a:cs typeface="+mn-cs"/>
              </a:defRPr>
            </a:lvl1pPr>
          </a:lstStyle>
          <a:p>
            <a:pPr>
              <a:defRPr/>
            </a:pPr>
            <a:fld id="{832CBEC3-4715-49F3-A95C-C8D166FA2B1D}" type="datetimeFigureOut">
              <a:rPr lang="pt-BR"/>
              <a:pPr>
                <a:defRPr/>
              </a:pPr>
              <a:t>30/07/2021</a:t>
            </a:fld>
            <a:endParaRPr lang="pt-BR" dirty="0"/>
          </a:p>
        </p:txBody>
      </p:sp>
      <p:sp>
        <p:nvSpPr>
          <p:cNvPr id="4" name="Espaço Reservado para Imagem de Slide 3"/>
          <p:cNvSpPr>
            <a:spLocks noGrp="1" noRot="1" noChangeAspect="1"/>
          </p:cNvSpPr>
          <p:nvPr>
            <p:ph type="sldImg" idx="2"/>
          </p:nvPr>
        </p:nvSpPr>
        <p:spPr>
          <a:xfrm>
            <a:off x="2143125" y="750888"/>
            <a:ext cx="2601913" cy="3759200"/>
          </a:xfrm>
          <a:prstGeom prst="rect">
            <a:avLst/>
          </a:prstGeom>
          <a:noFill/>
          <a:ln w="12700">
            <a:solidFill>
              <a:prstClr val="black"/>
            </a:solidFill>
          </a:ln>
        </p:spPr>
        <p:txBody>
          <a:bodyPr vert="horz" lIns="92446" tIns="46223" rIns="92446" bIns="46223" rtlCol="0" anchor="ctr"/>
          <a:lstStyle/>
          <a:p>
            <a:pPr lvl="0"/>
            <a:endParaRPr lang="pt-BR" noProof="0" dirty="0"/>
          </a:p>
        </p:txBody>
      </p:sp>
      <p:sp>
        <p:nvSpPr>
          <p:cNvPr id="5" name="Espaço Reservado para Anotações 4"/>
          <p:cNvSpPr>
            <a:spLocks noGrp="1"/>
          </p:cNvSpPr>
          <p:nvPr>
            <p:ph type="body" sz="quarter" idx="3"/>
          </p:nvPr>
        </p:nvSpPr>
        <p:spPr>
          <a:xfrm>
            <a:off x="688975" y="4759325"/>
            <a:ext cx="5510213" cy="4510088"/>
          </a:xfrm>
          <a:prstGeom prst="rect">
            <a:avLst/>
          </a:prstGeom>
        </p:spPr>
        <p:txBody>
          <a:bodyPr vert="horz" lIns="92446" tIns="46223" rIns="92446" bIns="46223" rtlCol="0"/>
          <a:lstStyle/>
          <a:p>
            <a:pPr lvl="0"/>
            <a:r>
              <a:rPr lang="pt-BR" noProof="0"/>
              <a:t>Clique para editar 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6" name="Espaço Reservado para Rodapé 5"/>
          <p:cNvSpPr>
            <a:spLocks noGrp="1"/>
          </p:cNvSpPr>
          <p:nvPr>
            <p:ph type="ftr" sz="quarter" idx="4"/>
          </p:nvPr>
        </p:nvSpPr>
        <p:spPr>
          <a:xfrm>
            <a:off x="0" y="9517063"/>
            <a:ext cx="2986088" cy="501650"/>
          </a:xfrm>
          <a:prstGeom prst="rect">
            <a:avLst/>
          </a:prstGeom>
        </p:spPr>
        <p:txBody>
          <a:bodyPr vert="horz" lIns="92446" tIns="46223" rIns="92446" bIns="46223" rtlCol="0" anchor="b"/>
          <a:lstStyle>
            <a:lvl1pPr algn="l" eaLnBrk="1" fontAlgn="auto" hangingPunct="1">
              <a:spcBef>
                <a:spcPts val="0"/>
              </a:spcBef>
              <a:spcAft>
                <a:spcPts val="0"/>
              </a:spcAft>
              <a:defRPr sz="1200">
                <a:latin typeface="+mn-lt"/>
                <a:cs typeface="+mn-cs"/>
              </a:defRPr>
            </a:lvl1pPr>
          </a:lstStyle>
          <a:p>
            <a:pPr>
              <a:defRPr/>
            </a:pPr>
            <a:endParaRPr lang="pt-BR"/>
          </a:p>
        </p:txBody>
      </p:sp>
      <p:sp>
        <p:nvSpPr>
          <p:cNvPr id="7" name="Espaço Reservado para Número de Slide 6"/>
          <p:cNvSpPr>
            <a:spLocks noGrp="1"/>
          </p:cNvSpPr>
          <p:nvPr>
            <p:ph type="sldNum" sz="quarter" idx="5"/>
          </p:nvPr>
        </p:nvSpPr>
        <p:spPr>
          <a:xfrm>
            <a:off x="3900488" y="9517063"/>
            <a:ext cx="2986087" cy="501650"/>
          </a:xfrm>
          <a:prstGeom prst="rect">
            <a:avLst/>
          </a:prstGeom>
        </p:spPr>
        <p:txBody>
          <a:bodyPr vert="horz" wrap="square" lIns="92446" tIns="46223" rIns="92446" bIns="46223" numCol="1" anchor="b" anchorCtr="0" compatLnSpc="1">
            <a:prstTxWarp prst="textNoShape">
              <a:avLst/>
            </a:prstTxWarp>
          </a:bodyPr>
          <a:lstStyle>
            <a:lvl1pPr algn="r" eaLnBrk="1" hangingPunct="1">
              <a:defRPr sz="1200" smtClean="0">
                <a:latin typeface="Calibri" pitchFamily="34" charset="0"/>
              </a:defRPr>
            </a:lvl1pPr>
          </a:lstStyle>
          <a:p>
            <a:pPr>
              <a:defRPr/>
            </a:pPr>
            <a:fld id="{85DEA589-02E6-4246-A57A-045F7A97E465}" type="slidenum">
              <a:rPr lang="pt-BR" altLang="pt-BR"/>
              <a:pPr>
                <a:defRPr/>
              </a:pPr>
              <a:t>‹nº›</a:t>
            </a:fld>
            <a:endParaRPr lang="pt-BR" altLang="pt-BR"/>
          </a:p>
        </p:txBody>
      </p:sp>
    </p:spTree>
    <p:extLst>
      <p:ext uri="{BB962C8B-B14F-4D97-AF65-F5344CB8AC3E}">
        <p14:creationId xmlns="" xmlns:p14="http://schemas.microsoft.com/office/powerpoint/2010/main" val="1951905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1507"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1508" name="Espaço Reservado para Número de Slide 3"/>
          <p:cNvSpPr>
            <a:spLocks noGrp="1"/>
          </p:cNvSpPr>
          <p:nvPr>
            <p:ph type="sldNum" sz="quarter" idx="5"/>
          </p:nvPr>
        </p:nvSpPr>
        <p:spPr bwMode="auto">
          <a:noFill/>
          <a:ln>
            <a:miter lim="800000"/>
            <a:headEnd/>
            <a:tailEnd/>
          </a:ln>
        </p:spPr>
        <p:txBody>
          <a:bodyPr/>
          <a:lstStyle/>
          <a:p>
            <a:fld id="{5448ED5B-8A74-445E-98FA-8C0BE10DA7CC}" type="slidenum">
              <a:rPr lang="pt-BR" altLang="pt-BR"/>
              <a:pPr/>
              <a:t>1</a:t>
            </a:fld>
            <a:endParaRPr lang="pt-BR" altLang="pt-BR"/>
          </a:p>
        </p:txBody>
      </p:sp>
    </p:spTree>
    <p:extLst>
      <p:ext uri="{BB962C8B-B14F-4D97-AF65-F5344CB8AC3E}">
        <p14:creationId xmlns="" xmlns:p14="http://schemas.microsoft.com/office/powerpoint/2010/main" val="3363995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10</a:t>
            </a:fld>
            <a:endParaRPr lang="pt-BR" altLang="pt-BR"/>
          </a:p>
        </p:txBody>
      </p:sp>
    </p:spTree>
    <p:extLst>
      <p:ext uri="{BB962C8B-B14F-4D97-AF65-F5344CB8AC3E}">
        <p14:creationId xmlns="" xmlns:p14="http://schemas.microsoft.com/office/powerpoint/2010/main" val="2174269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11</a:t>
            </a:fld>
            <a:endParaRPr lang="pt-BR" altLang="pt-BR"/>
          </a:p>
        </p:txBody>
      </p:sp>
    </p:spTree>
    <p:extLst>
      <p:ext uri="{BB962C8B-B14F-4D97-AF65-F5344CB8AC3E}">
        <p14:creationId xmlns="" xmlns:p14="http://schemas.microsoft.com/office/powerpoint/2010/main" val="2126130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12</a:t>
            </a:fld>
            <a:endParaRPr lang="pt-BR" altLang="pt-BR"/>
          </a:p>
        </p:txBody>
      </p:sp>
    </p:spTree>
    <p:extLst>
      <p:ext uri="{BB962C8B-B14F-4D97-AF65-F5344CB8AC3E}">
        <p14:creationId xmlns="" xmlns:p14="http://schemas.microsoft.com/office/powerpoint/2010/main" val="395191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13</a:t>
            </a:fld>
            <a:endParaRPr lang="pt-BR" altLang="pt-BR"/>
          </a:p>
        </p:txBody>
      </p:sp>
    </p:spTree>
    <p:extLst>
      <p:ext uri="{BB962C8B-B14F-4D97-AF65-F5344CB8AC3E}">
        <p14:creationId xmlns="" xmlns:p14="http://schemas.microsoft.com/office/powerpoint/2010/main" val="3313175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14</a:t>
            </a:fld>
            <a:endParaRPr lang="pt-BR" altLang="pt-BR"/>
          </a:p>
        </p:txBody>
      </p:sp>
    </p:spTree>
    <p:extLst>
      <p:ext uri="{BB962C8B-B14F-4D97-AF65-F5344CB8AC3E}">
        <p14:creationId xmlns="" xmlns:p14="http://schemas.microsoft.com/office/powerpoint/2010/main" val="1972067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15</a:t>
            </a:fld>
            <a:endParaRPr lang="pt-BR" altLang="pt-BR"/>
          </a:p>
        </p:txBody>
      </p:sp>
    </p:spTree>
    <p:extLst>
      <p:ext uri="{BB962C8B-B14F-4D97-AF65-F5344CB8AC3E}">
        <p14:creationId xmlns="" xmlns:p14="http://schemas.microsoft.com/office/powerpoint/2010/main" val="2112849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16</a:t>
            </a:fld>
            <a:endParaRPr lang="pt-BR" altLang="pt-BR"/>
          </a:p>
        </p:txBody>
      </p:sp>
    </p:spTree>
    <p:extLst>
      <p:ext uri="{BB962C8B-B14F-4D97-AF65-F5344CB8AC3E}">
        <p14:creationId xmlns="" xmlns:p14="http://schemas.microsoft.com/office/powerpoint/2010/main" val="3962108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17</a:t>
            </a:fld>
            <a:endParaRPr lang="pt-BR" altLang="pt-BR"/>
          </a:p>
        </p:txBody>
      </p:sp>
    </p:spTree>
    <p:extLst>
      <p:ext uri="{BB962C8B-B14F-4D97-AF65-F5344CB8AC3E}">
        <p14:creationId xmlns="" xmlns:p14="http://schemas.microsoft.com/office/powerpoint/2010/main" val="2174269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18</a:t>
            </a:fld>
            <a:endParaRPr lang="pt-BR" altLang="pt-BR"/>
          </a:p>
        </p:txBody>
      </p:sp>
    </p:spTree>
    <p:extLst>
      <p:ext uri="{BB962C8B-B14F-4D97-AF65-F5344CB8AC3E}">
        <p14:creationId xmlns="" xmlns:p14="http://schemas.microsoft.com/office/powerpoint/2010/main" val="4072770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19</a:t>
            </a:fld>
            <a:endParaRPr lang="pt-BR" altLang="pt-BR"/>
          </a:p>
        </p:txBody>
      </p:sp>
    </p:spTree>
    <p:extLst>
      <p:ext uri="{BB962C8B-B14F-4D97-AF65-F5344CB8AC3E}">
        <p14:creationId xmlns="" xmlns:p14="http://schemas.microsoft.com/office/powerpoint/2010/main" val="3770411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2</a:t>
            </a:fld>
            <a:endParaRPr lang="pt-BR" altLang="pt-BR"/>
          </a:p>
        </p:txBody>
      </p:sp>
    </p:spTree>
    <p:extLst>
      <p:ext uri="{BB962C8B-B14F-4D97-AF65-F5344CB8AC3E}">
        <p14:creationId xmlns="" xmlns:p14="http://schemas.microsoft.com/office/powerpoint/2010/main" val="2174269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20</a:t>
            </a:fld>
            <a:endParaRPr lang="pt-BR" altLang="pt-BR"/>
          </a:p>
        </p:txBody>
      </p:sp>
    </p:spTree>
    <p:extLst>
      <p:ext uri="{BB962C8B-B14F-4D97-AF65-F5344CB8AC3E}">
        <p14:creationId xmlns="" xmlns:p14="http://schemas.microsoft.com/office/powerpoint/2010/main" val="1177987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21</a:t>
            </a:fld>
            <a:endParaRPr lang="pt-BR" altLang="pt-BR"/>
          </a:p>
        </p:txBody>
      </p:sp>
    </p:spTree>
    <p:extLst>
      <p:ext uri="{BB962C8B-B14F-4D97-AF65-F5344CB8AC3E}">
        <p14:creationId xmlns="" xmlns:p14="http://schemas.microsoft.com/office/powerpoint/2010/main" val="40349472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22</a:t>
            </a:fld>
            <a:endParaRPr lang="pt-BR" altLang="pt-BR"/>
          </a:p>
        </p:txBody>
      </p:sp>
    </p:spTree>
    <p:extLst>
      <p:ext uri="{BB962C8B-B14F-4D97-AF65-F5344CB8AC3E}">
        <p14:creationId xmlns="" xmlns:p14="http://schemas.microsoft.com/office/powerpoint/2010/main" val="2174269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23</a:t>
            </a:fld>
            <a:endParaRPr lang="pt-BR" altLang="pt-BR"/>
          </a:p>
        </p:txBody>
      </p:sp>
    </p:spTree>
    <p:extLst>
      <p:ext uri="{BB962C8B-B14F-4D97-AF65-F5344CB8AC3E}">
        <p14:creationId xmlns="" xmlns:p14="http://schemas.microsoft.com/office/powerpoint/2010/main" val="2174269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24</a:t>
            </a:fld>
            <a:endParaRPr lang="pt-BR" altLang="pt-BR"/>
          </a:p>
        </p:txBody>
      </p:sp>
    </p:spTree>
    <p:extLst>
      <p:ext uri="{BB962C8B-B14F-4D97-AF65-F5344CB8AC3E}">
        <p14:creationId xmlns="" xmlns:p14="http://schemas.microsoft.com/office/powerpoint/2010/main" val="2348400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3</a:t>
            </a:fld>
            <a:endParaRPr lang="pt-BR" altLang="pt-BR"/>
          </a:p>
        </p:txBody>
      </p:sp>
    </p:spTree>
    <p:extLst>
      <p:ext uri="{BB962C8B-B14F-4D97-AF65-F5344CB8AC3E}">
        <p14:creationId xmlns="" xmlns:p14="http://schemas.microsoft.com/office/powerpoint/2010/main" val="2057324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4</a:t>
            </a:fld>
            <a:endParaRPr lang="pt-BR" altLang="pt-BR"/>
          </a:p>
        </p:txBody>
      </p:sp>
    </p:spTree>
    <p:extLst>
      <p:ext uri="{BB962C8B-B14F-4D97-AF65-F5344CB8AC3E}">
        <p14:creationId xmlns="" xmlns:p14="http://schemas.microsoft.com/office/powerpoint/2010/main" val="2174269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5</a:t>
            </a:fld>
            <a:endParaRPr lang="pt-BR" altLang="pt-BR"/>
          </a:p>
        </p:txBody>
      </p:sp>
    </p:spTree>
    <p:extLst>
      <p:ext uri="{BB962C8B-B14F-4D97-AF65-F5344CB8AC3E}">
        <p14:creationId xmlns="" xmlns:p14="http://schemas.microsoft.com/office/powerpoint/2010/main" val="2174269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6</a:t>
            </a:fld>
            <a:endParaRPr lang="pt-BR" altLang="pt-BR"/>
          </a:p>
        </p:txBody>
      </p:sp>
    </p:spTree>
    <p:extLst>
      <p:ext uri="{BB962C8B-B14F-4D97-AF65-F5344CB8AC3E}">
        <p14:creationId xmlns="" xmlns:p14="http://schemas.microsoft.com/office/powerpoint/2010/main" val="2174269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7</a:t>
            </a:fld>
            <a:endParaRPr lang="pt-BR" altLang="pt-BR"/>
          </a:p>
        </p:txBody>
      </p:sp>
    </p:spTree>
    <p:extLst>
      <p:ext uri="{BB962C8B-B14F-4D97-AF65-F5344CB8AC3E}">
        <p14:creationId xmlns="" xmlns:p14="http://schemas.microsoft.com/office/powerpoint/2010/main" val="2174269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8</a:t>
            </a:fld>
            <a:endParaRPr lang="pt-BR" altLang="pt-BR"/>
          </a:p>
        </p:txBody>
      </p:sp>
    </p:spTree>
    <p:extLst>
      <p:ext uri="{BB962C8B-B14F-4D97-AF65-F5344CB8AC3E}">
        <p14:creationId xmlns="" xmlns:p14="http://schemas.microsoft.com/office/powerpoint/2010/main" val="2785680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225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altLang="pt-BR"/>
          </a:p>
        </p:txBody>
      </p:sp>
      <p:sp>
        <p:nvSpPr>
          <p:cNvPr id="22532" name="Espaço Reservado para Número de Slide 3"/>
          <p:cNvSpPr>
            <a:spLocks noGrp="1"/>
          </p:cNvSpPr>
          <p:nvPr>
            <p:ph type="sldNum" sz="quarter" idx="5"/>
          </p:nvPr>
        </p:nvSpPr>
        <p:spPr bwMode="auto">
          <a:noFill/>
          <a:ln>
            <a:miter lim="800000"/>
            <a:headEnd/>
            <a:tailEnd/>
          </a:ln>
        </p:spPr>
        <p:txBody>
          <a:bodyPr/>
          <a:lstStyle/>
          <a:p>
            <a:fld id="{FEC718EF-600E-431B-B4F4-490DC65CFDF2}" type="slidenum">
              <a:rPr lang="pt-BR" altLang="pt-BR"/>
              <a:pPr/>
              <a:t>9</a:t>
            </a:fld>
            <a:endParaRPr lang="pt-BR" altLang="pt-BR"/>
          </a:p>
        </p:txBody>
      </p:sp>
    </p:spTree>
    <p:extLst>
      <p:ext uri="{BB962C8B-B14F-4D97-AF65-F5344CB8AC3E}">
        <p14:creationId xmlns="" xmlns:p14="http://schemas.microsoft.com/office/powerpoint/2010/main" val="3638695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514350" y="3077282"/>
            <a:ext cx="5829300" cy="2123369"/>
          </a:xfrm>
        </p:spPr>
        <p:txBody>
          <a:bodyPr/>
          <a:lstStyle/>
          <a:p>
            <a:r>
              <a:rPr lang="pt-BR"/>
              <a:t>Clique para editar o título mestre</a:t>
            </a:r>
          </a:p>
        </p:txBody>
      </p:sp>
      <p:sp>
        <p:nvSpPr>
          <p:cNvPr id="3" name="Subtítulo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lvl1pPr>
              <a:defRPr/>
            </a:lvl1pPr>
          </a:lstStyle>
          <a:p>
            <a:pPr>
              <a:defRPr/>
            </a:pPr>
            <a:fld id="{0BD655F7-90D3-42D9-9E67-A574768AAB74}" type="datetime1">
              <a:rPr lang="pt-BR" smtClean="0"/>
              <a:pPr>
                <a:defRPr/>
              </a:pPr>
              <a:t>30/07/2021</a:t>
            </a:fld>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De 23 a 29 de Julho de 2021                               </a:t>
            </a: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43F69B8F-3FCE-4A1C-B0BB-B301E0330B7A}" type="slidenum">
              <a:rPr lang="pt-BR" altLang="pt-BR"/>
              <a:pPr>
                <a:defRPr/>
              </a:pPr>
              <a:t>‹nº›</a:t>
            </a:fld>
            <a:endParaRPr lang="pt-BR" alt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10710093-2739-4525-97EE-D2DC1C3D40A7}" type="datetime1">
              <a:rPr lang="pt-BR" smtClean="0"/>
              <a:pPr>
                <a:defRPr/>
              </a:pPr>
              <a:t>30/07/2021</a:t>
            </a:fld>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De 23 a 29 de Julho de 2021                               </a:t>
            </a: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500EABCA-4D60-4604-9AB5-0A3614979254}" type="slidenum">
              <a:rPr lang="pt-BR" altLang="pt-BR"/>
              <a:pPr>
                <a:defRPr/>
              </a:pPr>
              <a:t>‹nº›</a:t>
            </a:fld>
            <a:endParaRPr lang="pt-BR" alt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3729037" y="573264"/>
            <a:ext cx="1157288" cy="1220822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257175" y="573264"/>
            <a:ext cx="3357563" cy="1220822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6BB21487-6864-4C84-9770-664C4C13E15B}" type="datetime1">
              <a:rPr lang="pt-BR" smtClean="0"/>
              <a:pPr>
                <a:defRPr/>
              </a:pPr>
              <a:t>30/07/2021</a:t>
            </a:fld>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De 23 a 29 de Julho de 2021                               </a:t>
            </a: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71BD34C4-5386-43EE-9114-002211648EA4}" type="slidenum">
              <a:rPr lang="pt-BR" altLang="pt-BR"/>
              <a:pPr>
                <a:defRPr/>
              </a:pPr>
              <a:t>‹nº›</a:t>
            </a:fld>
            <a:endParaRPr lang="pt-BR" alt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514350" y="3077282"/>
            <a:ext cx="5829300" cy="2123369"/>
          </a:xfrm>
        </p:spPr>
        <p:txBody>
          <a:bodyPr/>
          <a:lstStyle/>
          <a:p>
            <a:r>
              <a:rPr lang="pt-BR"/>
              <a:t>Clique para editar o título mestre</a:t>
            </a:r>
          </a:p>
        </p:txBody>
      </p:sp>
      <p:sp>
        <p:nvSpPr>
          <p:cNvPr id="3" name="Subtítulo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lvl1pPr>
              <a:defRPr/>
            </a:lvl1pPr>
          </a:lstStyle>
          <a:p>
            <a:pPr>
              <a:defRPr/>
            </a:pPr>
            <a:fld id="{F7F40B87-C881-400D-AE7D-F840A6D11FBC}" type="datetime1">
              <a:rPr lang="pt-BR" smtClean="0"/>
              <a:pPr>
                <a:defRPr/>
              </a:pPr>
              <a:t>30/07/2021</a:t>
            </a:fld>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De 23 a 29 de Julho de 2021                               </a:t>
            </a: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87B65A30-BD5C-4AD0-A20C-8726CC3AAEA5}" type="slidenum">
              <a:rPr lang="pt-BR" altLang="pt-BR"/>
              <a:pPr>
                <a:defRPr/>
              </a:pPr>
              <a:t>‹nº›</a:t>
            </a:fld>
            <a:endParaRPr lang="pt-BR" altLang="pt-B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DE0FE6C5-4F51-49B0-A10F-0C286854EC33}" type="datetime1">
              <a:rPr lang="pt-BR" smtClean="0"/>
              <a:pPr>
                <a:defRPr/>
              </a:pPr>
              <a:t>30/07/2021</a:t>
            </a:fld>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De 23 a 29 de Julho de 2021                               </a:t>
            </a: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AE2855E1-5818-4186-B39E-1FA470A4E731}" type="slidenum">
              <a:rPr lang="pt-BR" altLang="pt-BR"/>
              <a:pPr>
                <a:defRPr/>
              </a:pPr>
              <a:t>‹nº›</a:t>
            </a:fld>
            <a:endParaRPr lang="pt-BR" altLang="pt-B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541735" y="6365523"/>
            <a:ext cx="5829300" cy="1967442"/>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541735" y="4198586"/>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lvl1pPr>
              <a:defRPr/>
            </a:lvl1pPr>
          </a:lstStyle>
          <a:p>
            <a:pPr>
              <a:defRPr/>
            </a:pPr>
            <a:fld id="{B5CE0986-6AD3-4A95-B242-CD76C0FBB473}" type="datetime1">
              <a:rPr lang="pt-BR" smtClean="0"/>
              <a:pPr>
                <a:defRPr/>
              </a:pPr>
              <a:t>30/07/2021</a:t>
            </a:fld>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De 23 a 29 de Julho de 2021                               </a:t>
            </a: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92E037C1-8ADE-4889-A651-6AE99F3C48A2}" type="slidenum">
              <a:rPr lang="pt-BR" altLang="pt-BR"/>
              <a:pPr>
                <a:defRPr/>
              </a:pPr>
              <a:t>‹nº›</a:t>
            </a:fld>
            <a:endParaRPr lang="pt-BR" altLang="pt-B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257175" y="3338690"/>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2628900" y="3338690"/>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p:cNvSpPr>
            <a:spLocks noGrp="1"/>
          </p:cNvSpPr>
          <p:nvPr>
            <p:ph type="dt" sz="half" idx="10"/>
          </p:nvPr>
        </p:nvSpPr>
        <p:spPr/>
        <p:txBody>
          <a:bodyPr/>
          <a:lstStyle>
            <a:lvl1pPr>
              <a:defRPr/>
            </a:lvl1pPr>
          </a:lstStyle>
          <a:p>
            <a:pPr>
              <a:defRPr/>
            </a:pPr>
            <a:fld id="{C7A33D3E-B1E8-4C1E-B49C-A7484BCAD8D2}" type="datetime1">
              <a:rPr lang="pt-BR" smtClean="0"/>
              <a:pPr>
                <a:defRPr/>
              </a:pPr>
              <a:t>30/07/2021</a:t>
            </a:fld>
            <a:endParaRPr lang="pt-BR" dirty="0"/>
          </a:p>
        </p:txBody>
      </p:sp>
      <p:sp>
        <p:nvSpPr>
          <p:cNvPr id="6"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De 23 a 29 de Julho de 2021                               </a:t>
            </a: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9C8A2652-80B9-48A0-B74D-6DCDB69360C0}" type="slidenum">
              <a:rPr lang="pt-BR" altLang="pt-BR"/>
              <a:pPr>
                <a:defRPr/>
              </a:pPr>
              <a:t>‹nº›</a:t>
            </a:fld>
            <a:endParaRPr lang="pt-BR" altLang="pt-B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342900" y="396699"/>
            <a:ext cx="6172200" cy="1651000"/>
          </a:xfrm>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342900"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3483769"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3483769"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p:cNvSpPr>
            <a:spLocks noGrp="1"/>
          </p:cNvSpPr>
          <p:nvPr>
            <p:ph type="dt" sz="half" idx="10"/>
          </p:nvPr>
        </p:nvSpPr>
        <p:spPr/>
        <p:txBody>
          <a:bodyPr/>
          <a:lstStyle>
            <a:lvl1pPr>
              <a:defRPr/>
            </a:lvl1pPr>
          </a:lstStyle>
          <a:p>
            <a:pPr>
              <a:defRPr/>
            </a:pPr>
            <a:fld id="{EB433B43-09F0-4531-8A8D-9847343FCB3D}" type="datetime1">
              <a:rPr lang="pt-BR" smtClean="0"/>
              <a:pPr>
                <a:defRPr/>
              </a:pPr>
              <a:t>30/07/2021</a:t>
            </a:fld>
            <a:endParaRPr lang="pt-BR" dirty="0"/>
          </a:p>
        </p:txBody>
      </p:sp>
      <p:sp>
        <p:nvSpPr>
          <p:cNvPr id="8"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De 23 a 29 de Julho de 2021                               </a:t>
            </a:r>
            <a:endParaRPr lang="pt-BR"/>
          </a:p>
        </p:txBody>
      </p:sp>
      <p:sp>
        <p:nvSpPr>
          <p:cNvPr id="9" name="Espaço Reservado para Número de Slide 5"/>
          <p:cNvSpPr>
            <a:spLocks noGrp="1"/>
          </p:cNvSpPr>
          <p:nvPr>
            <p:ph type="sldNum" sz="quarter" idx="12"/>
          </p:nvPr>
        </p:nvSpPr>
        <p:spPr/>
        <p:txBody>
          <a:bodyPr/>
          <a:lstStyle>
            <a:lvl1pPr>
              <a:defRPr/>
            </a:lvl1pPr>
          </a:lstStyle>
          <a:p>
            <a:pPr>
              <a:defRPr/>
            </a:pPr>
            <a:fld id="{EE6E70EF-691C-41B8-A0C1-58FEFF1E86EC}" type="slidenum">
              <a:rPr lang="pt-BR" altLang="pt-BR"/>
              <a:pPr>
                <a:defRPr/>
              </a:pPr>
              <a:t>‹nº›</a:t>
            </a:fld>
            <a:endParaRPr lang="pt-BR" altLang="pt-B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3"/>
          <p:cNvSpPr>
            <a:spLocks noGrp="1"/>
          </p:cNvSpPr>
          <p:nvPr>
            <p:ph type="dt" sz="half" idx="10"/>
          </p:nvPr>
        </p:nvSpPr>
        <p:spPr/>
        <p:txBody>
          <a:bodyPr/>
          <a:lstStyle>
            <a:lvl1pPr>
              <a:defRPr/>
            </a:lvl1pPr>
          </a:lstStyle>
          <a:p>
            <a:pPr>
              <a:defRPr/>
            </a:pPr>
            <a:fld id="{49C103C2-13CB-4CA6-99DE-56E34523926E}" type="datetime1">
              <a:rPr lang="pt-BR" smtClean="0"/>
              <a:pPr>
                <a:defRPr/>
              </a:pPr>
              <a:t>30/07/2021</a:t>
            </a:fld>
            <a:endParaRPr lang="pt-BR" dirty="0"/>
          </a:p>
        </p:txBody>
      </p:sp>
      <p:sp>
        <p:nvSpPr>
          <p:cNvPr id="4"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De 23 a 29 de Julho de 2021                               </a:t>
            </a:r>
            <a:endParaRPr lang="pt-BR"/>
          </a:p>
        </p:txBody>
      </p:sp>
      <p:sp>
        <p:nvSpPr>
          <p:cNvPr id="5" name="Espaço Reservado para Número de Slide 5"/>
          <p:cNvSpPr>
            <a:spLocks noGrp="1"/>
          </p:cNvSpPr>
          <p:nvPr>
            <p:ph type="sldNum" sz="quarter" idx="12"/>
          </p:nvPr>
        </p:nvSpPr>
        <p:spPr/>
        <p:txBody>
          <a:bodyPr/>
          <a:lstStyle>
            <a:lvl1pPr>
              <a:defRPr/>
            </a:lvl1pPr>
          </a:lstStyle>
          <a:p>
            <a:pPr>
              <a:defRPr/>
            </a:pPr>
            <a:fld id="{CB0B2B82-DB68-4AE2-AF48-80BE694EF4A2}" type="slidenum">
              <a:rPr lang="pt-BR" altLang="pt-BR"/>
              <a:pPr>
                <a:defRPr/>
              </a:pPr>
              <a:t>‹nº›</a:t>
            </a:fld>
            <a:endParaRPr lang="pt-BR" altLang="pt-B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FA8D8E3F-A849-46B0-8D8D-8AC0856C5465}" type="datetime1">
              <a:rPr lang="pt-BR" smtClean="0"/>
              <a:pPr>
                <a:defRPr/>
              </a:pPr>
              <a:t>30/07/2021</a:t>
            </a:fld>
            <a:endParaRPr lang="pt-BR" dirty="0"/>
          </a:p>
        </p:txBody>
      </p:sp>
      <p:sp>
        <p:nvSpPr>
          <p:cNvPr id="3"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De 23 a 29 de Julho de 2021                               </a:t>
            </a:r>
            <a:endParaRPr lang="pt-BR"/>
          </a:p>
        </p:txBody>
      </p:sp>
      <p:sp>
        <p:nvSpPr>
          <p:cNvPr id="4" name="Espaço Reservado para Número de Slide 5"/>
          <p:cNvSpPr>
            <a:spLocks noGrp="1"/>
          </p:cNvSpPr>
          <p:nvPr>
            <p:ph type="sldNum" sz="quarter" idx="12"/>
          </p:nvPr>
        </p:nvSpPr>
        <p:spPr/>
        <p:txBody>
          <a:bodyPr/>
          <a:lstStyle>
            <a:lvl1pPr>
              <a:defRPr/>
            </a:lvl1pPr>
          </a:lstStyle>
          <a:p>
            <a:pPr>
              <a:defRPr/>
            </a:pPr>
            <a:fld id="{AB28BCD5-FDD7-4EA0-B1AF-59ADB70FE272}" type="slidenum">
              <a:rPr lang="pt-BR" altLang="pt-BR"/>
              <a:pPr>
                <a:defRPr/>
              </a:pPr>
              <a:t>‹nº›</a:t>
            </a:fld>
            <a:endParaRPr lang="pt-BR" altLang="pt-B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342900" y="394405"/>
            <a:ext cx="2256235" cy="1678517"/>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2681287" y="394406"/>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342900"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3"/>
          <p:cNvSpPr>
            <a:spLocks noGrp="1"/>
          </p:cNvSpPr>
          <p:nvPr>
            <p:ph type="dt" sz="half" idx="10"/>
          </p:nvPr>
        </p:nvSpPr>
        <p:spPr/>
        <p:txBody>
          <a:bodyPr/>
          <a:lstStyle>
            <a:lvl1pPr>
              <a:defRPr/>
            </a:lvl1pPr>
          </a:lstStyle>
          <a:p>
            <a:pPr>
              <a:defRPr/>
            </a:pPr>
            <a:fld id="{D8124CCF-6D2D-4F45-AE6E-1CF4E6E68A4D}" type="datetime1">
              <a:rPr lang="pt-BR" smtClean="0"/>
              <a:pPr>
                <a:defRPr/>
              </a:pPr>
              <a:t>30/07/2021</a:t>
            </a:fld>
            <a:endParaRPr lang="pt-BR" dirty="0"/>
          </a:p>
        </p:txBody>
      </p:sp>
      <p:sp>
        <p:nvSpPr>
          <p:cNvPr id="6"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De 23 a 29 de Julho de 2021                               </a:t>
            </a: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14182A9F-8133-4D07-9D54-AF41B4B54453}" type="slidenum">
              <a:rPr lang="pt-BR" altLang="pt-BR"/>
              <a:pPr>
                <a:defRPr/>
              </a:pPr>
              <a:t>‹nº›</a:t>
            </a:fld>
            <a:endParaRPr lang="pt-BR" alt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FBA5D3F3-6EC3-4B31-9988-481A83BFC52E}" type="datetime1">
              <a:rPr lang="pt-BR" smtClean="0"/>
              <a:pPr>
                <a:defRPr/>
              </a:pPr>
              <a:t>30/07/2021</a:t>
            </a:fld>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De 23 a 29 de Julho de 2021                               </a:t>
            </a: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79FE6567-96F5-4A73-828D-F04EF01D9993}" type="slidenum">
              <a:rPr lang="pt-BR" altLang="pt-BR"/>
              <a:pPr>
                <a:defRPr/>
              </a:pPr>
              <a:t>‹nº›</a:t>
            </a:fld>
            <a:endParaRPr lang="pt-BR" altLang="pt-B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344216" y="6934200"/>
            <a:ext cx="4114800" cy="818622"/>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344216" y="885119"/>
            <a:ext cx="4114800" cy="59436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a:p>
        </p:txBody>
      </p:sp>
      <p:sp>
        <p:nvSpPr>
          <p:cNvPr id="4" name="Espaço Reservado para Texto 3"/>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3"/>
          <p:cNvSpPr>
            <a:spLocks noGrp="1"/>
          </p:cNvSpPr>
          <p:nvPr>
            <p:ph type="dt" sz="half" idx="10"/>
          </p:nvPr>
        </p:nvSpPr>
        <p:spPr/>
        <p:txBody>
          <a:bodyPr/>
          <a:lstStyle>
            <a:lvl1pPr>
              <a:defRPr/>
            </a:lvl1pPr>
          </a:lstStyle>
          <a:p>
            <a:pPr>
              <a:defRPr/>
            </a:pPr>
            <a:fld id="{DB71C0B2-50A2-4C8B-9680-AD5BCFB08157}" type="datetime1">
              <a:rPr lang="pt-BR" smtClean="0"/>
              <a:pPr>
                <a:defRPr/>
              </a:pPr>
              <a:t>30/07/2021</a:t>
            </a:fld>
            <a:endParaRPr lang="pt-BR" dirty="0"/>
          </a:p>
        </p:txBody>
      </p:sp>
      <p:sp>
        <p:nvSpPr>
          <p:cNvPr id="6"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De 23 a 29 de Julho de 2021                               </a:t>
            </a: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7AB08C7C-6FCB-496E-9543-7B7623B46FC7}" type="slidenum">
              <a:rPr lang="pt-BR" altLang="pt-BR"/>
              <a:pPr>
                <a:defRPr/>
              </a:pPr>
              <a:t>‹nº›</a:t>
            </a:fld>
            <a:endParaRPr lang="pt-BR" altLang="pt-B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116DA710-1560-4D92-9194-3DEAAD5AC889}" type="datetime1">
              <a:rPr lang="pt-BR" smtClean="0"/>
              <a:pPr>
                <a:defRPr/>
              </a:pPr>
              <a:t>30/07/2021</a:t>
            </a:fld>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De 23 a 29 de Julho de 2021                               </a:t>
            </a: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4173E630-45AB-4718-9584-0EC7F7DE1596}" type="slidenum">
              <a:rPr lang="pt-BR" altLang="pt-BR"/>
              <a:pPr>
                <a:defRPr/>
              </a:pPr>
              <a:t>‹nº›</a:t>
            </a:fld>
            <a:endParaRPr lang="pt-BR" altLang="pt-B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3729037" y="573264"/>
            <a:ext cx="1157288" cy="1220822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257175" y="573264"/>
            <a:ext cx="3357563" cy="1220822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EC15F5B2-8144-4915-B340-C1A50F6FC72B}" type="datetime1">
              <a:rPr lang="pt-BR" smtClean="0"/>
              <a:pPr>
                <a:defRPr/>
              </a:pPr>
              <a:t>30/07/2021</a:t>
            </a:fld>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De 23 a 29 de Julho de 2021                               </a:t>
            </a: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824F49E8-01DC-4BC4-9856-CD216BD273BF}" type="slidenum">
              <a:rPr lang="pt-BR" altLang="pt-BR"/>
              <a:pPr>
                <a:defRPr/>
              </a:pPr>
              <a:t>‹nº›</a:t>
            </a:fld>
            <a:endParaRPr lang="pt-BR" alt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541735" y="6365523"/>
            <a:ext cx="5829300" cy="1967442"/>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541735" y="4198586"/>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lvl1pPr>
              <a:defRPr/>
            </a:lvl1pPr>
          </a:lstStyle>
          <a:p>
            <a:pPr>
              <a:defRPr/>
            </a:pPr>
            <a:fld id="{703E84B4-FE29-40C0-A6EE-9203C218A0B4}" type="datetime1">
              <a:rPr lang="pt-BR" smtClean="0"/>
              <a:pPr>
                <a:defRPr/>
              </a:pPr>
              <a:t>30/07/2021</a:t>
            </a:fld>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De 23 a 29 de Julho de 2021                               </a:t>
            </a: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AEAED60F-82E4-42E6-A58C-D4D975193FF0}" type="slidenum">
              <a:rPr lang="pt-BR" altLang="pt-BR"/>
              <a:pPr>
                <a:defRPr/>
              </a:pPr>
              <a:t>‹nº›</a:t>
            </a:fld>
            <a:endParaRPr lang="pt-BR" alt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257175" y="3338690"/>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2628900" y="3338690"/>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p:cNvSpPr>
            <a:spLocks noGrp="1"/>
          </p:cNvSpPr>
          <p:nvPr>
            <p:ph type="dt" sz="half" idx="10"/>
          </p:nvPr>
        </p:nvSpPr>
        <p:spPr/>
        <p:txBody>
          <a:bodyPr/>
          <a:lstStyle>
            <a:lvl1pPr>
              <a:defRPr/>
            </a:lvl1pPr>
          </a:lstStyle>
          <a:p>
            <a:pPr>
              <a:defRPr/>
            </a:pPr>
            <a:fld id="{2E3DF760-7C7E-4419-B891-4C84337044F6}" type="datetime1">
              <a:rPr lang="pt-BR" smtClean="0"/>
              <a:pPr>
                <a:defRPr/>
              </a:pPr>
              <a:t>30/07/2021</a:t>
            </a:fld>
            <a:endParaRPr lang="pt-BR" dirty="0"/>
          </a:p>
        </p:txBody>
      </p:sp>
      <p:sp>
        <p:nvSpPr>
          <p:cNvPr id="6"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De 23 a 29 de Julho de 2021                               </a:t>
            </a: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5341A453-417F-4930-A582-C33256D6F03A}" type="slidenum">
              <a:rPr lang="pt-BR" altLang="pt-BR"/>
              <a:pPr>
                <a:defRPr/>
              </a:pPr>
              <a:t>‹nº›</a:t>
            </a:fld>
            <a:endParaRPr lang="pt-BR" alt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342900" y="396699"/>
            <a:ext cx="6172200" cy="1651000"/>
          </a:xfrm>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342900"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3483769"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3483769"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p:cNvSpPr>
            <a:spLocks noGrp="1"/>
          </p:cNvSpPr>
          <p:nvPr>
            <p:ph type="dt" sz="half" idx="10"/>
          </p:nvPr>
        </p:nvSpPr>
        <p:spPr/>
        <p:txBody>
          <a:bodyPr/>
          <a:lstStyle>
            <a:lvl1pPr>
              <a:defRPr/>
            </a:lvl1pPr>
          </a:lstStyle>
          <a:p>
            <a:pPr>
              <a:defRPr/>
            </a:pPr>
            <a:fld id="{27C5D8E5-F8E3-43AA-A9C4-2DCD1E681185}" type="datetime1">
              <a:rPr lang="pt-BR" smtClean="0"/>
              <a:pPr>
                <a:defRPr/>
              </a:pPr>
              <a:t>30/07/2021</a:t>
            </a:fld>
            <a:endParaRPr lang="pt-BR" dirty="0"/>
          </a:p>
        </p:txBody>
      </p:sp>
      <p:sp>
        <p:nvSpPr>
          <p:cNvPr id="8"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De 23 a 29 de Julho de 2021                               </a:t>
            </a:r>
            <a:endParaRPr lang="pt-BR"/>
          </a:p>
        </p:txBody>
      </p:sp>
      <p:sp>
        <p:nvSpPr>
          <p:cNvPr id="9" name="Espaço Reservado para Número de Slide 5"/>
          <p:cNvSpPr>
            <a:spLocks noGrp="1"/>
          </p:cNvSpPr>
          <p:nvPr>
            <p:ph type="sldNum" sz="quarter" idx="12"/>
          </p:nvPr>
        </p:nvSpPr>
        <p:spPr/>
        <p:txBody>
          <a:bodyPr/>
          <a:lstStyle>
            <a:lvl1pPr>
              <a:defRPr/>
            </a:lvl1pPr>
          </a:lstStyle>
          <a:p>
            <a:pPr>
              <a:defRPr/>
            </a:pPr>
            <a:fld id="{8B31115A-DFBF-477F-AE3B-48A9CAE7F346}" type="slidenum">
              <a:rPr lang="pt-BR" altLang="pt-BR"/>
              <a:pPr>
                <a:defRPr/>
              </a:pPr>
              <a:t>‹nº›</a:t>
            </a:fld>
            <a:endParaRPr lang="pt-BR" alt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3"/>
          <p:cNvSpPr>
            <a:spLocks noGrp="1"/>
          </p:cNvSpPr>
          <p:nvPr>
            <p:ph type="dt" sz="half" idx="10"/>
          </p:nvPr>
        </p:nvSpPr>
        <p:spPr/>
        <p:txBody>
          <a:bodyPr/>
          <a:lstStyle>
            <a:lvl1pPr>
              <a:defRPr/>
            </a:lvl1pPr>
          </a:lstStyle>
          <a:p>
            <a:pPr>
              <a:defRPr/>
            </a:pPr>
            <a:fld id="{2D5579A3-918C-45EF-BBDD-AA1F469C0B19}" type="datetime1">
              <a:rPr lang="pt-BR" smtClean="0"/>
              <a:pPr>
                <a:defRPr/>
              </a:pPr>
              <a:t>30/07/2021</a:t>
            </a:fld>
            <a:endParaRPr lang="pt-BR" dirty="0"/>
          </a:p>
        </p:txBody>
      </p:sp>
      <p:sp>
        <p:nvSpPr>
          <p:cNvPr id="4"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De 23 a 29 de Julho de 2021                               </a:t>
            </a:r>
            <a:endParaRPr lang="pt-BR"/>
          </a:p>
        </p:txBody>
      </p:sp>
      <p:sp>
        <p:nvSpPr>
          <p:cNvPr id="5" name="Espaço Reservado para Número de Slide 5"/>
          <p:cNvSpPr>
            <a:spLocks noGrp="1"/>
          </p:cNvSpPr>
          <p:nvPr>
            <p:ph type="sldNum" sz="quarter" idx="12"/>
          </p:nvPr>
        </p:nvSpPr>
        <p:spPr/>
        <p:txBody>
          <a:bodyPr/>
          <a:lstStyle>
            <a:lvl1pPr>
              <a:defRPr/>
            </a:lvl1pPr>
          </a:lstStyle>
          <a:p>
            <a:pPr>
              <a:defRPr/>
            </a:pPr>
            <a:fld id="{FD984337-8A88-48FE-BDA9-058B3E9BCC93}" type="slidenum">
              <a:rPr lang="pt-BR" altLang="pt-BR"/>
              <a:pPr>
                <a:defRPr/>
              </a:pPr>
              <a:t>‹nº›</a:t>
            </a:fld>
            <a:endParaRPr lang="pt-BR" alt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90B1C317-B9C5-4D77-B721-DA477BCFB59C}" type="datetime1">
              <a:rPr lang="pt-BR" smtClean="0"/>
              <a:pPr>
                <a:defRPr/>
              </a:pPr>
              <a:t>30/07/2021</a:t>
            </a:fld>
            <a:endParaRPr lang="pt-BR" dirty="0"/>
          </a:p>
        </p:txBody>
      </p:sp>
      <p:sp>
        <p:nvSpPr>
          <p:cNvPr id="3"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De 23 a 29 de Julho de 2021                               </a:t>
            </a:r>
            <a:endParaRPr lang="pt-BR"/>
          </a:p>
        </p:txBody>
      </p:sp>
      <p:sp>
        <p:nvSpPr>
          <p:cNvPr id="4" name="Espaço Reservado para Número de Slide 5"/>
          <p:cNvSpPr>
            <a:spLocks noGrp="1"/>
          </p:cNvSpPr>
          <p:nvPr>
            <p:ph type="sldNum" sz="quarter" idx="12"/>
          </p:nvPr>
        </p:nvSpPr>
        <p:spPr/>
        <p:txBody>
          <a:bodyPr/>
          <a:lstStyle>
            <a:lvl1pPr>
              <a:defRPr/>
            </a:lvl1pPr>
          </a:lstStyle>
          <a:p>
            <a:pPr>
              <a:defRPr/>
            </a:pPr>
            <a:fld id="{594D8ED5-A1C3-440F-AF61-00B4407F9F73}" type="slidenum">
              <a:rPr lang="pt-BR" altLang="pt-BR"/>
              <a:pPr>
                <a:defRPr/>
              </a:pPr>
              <a:t>‹nº›</a:t>
            </a:fld>
            <a:endParaRPr lang="pt-BR" alt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342900" y="394405"/>
            <a:ext cx="2256235" cy="1678517"/>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2681287" y="394406"/>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342900"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3"/>
          <p:cNvSpPr>
            <a:spLocks noGrp="1"/>
          </p:cNvSpPr>
          <p:nvPr>
            <p:ph type="dt" sz="half" idx="10"/>
          </p:nvPr>
        </p:nvSpPr>
        <p:spPr/>
        <p:txBody>
          <a:bodyPr/>
          <a:lstStyle>
            <a:lvl1pPr>
              <a:defRPr/>
            </a:lvl1pPr>
          </a:lstStyle>
          <a:p>
            <a:pPr>
              <a:defRPr/>
            </a:pPr>
            <a:fld id="{44869ADB-5C89-439B-A221-BBA2EDBAE084}" type="datetime1">
              <a:rPr lang="pt-BR" smtClean="0"/>
              <a:pPr>
                <a:defRPr/>
              </a:pPr>
              <a:t>30/07/2021</a:t>
            </a:fld>
            <a:endParaRPr lang="pt-BR" dirty="0"/>
          </a:p>
        </p:txBody>
      </p:sp>
      <p:sp>
        <p:nvSpPr>
          <p:cNvPr id="6"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De 23 a 29 de Julho de 2021                               </a:t>
            </a: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9E8BBCB7-140B-40C8-AA78-CF4EB6DE10E2}" type="slidenum">
              <a:rPr lang="pt-BR" altLang="pt-BR"/>
              <a:pPr>
                <a:defRPr/>
              </a:pPr>
              <a:t>‹nº›</a:t>
            </a:fld>
            <a:endParaRPr lang="pt-BR" alt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344216" y="6934200"/>
            <a:ext cx="4114800" cy="818622"/>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344216" y="885119"/>
            <a:ext cx="4114800" cy="59436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a:p>
        </p:txBody>
      </p:sp>
      <p:sp>
        <p:nvSpPr>
          <p:cNvPr id="4" name="Espaço Reservado para Texto 3"/>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3"/>
          <p:cNvSpPr>
            <a:spLocks noGrp="1"/>
          </p:cNvSpPr>
          <p:nvPr>
            <p:ph type="dt" sz="half" idx="10"/>
          </p:nvPr>
        </p:nvSpPr>
        <p:spPr/>
        <p:txBody>
          <a:bodyPr/>
          <a:lstStyle>
            <a:lvl1pPr>
              <a:defRPr/>
            </a:lvl1pPr>
          </a:lstStyle>
          <a:p>
            <a:pPr>
              <a:defRPr/>
            </a:pPr>
            <a:fld id="{987D29FA-1D24-452F-96FB-BEB1A39ADB1D}" type="datetime1">
              <a:rPr lang="pt-BR" smtClean="0"/>
              <a:pPr>
                <a:defRPr/>
              </a:pPr>
              <a:t>30/07/2021</a:t>
            </a:fld>
            <a:endParaRPr lang="pt-BR" dirty="0"/>
          </a:p>
        </p:txBody>
      </p:sp>
      <p:sp>
        <p:nvSpPr>
          <p:cNvPr id="6" name="Espaço Reservado para Rodapé 4"/>
          <p:cNvSpPr>
            <a:spLocks noGrp="1"/>
          </p:cNvSpPr>
          <p:nvPr>
            <p:ph type="ftr" sz="quarter" idx="11"/>
          </p:nvPr>
        </p:nvSpPr>
        <p:spPr/>
        <p:txBody>
          <a:bodyPr/>
          <a:lstStyle>
            <a:lvl1pPr>
              <a:defRPr/>
            </a:lvl1pPr>
          </a:lstStyle>
          <a:p>
            <a:pPr>
              <a:defRPr/>
            </a:pPr>
            <a:r>
              <a:rPr lang="pt-BR" smtClean="0"/>
              <a:t>"O Braço Verde da Brigada Militar” –  Ano 2 – 34ª Edição – De 23 a 29 de Julho de 2021                               </a:t>
            </a: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7471912C-D606-485B-9E0C-BBA5E9CEB926}" type="slidenum">
              <a:rPr lang="pt-BR" altLang="pt-BR"/>
              <a:pPr>
                <a:defRPr/>
              </a:pPr>
              <a:t>‹nº›</a:t>
            </a:fld>
            <a:endParaRPr lang="pt-BR" alt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15956">
            <a:alpha val="76863"/>
          </a:srgbClr>
        </a:solidFill>
        <a:effectLst/>
      </p:bgPr>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342900" y="396875"/>
            <a:ext cx="6172200" cy="1651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altLang="pt-BR"/>
              <a:t>Clique para editar o título mestre</a:t>
            </a:r>
          </a:p>
        </p:txBody>
      </p:sp>
      <p:sp>
        <p:nvSpPr>
          <p:cNvPr id="1027" name="Espaço Reservado para Texto 2"/>
          <p:cNvSpPr>
            <a:spLocks noGrp="1"/>
          </p:cNvSpPr>
          <p:nvPr>
            <p:ph type="body" idx="1"/>
          </p:nvPr>
        </p:nvSpPr>
        <p:spPr bwMode="auto">
          <a:xfrm>
            <a:off x="342900" y="2311400"/>
            <a:ext cx="6172200" cy="6537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altLang="pt-BR"/>
              <a:t>Clique para editar 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 name="Espaço Reservado para Data 3"/>
          <p:cNvSpPr>
            <a:spLocks noGrp="1"/>
          </p:cNvSpPr>
          <p:nvPr>
            <p:ph type="dt" sz="half" idx="2"/>
          </p:nvPr>
        </p:nvSpPr>
        <p:spPr>
          <a:xfrm>
            <a:off x="342900" y="9182100"/>
            <a:ext cx="1600200" cy="527050"/>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01F1367-78AA-4E2A-9D37-8402BA3B00C0}" type="datetime1">
              <a:rPr lang="pt-BR" smtClean="0"/>
              <a:pPr>
                <a:defRPr/>
              </a:pPr>
              <a:t>30/07/2021</a:t>
            </a:fld>
            <a:endParaRPr lang="pt-BR" dirty="0"/>
          </a:p>
        </p:txBody>
      </p:sp>
      <p:sp>
        <p:nvSpPr>
          <p:cNvPr id="5" name="Espaço Reservado para Rodapé 4"/>
          <p:cNvSpPr>
            <a:spLocks noGrp="1"/>
          </p:cNvSpPr>
          <p:nvPr>
            <p:ph type="ftr" sz="quarter" idx="3"/>
          </p:nvPr>
        </p:nvSpPr>
        <p:spPr>
          <a:xfrm>
            <a:off x="2343150" y="9182100"/>
            <a:ext cx="2171700" cy="527050"/>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pt-BR" smtClean="0"/>
              <a:t>"O Braço Verde da Brigada Militar” –  Ano 2 – 34ª Edição – De 23 a 29 de Julho de 2021                               </a:t>
            </a:r>
            <a:endParaRPr lang="pt-BR"/>
          </a:p>
        </p:txBody>
      </p:sp>
      <p:sp>
        <p:nvSpPr>
          <p:cNvPr id="6" name="Espaço Reservado para Número de Slide 5"/>
          <p:cNvSpPr>
            <a:spLocks noGrp="1"/>
          </p:cNvSpPr>
          <p:nvPr>
            <p:ph type="sldNum" sz="quarter" idx="4"/>
          </p:nvPr>
        </p:nvSpPr>
        <p:spPr>
          <a:xfrm>
            <a:off x="4914900" y="9182100"/>
            <a:ext cx="1600200" cy="52705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itchFamily="34" charset="0"/>
              </a:defRPr>
            </a:lvl1pPr>
          </a:lstStyle>
          <a:p>
            <a:pPr>
              <a:defRPr/>
            </a:pPr>
            <a:fld id="{D5CFFCFD-808F-4019-9F0B-1AEAED7FB0CE}"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415956">
            <a:alpha val="76863"/>
          </a:srgbClr>
        </a:solidFill>
        <a:effectLst/>
      </p:bgPr>
    </p:bg>
    <p:spTree>
      <p:nvGrpSpPr>
        <p:cNvPr id="1" name=""/>
        <p:cNvGrpSpPr/>
        <p:nvPr/>
      </p:nvGrpSpPr>
      <p:grpSpPr>
        <a:xfrm>
          <a:off x="0" y="0"/>
          <a:ext cx="0" cy="0"/>
          <a:chOff x="0" y="0"/>
          <a:chExt cx="0" cy="0"/>
        </a:xfrm>
      </p:grpSpPr>
      <p:sp>
        <p:nvSpPr>
          <p:cNvPr id="4098" name="Espaço Reservado para Título 1"/>
          <p:cNvSpPr>
            <a:spLocks noGrp="1"/>
          </p:cNvSpPr>
          <p:nvPr>
            <p:ph type="title"/>
          </p:nvPr>
        </p:nvSpPr>
        <p:spPr bwMode="auto">
          <a:xfrm>
            <a:off x="342900" y="396875"/>
            <a:ext cx="6172200" cy="1651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altLang="pt-BR"/>
              <a:t>Clique para editar o título mestre</a:t>
            </a:r>
          </a:p>
        </p:txBody>
      </p:sp>
      <p:sp>
        <p:nvSpPr>
          <p:cNvPr id="4099" name="Espaço Reservado para Texto 2"/>
          <p:cNvSpPr>
            <a:spLocks noGrp="1"/>
          </p:cNvSpPr>
          <p:nvPr>
            <p:ph type="body" idx="1"/>
          </p:nvPr>
        </p:nvSpPr>
        <p:spPr bwMode="auto">
          <a:xfrm>
            <a:off x="342900" y="2311400"/>
            <a:ext cx="6172200" cy="6537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altLang="pt-BR"/>
              <a:t>Clique para editar 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 name="Espaço Reservado para Data 3"/>
          <p:cNvSpPr>
            <a:spLocks noGrp="1"/>
          </p:cNvSpPr>
          <p:nvPr>
            <p:ph type="dt" sz="half" idx="2"/>
          </p:nvPr>
        </p:nvSpPr>
        <p:spPr>
          <a:xfrm>
            <a:off x="342900" y="9182100"/>
            <a:ext cx="1600200" cy="527050"/>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DAA281CB-5FC7-4E8A-9A70-105033549B0E}" type="datetime1">
              <a:rPr lang="pt-BR" smtClean="0"/>
              <a:pPr>
                <a:defRPr/>
              </a:pPr>
              <a:t>30/07/2021</a:t>
            </a:fld>
            <a:endParaRPr lang="pt-BR" dirty="0"/>
          </a:p>
        </p:txBody>
      </p:sp>
      <p:sp>
        <p:nvSpPr>
          <p:cNvPr id="5" name="Espaço Reservado para Rodapé 4"/>
          <p:cNvSpPr>
            <a:spLocks noGrp="1"/>
          </p:cNvSpPr>
          <p:nvPr>
            <p:ph type="ftr" sz="quarter" idx="3"/>
          </p:nvPr>
        </p:nvSpPr>
        <p:spPr>
          <a:xfrm>
            <a:off x="2343150" y="9182100"/>
            <a:ext cx="2171700" cy="527050"/>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r>
              <a:rPr lang="pt-BR" smtClean="0"/>
              <a:t>"O Braço Verde da Brigada Militar” –  Ano 2 – 34ª Edição – De 23 a 29 de Julho de 2021                               </a:t>
            </a:r>
            <a:endParaRPr lang="pt-BR"/>
          </a:p>
        </p:txBody>
      </p:sp>
      <p:sp>
        <p:nvSpPr>
          <p:cNvPr id="6" name="Espaço Reservado para Número de Slide 5"/>
          <p:cNvSpPr>
            <a:spLocks noGrp="1"/>
          </p:cNvSpPr>
          <p:nvPr>
            <p:ph type="sldNum" sz="quarter" idx="4"/>
          </p:nvPr>
        </p:nvSpPr>
        <p:spPr>
          <a:xfrm>
            <a:off x="4914900" y="9182100"/>
            <a:ext cx="1600200" cy="52705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itchFamily="34" charset="0"/>
              </a:defRPr>
            </a:lvl1pPr>
          </a:lstStyle>
          <a:p>
            <a:pPr>
              <a:defRPr/>
            </a:pPr>
            <a:fld id="{4B428721-1F22-4062-A9DF-39E5CF7E2A47}"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jpe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39.png"/><Relationship Id="rId5" Type="http://schemas.openxmlformats.org/officeDocument/2006/relationships/image" Target="../media/image3.png"/><Relationship Id="rId10" Type="http://schemas.openxmlformats.org/officeDocument/2006/relationships/image" Target="../media/image38.png"/><Relationship Id="rId4" Type="http://schemas.openxmlformats.org/officeDocument/2006/relationships/image" Target="../media/image5.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jpe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44.png"/><Relationship Id="rId5" Type="http://schemas.openxmlformats.org/officeDocument/2006/relationships/image" Target="../media/image3.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jpe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jpeg"/><Relationship Id="rId7"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51.png"/><Relationship Id="rId5" Type="http://schemas.openxmlformats.org/officeDocument/2006/relationships/image" Target="../media/image3.png"/><Relationship Id="rId10" Type="http://schemas.openxmlformats.org/officeDocument/2006/relationships/image" Target="../media/image50.png"/><Relationship Id="rId4" Type="http://schemas.openxmlformats.org/officeDocument/2006/relationships/image" Target="../media/image5.pn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jpe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jpe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jpeg"/><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60.png"/><Relationship Id="rId4" Type="http://schemas.openxmlformats.org/officeDocument/2006/relationships/image" Target="../media/image5.png"/><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jpeg"/><Relationship Id="rId7"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64.png"/><Relationship Id="rId4" Type="http://schemas.openxmlformats.org/officeDocument/2006/relationships/image" Target="../media/image5.png"/><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jpeg"/><Relationship Id="rId7"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jpeg"/><Relationship Id="rId7"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3.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jpeg"/><Relationship Id="rId7"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2.jpeg"/><Relationship Id="rId7" Type="http://schemas.openxmlformats.org/officeDocument/2006/relationships/image" Target="../media/image73.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hyperlink" Target="https://twitter.com/ambientalbmrs" TargetMode="External"/><Relationship Id="rId3" Type="http://schemas.openxmlformats.org/officeDocument/2006/relationships/image" Target="../media/image74.png"/><Relationship Id="rId7" Type="http://schemas.openxmlformats.org/officeDocument/2006/relationships/hyperlink" Target="http://www.brigadamilitar.rs.gov.br/cabm"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hyperlink" Target="mailto:cabm-comsoc@bm.rs.gov.br" TargetMode="External"/><Relationship Id="rId5" Type="http://schemas.openxmlformats.org/officeDocument/2006/relationships/image" Target="../media/image3.png"/><Relationship Id="rId10" Type="http://schemas.openxmlformats.org/officeDocument/2006/relationships/hyperlink" Target="mailto:site:%20www.brigadamilitar.rs.gov.br/cabm" TargetMode="External"/><Relationship Id="rId4" Type="http://schemas.openxmlformats.org/officeDocument/2006/relationships/image" Target="../media/image5.png"/><Relationship Id="rId9" Type="http://schemas.openxmlformats.org/officeDocument/2006/relationships/hyperlink" Target="http://www.facebook.com/CABM-Comando-Ambiental-da-BMRS-103184178%20121043/"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2.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e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jpe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jpe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8.png"/><Relationship Id="rId4" Type="http://schemas.openxmlformats.org/officeDocument/2006/relationships/image" Target="../media/image5.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jpe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jpe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stretch>
            <a:fillRect/>
          </a:stretch>
        </p:blipFill>
        <p:spPr>
          <a:xfrm>
            <a:off x="0" y="-47660"/>
            <a:ext cx="5286363" cy="2592540"/>
          </a:xfrm>
          <a:prstGeom prst="rect">
            <a:avLst/>
          </a:prstGeom>
        </p:spPr>
      </p:pic>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0" y="9588500"/>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71414" y="2700328"/>
            <a:ext cx="6715172" cy="895350"/>
          </a:xfrm>
          <a:prstGeom prst="rect">
            <a:avLst/>
          </a:prstGeom>
          <a:blipFill>
            <a:blip r:embed="rId4"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       Comando ambiental da brigada militar</a:t>
            </a:r>
          </a:p>
          <a:p>
            <a:pPr algn="ctr" eaLnBrk="1" hangingPunct="1">
              <a:defRPr/>
            </a:pP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       Gerindo um meio ambiente sustentável</a:t>
            </a:r>
          </a:p>
        </p:txBody>
      </p:sp>
      <p:sp>
        <p:nvSpPr>
          <p:cNvPr id="5128" name="CaixaDeTexto 30"/>
          <p:cNvSpPr txBox="1">
            <a:spLocks noChangeArrowheads="1"/>
          </p:cNvSpPr>
          <p:nvPr/>
        </p:nvSpPr>
        <p:spPr bwMode="auto">
          <a:xfrm>
            <a:off x="285750" y="5095875"/>
            <a:ext cx="285750" cy="369888"/>
          </a:xfrm>
          <a:prstGeom prst="rect">
            <a:avLst/>
          </a:prstGeom>
          <a:noFill/>
          <a:ln w="9525">
            <a:noFill/>
            <a:miter lim="800000"/>
            <a:headEnd/>
            <a:tailEnd/>
          </a:ln>
        </p:spPr>
        <p:txBody>
          <a:bodyPr>
            <a:spAutoFit/>
          </a:bodyPr>
          <a:lstStyle/>
          <a:p>
            <a:pPr eaLnBrk="1" hangingPunct="1"/>
            <a:endParaRPr lang="pt-BR" altLang="pt-BR">
              <a:latin typeface="Calibri" pitchFamily="34" charset="0"/>
            </a:endParaRPr>
          </a:p>
        </p:txBody>
      </p:sp>
      <p:sp>
        <p:nvSpPr>
          <p:cNvPr id="5129" name="CaixaDeTexto 32"/>
          <p:cNvSpPr txBox="1">
            <a:spLocks noChangeArrowheads="1"/>
          </p:cNvSpPr>
          <p:nvPr/>
        </p:nvSpPr>
        <p:spPr bwMode="auto">
          <a:xfrm>
            <a:off x="2428875" y="5024438"/>
            <a:ext cx="1571625" cy="215900"/>
          </a:xfrm>
          <a:prstGeom prst="rect">
            <a:avLst/>
          </a:prstGeom>
          <a:noFill/>
          <a:ln w="9525">
            <a:noFill/>
            <a:miter lim="800000"/>
            <a:headEnd/>
            <a:tailEnd/>
          </a:ln>
        </p:spPr>
        <p:txBody>
          <a:bodyPr>
            <a:spAutoFit/>
          </a:bodyPr>
          <a:lstStyle/>
          <a:p>
            <a:pPr eaLnBrk="1" hangingPunct="1"/>
            <a:r>
              <a:rPr lang="pt-BR" altLang="pt-BR" sz="800">
                <a:latin typeface="Calibri" pitchFamily="34" charset="0"/>
              </a:rPr>
              <a:t>                  </a:t>
            </a:r>
          </a:p>
        </p:txBody>
      </p:sp>
      <p:sp>
        <p:nvSpPr>
          <p:cNvPr id="5130" name="CaixaDeTexto 27"/>
          <p:cNvSpPr txBox="1">
            <a:spLocks noChangeArrowheads="1"/>
          </p:cNvSpPr>
          <p:nvPr/>
        </p:nvSpPr>
        <p:spPr bwMode="auto">
          <a:xfrm>
            <a:off x="0" y="-47660"/>
            <a:ext cx="6858000" cy="369332"/>
          </a:xfrm>
          <a:prstGeom prst="rect">
            <a:avLst/>
          </a:prstGeom>
          <a:solidFill>
            <a:schemeClr val="accent3"/>
          </a:solidFill>
          <a:ln w="9525">
            <a:noFill/>
            <a:miter lim="800000"/>
            <a:headEnd/>
            <a:tailEnd/>
          </a:ln>
        </p:spPr>
        <p:txBody>
          <a:bodyPr wrap="square">
            <a:spAutoFit/>
          </a:bodyPr>
          <a:lstStyle/>
          <a:p>
            <a:endParaRPr lang="pt-BR" altLang="pt-BR"/>
          </a:p>
        </p:txBody>
      </p:sp>
      <p:sp>
        <p:nvSpPr>
          <p:cNvPr id="25" name="Paralelogramo 3"/>
          <p:cNvSpPr/>
          <p:nvPr/>
        </p:nvSpPr>
        <p:spPr>
          <a:xfrm flipH="1">
            <a:off x="4786322" y="-14288"/>
            <a:ext cx="2073266" cy="2159001"/>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5133" name="Imagem 29"/>
          <p:cNvPicPr>
            <a:picLocks noChangeAspect="1"/>
          </p:cNvPicPr>
          <p:nvPr/>
        </p:nvPicPr>
        <p:blipFill>
          <a:blip r:embed="rId5" cstate="print"/>
          <a:srcRect/>
          <a:stretch>
            <a:fillRect/>
          </a:stretch>
        </p:blipFill>
        <p:spPr bwMode="auto">
          <a:xfrm>
            <a:off x="5214938" y="1092200"/>
            <a:ext cx="1582737" cy="850900"/>
          </a:xfrm>
          <a:prstGeom prst="rect">
            <a:avLst/>
          </a:prstGeom>
          <a:noFill/>
          <a:ln w="9525">
            <a:noFill/>
            <a:miter lim="800000"/>
            <a:headEnd/>
            <a:tailEnd/>
          </a:ln>
        </p:spPr>
      </p:pic>
      <p:sp>
        <p:nvSpPr>
          <p:cNvPr id="32" name="CaixaDeTexto 31"/>
          <p:cNvSpPr txBox="1">
            <a:spLocks noChangeArrowheads="1"/>
          </p:cNvSpPr>
          <p:nvPr/>
        </p:nvSpPr>
        <p:spPr bwMode="auto">
          <a:xfrm>
            <a:off x="-142900" y="0"/>
            <a:ext cx="5143536" cy="446276"/>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100" b="1" dirty="0"/>
              <a:t>INFORMATIVO DO COMANDO AMBIENTAL DA BRIGADA MILITAR - RS</a:t>
            </a:r>
          </a:p>
          <a:p>
            <a:pPr algn="ctr" eaLnBrk="1" hangingPunct="1">
              <a:defRPr/>
            </a:pPr>
            <a:endParaRPr lang="pt-BR" sz="1200" b="1" dirty="0"/>
          </a:p>
        </p:txBody>
      </p:sp>
      <p:pic>
        <p:nvPicPr>
          <p:cNvPr id="5135" name="Imagem 8"/>
          <p:cNvPicPr>
            <a:picLocks noChangeAspect="1"/>
          </p:cNvPicPr>
          <p:nvPr/>
        </p:nvPicPr>
        <p:blipFill>
          <a:blip r:embed="rId6" cstate="print"/>
          <a:srcRect/>
          <a:stretch>
            <a:fillRect/>
          </a:stretch>
        </p:blipFill>
        <p:spPr bwMode="auto">
          <a:xfrm>
            <a:off x="220662" y="2819390"/>
            <a:ext cx="736216" cy="720000"/>
          </a:xfrm>
          <a:prstGeom prst="rect">
            <a:avLst/>
          </a:prstGeom>
          <a:noFill/>
          <a:ln w="9525">
            <a:noFill/>
            <a:miter lim="800000"/>
            <a:headEnd/>
            <a:tailEnd/>
          </a:ln>
        </p:spPr>
      </p:pic>
      <p:sp>
        <p:nvSpPr>
          <p:cNvPr id="3090" name="CaixaDeTexto 9"/>
          <p:cNvSpPr txBox="1">
            <a:spLocks noChangeArrowheads="1"/>
          </p:cNvSpPr>
          <p:nvPr/>
        </p:nvSpPr>
        <p:spPr bwMode="auto">
          <a:xfrm>
            <a:off x="26790" y="3670867"/>
            <a:ext cx="6770885" cy="5816977"/>
          </a:xfrm>
          <a:prstGeom prst="rect">
            <a:avLst/>
          </a:prstGeom>
          <a:solidFill>
            <a:schemeClr val="tx1">
              <a:lumMod val="75000"/>
              <a:lumOff val="25000"/>
            </a:schemeClr>
          </a:solidFill>
          <a:ln w="76200">
            <a:solidFill>
              <a:schemeClr val="accent3">
                <a:lumMod val="75000"/>
              </a:schemeClr>
            </a:solidFill>
          </a:ln>
          <a:scene3d>
            <a:camera prst="orthographicFront"/>
            <a:lightRig rig="threePt" dir="t"/>
          </a:scene3d>
          <a:sp3d>
            <a:bevelT w="165100" h="222250" prst="artDeco"/>
            <a:bevelB w="139700" h="171450" prst="softRound"/>
          </a:sp3d>
        </p:spPr>
        <p:style>
          <a:lnRef idx="0">
            <a:scrgbClr r="0" g="0" b="0"/>
          </a:lnRef>
          <a:fillRef idx="1003">
            <a:schemeClr val="lt2"/>
          </a:fillRef>
          <a:effectRef idx="0">
            <a:scrgbClr r="0" g="0" b="0"/>
          </a:effectRef>
          <a:fontRef idx="major"/>
        </p:style>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indent="266700" algn="just">
              <a:lnSpc>
                <a:spcPct val="150000"/>
              </a:lnSpc>
              <a:defRPr/>
            </a:pPr>
            <a:r>
              <a:rPr lang="pt-BR" sz="1200" dirty="0" smtClean="0">
                <a:solidFill>
                  <a:schemeClr val="bg1"/>
                </a:solidFill>
              </a:rPr>
              <a:t>O Comando Ambiental da Brigada Militar, tem seu desdobramento administrativo e operacional em todos 497 municípios do Estado. Para alcançar a segurança e a sensação de segurança realiza atividade ininterrupta de polícia ostensiva e de preservação da ordem pública 24 horas por dia, 7 dias por semana, nos 365 dias do ano. Tendo o Comando Ambiental – CABM, como órgão gestor, presta o serviço de policiamento ostensivo com técnica e profissionalismo na área ambiental e geral, através de seus 03 Batalhões de Polícia Militar Ambiental, 08 Companhias de Polícia Militar e Ambiental e diversos Pelotões e Grupos de Polícia Militar Ambiental, totalizando 40 Frações que atuam de Norte a Sul, Leste a Oeste no nosso Rio Grande do Sul. Atuando constantemente em defesa da sociedade, do Estado e, como mote principal, do meio ambiente, combatendo os crimes ambientais e trabalhando sempre para a preservação da Biota é o Comando Ambiental o Braço Verde da e para a Brigada Militar. Os Policiais Militares vem realizando ações integradas diuturnamente com órgãos do Estado, União e dos Municípios, implementando uma fiscalização rigorosa e progressiva, com atuações nos diversos rincões do Estado na cidade, no campo, na serra, nos rios, no ar e no mar. A degradação do meio ambiente é uma realidade cada vez maior nos dias atuais e decorre de alguns costumes, culturas e ações que não se enquadram mais na sociedade do Século XXI, necessitando assim de fiscalização constante, eficaz, eficiente e efetiva para equilíbrio e preservação dos biomas dos nossos ecossistemas. Diante disso, o Comando Ambiental da Brigada Militar desenvolveu as seguintes operações:</a:t>
            </a:r>
            <a:r>
              <a:rPr lang="pt-BR" sz="1200" dirty="0" smtClean="0">
                <a:solidFill>
                  <a:schemeClr val="accent3">
                    <a:lumMod val="60000"/>
                    <a:lumOff val="40000"/>
                  </a:schemeClr>
                </a:solidFill>
              </a:rPr>
              <a:t> </a:t>
            </a:r>
            <a:r>
              <a:rPr lang="pt-BR" sz="1000" b="1" dirty="0" smtClean="0">
                <a:solidFill>
                  <a:schemeClr val="accent6">
                    <a:lumMod val="75000"/>
                  </a:schemeClr>
                </a:solidFill>
              </a:rPr>
              <a:t>OPERAÇÃO ABIGEATO, OPERAÇÃO DESMANCHE EM PORTO ALEGRE, OPERAÇÃO BLASTER, OPERAÇÃO INTEGRADA COM O COMANDO RODOVIÁRIO DA BRIGADA MILITAR E OPERAÇÃO TRAPICHES/ATRACADOUROS</a:t>
            </a:r>
            <a:r>
              <a:rPr lang="pt-BR" sz="1000" dirty="0" smtClean="0">
                <a:solidFill>
                  <a:srgbClr val="FF0000"/>
                </a:solidFill>
              </a:rPr>
              <a:t>.</a:t>
            </a:r>
            <a:endParaRPr lang="pt-BR" sz="1000" dirty="0">
              <a:solidFill>
                <a:srgbClr val="FF0000"/>
              </a:solidFill>
            </a:endParaRPr>
          </a:p>
        </p:txBody>
      </p:sp>
      <p:sp>
        <p:nvSpPr>
          <p:cNvPr id="3" name="Espaço Reservado para Rodapé 2"/>
          <p:cNvSpPr>
            <a:spLocks noGrp="1"/>
          </p:cNvSpPr>
          <p:nvPr>
            <p:ph type="ftr" sz="quarter" idx="11"/>
          </p:nvPr>
        </p:nvSpPr>
        <p:spPr>
          <a:xfrm>
            <a:off x="0" y="9588500"/>
            <a:ext cx="6858000" cy="173038"/>
          </a:xfrm>
          <a:solidFill>
            <a:schemeClr val="accent3">
              <a:lumMod val="75000"/>
            </a:schemeClr>
          </a:solidFill>
        </p:spPr>
        <p:txBody>
          <a:bodyPr/>
          <a:lstStyle/>
          <a:p>
            <a:pPr>
              <a:defRPr/>
            </a:pPr>
            <a:r>
              <a:rPr lang="pt-BR" b="1" smtClean="0">
                <a:solidFill>
                  <a:schemeClr val="tx1"/>
                </a:solidFill>
              </a:rPr>
              <a:t>"O Braço Verde da Brigada Militar” –  Ano 2 – 34ª Edição – De 23 a 29 de Julho de 2021                               </a:t>
            </a:r>
            <a:endParaRPr lang="pt-BR" b="1" dirty="0">
              <a:solidFill>
                <a:schemeClr val="tx1"/>
              </a:solidFill>
            </a:endParaRPr>
          </a:p>
        </p:txBody>
      </p:sp>
      <p:sp>
        <p:nvSpPr>
          <p:cNvPr id="5140" name="Espaço Reservado para Número de Slide 3"/>
          <p:cNvSpPr>
            <a:spLocks noGrp="1"/>
          </p:cNvSpPr>
          <p:nvPr>
            <p:ph type="sldNum" sz="quarter" idx="12"/>
          </p:nvPr>
        </p:nvSpPr>
        <p:spPr bwMode="auto">
          <a:xfrm>
            <a:off x="6500813" y="9453563"/>
            <a:ext cx="285750" cy="452437"/>
          </a:xfrm>
          <a:noFill/>
          <a:ln>
            <a:miter lim="800000"/>
            <a:headEnd/>
            <a:tailEnd/>
          </a:ln>
        </p:spPr>
        <p:txBody>
          <a:bodyPr/>
          <a:lstStyle/>
          <a:p>
            <a:fld id="{C623125D-EC7B-422A-B541-C63629525F3B}" type="slidenum">
              <a:rPr lang="pt-BR" altLang="pt-BR">
                <a:solidFill>
                  <a:schemeClr val="tx1"/>
                </a:solidFill>
              </a:rPr>
              <a:pPr/>
              <a:t>1</a:t>
            </a:fld>
            <a:endParaRPr lang="pt-BR" altLang="pt-BR">
              <a:solidFill>
                <a:schemeClr val="tx1"/>
              </a:solidFill>
            </a:endParaRPr>
          </a:p>
        </p:txBody>
      </p:sp>
      <p:sp>
        <p:nvSpPr>
          <p:cNvPr id="20" name="Retângulo 19"/>
          <p:cNvSpPr/>
          <p:nvPr/>
        </p:nvSpPr>
        <p:spPr>
          <a:xfrm>
            <a:off x="0" y="2068513"/>
            <a:ext cx="6858000" cy="51593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pt-BR" sz="1600" b="1" dirty="0">
                <a:solidFill>
                  <a:srgbClr val="000000"/>
                </a:solidFill>
                <a:effectLst>
                  <a:outerShdw blurRad="38100" dist="38100" dir="2700000" algn="tl">
                    <a:srgbClr val="000000">
                      <a:alpha val="43137"/>
                    </a:srgbClr>
                  </a:outerShdw>
                </a:effectLst>
              </a:rPr>
              <a:t>BRIGADA MILITAR – A FORÇA DA COMUNIDADE</a:t>
            </a:r>
          </a:p>
          <a:p>
            <a:pPr algn="ctr" eaLnBrk="1" fontAlgn="auto" hangingPunct="1">
              <a:spcBef>
                <a:spcPts val="0"/>
              </a:spcBef>
              <a:spcAft>
                <a:spcPts val="0"/>
              </a:spcAft>
              <a:defRPr/>
            </a:pPr>
            <a:r>
              <a:rPr lang="pt-BR" sz="1600" b="1" dirty="0">
                <a:solidFill>
                  <a:srgbClr val="000000"/>
                </a:solidFill>
                <a:effectLst>
                  <a:outerShdw blurRad="38100" dist="38100" dir="2700000" algn="tl">
                    <a:srgbClr val="000000">
                      <a:alpha val="43137"/>
                    </a:srgbClr>
                  </a:outerShdw>
                </a:effectLst>
              </a:rPr>
              <a:t>O Trabalho Perfeito é Servir</a:t>
            </a:r>
          </a:p>
        </p:txBody>
      </p:sp>
      <p:pic>
        <p:nvPicPr>
          <p:cNvPr id="5132" name="Imagem 24" descr="cabm png.png"/>
          <p:cNvPicPr>
            <a:picLocks noChangeAspect="1"/>
          </p:cNvPicPr>
          <p:nvPr/>
        </p:nvPicPr>
        <p:blipFill>
          <a:blip r:embed="rId7" cstate="print"/>
          <a:srcRect/>
          <a:stretch>
            <a:fillRect/>
          </a:stretch>
        </p:blipFill>
        <p:spPr bwMode="auto">
          <a:xfrm>
            <a:off x="4487891" y="205316"/>
            <a:ext cx="3084513" cy="1763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   </a:t>
            </a: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OPERAÇÃO BLASTER</a:t>
            </a: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225836" y="1266824"/>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34ª Edição – De 23 a 29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381328" y="9382125"/>
            <a:ext cx="416347" cy="527050"/>
          </a:xfrm>
          <a:noFill/>
          <a:ln>
            <a:miter lim="800000"/>
            <a:headEnd/>
            <a:tailEnd/>
          </a:ln>
        </p:spPr>
        <p:txBody>
          <a:bodyPr/>
          <a:lstStyle/>
          <a:p>
            <a:r>
              <a:rPr lang="pt-BR" altLang="pt-BR" b="1" dirty="0" smtClean="0">
                <a:solidFill>
                  <a:schemeClr val="tx1"/>
                </a:solidFill>
              </a:rPr>
              <a:t>11</a:t>
            </a:r>
            <a:endParaRPr lang="pt-BR" altLang="pt-BR" b="1" dirty="0">
              <a:solidFill>
                <a:schemeClr val="tx1"/>
              </a:solidFill>
            </a:endParaRPr>
          </a:p>
        </p:txBody>
      </p:sp>
      <p:sp>
        <p:nvSpPr>
          <p:cNvPr id="4" name="Retângulo 3"/>
          <p:cNvSpPr/>
          <p:nvPr/>
        </p:nvSpPr>
        <p:spPr>
          <a:xfrm>
            <a:off x="65083" y="2136024"/>
            <a:ext cx="2944915" cy="3323987"/>
          </a:xfrm>
          <a:prstGeom prst="rect">
            <a:avLst/>
          </a:prstGeom>
          <a:solidFill>
            <a:srgbClr val="CCFF33"/>
          </a:solidFill>
          <a:scene3d>
            <a:camera prst="orthographicFront"/>
            <a:lightRig rig="threePt" dir="t"/>
          </a:scene3d>
          <a:sp3d>
            <a:bevelT prst="relaxedInset"/>
          </a:sp3d>
        </p:spPr>
        <p:style>
          <a:lnRef idx="3">
            <a:schemeClr val="lt1"/>
          </a:lnRef>
          <a:fillRef idx="1">
            <a:schemeClr val="accent6"/>
          </a:fillRef>
          <a:effectRef idx="1">
            <a:schemeClr val="accent6"/>
          </a:effectRef>
          <a:fontRef idx="minor">
            <a:schemeClr val="lt1"/>
          </a:fontRef>
        </p:style>
        <p:txBody>
          <a:bodyPr wrap="square">
            <a:spAutoFit/>
          </a:bodyPr>
          <a:lstStyle/>
          <a:p>
            <a:pPr algn="just"/>
            <a:r>
              <a:rPr lang="pt-BR" sz="1400" dirty="0">
                <a:solidFill>
                  <a:schemeClr val="tx1">
                    <a:lumMod val="65000"/>
                    <a:lumOff val="35000"/>
                  </a:schemeClr>
                </a:solidFill>
                <a:latin typeface="Bernard MT Condensed" panose="02050806060905020404" pitchFamily="18" charset="0"/>
              </a:rPr>
              <a:t>O COMANDO AMBIENTAL DA BRIGADA MILITAR por meio das equipes dos 1º, 2º e 3° </a:t>
            </a:r>
            <a:r>
              <a:rPr lang="pt-BR" sz="1400" dirty="0" smtClean="0">
                <a:solidFill>
                  <a:schemeClr val="tx1">
                    <a:lumMod val="65000"/>
                    <a:lumOff val="35000"/>
                  </a:schemeClr>
                </a:solidFill>
                <a:latin typeface="Bernard MT Condensed" panose="02050806060905020404" pitchFamily="18" charset="0"/>
              </a:rPr>
              <a:t>BATALHÃO AMBIENTAL </a:t>
            </a:r>
            <a:r>
              <a:rPr lang="pt-BR" sz="1400" dirty="0">
                <a:solidFill>
                  <a:schemeClr val="tx1">
                    <a:lumMod val="65000"/>
                    <a:lumOff val="35000"/>
                  </a:schemeClr>
                </a:solidFill>
                <a:latin typeface="Bernard MT Condensed" panose="02050806060905020404" pitchFamily="18" charset="0"/>
              </a:rPr>
              <a:t>DA BRIGADA MILITAR, desencadeou a fiscalização nos  empreendimentos que utilizam, </a:t>
            </a:r>
            <a:r>
              <a:rPr lang="pt-BR" sz="1400" dirty="0" smtClean="0">
                <a:solidFill>
                  <a:schemeClr val="tx1">
                    <a:lumMod val="65000"/>
                    <a:lumOff val="35000"/>
                  </a:schemeClr>
                </a:solidFill>
                <a:latin typeface="Bernard MT Condensed" panose="02050806060905020404" pitchFamily="18" charset="0"/>
              </a:rPr>
              <a:t>armazenam </a:t>
            </a:r>
            <a:r>
              <a:rPr lang="pt-BR" sz="1400" dirty="0">
                <a:solidFill>
                  <a:schemeClr val="tx1">
                    <a:lumMod val="65000"/>
                    <a:lumOff val="35000"/>
                  </a:schemeClr>
                </a:solidFill>
                <a:latin typeface="Bernard MT Condensed" panose="02050806060905020404" pitchFamily="18" charset="0"/>
              </a:rPr>
              <a:t>e terceirizam explosivos </a:t>
            </a:r>
            <a:r>
              <a:rPr lang="pt-BR" sz="1400" dirty="0" smtClean="0">
                <a:solidFill>
                  <a:schemeClr val="tx1">
                    <a:lumMod val="65000"/>
                    <a:lumOff val="35000"/>
                  </a:schemeClr>
                </a:solidFill>
                <a:latin typeface="Bernard MT Condensed" panose="02050806060905020404" pitchFamily="18" charset="0"/>
              </a:rPr>
              <a:t>na  </a:t>
            </a:r>
            <a:r>
              <a:rPr lang="pt-BR" sz="1400" dirty="0">
                <a:solidFill>
                  <a:schemeClr val="tx1">
                    <a:lumMod val="65000"/>
                    <a:lumOff val="35000"/>
                  </a:schemeClr>
                </a:solidFill>
                <a:latin typeface="Bernard MT Condensed" panose="02050806060905020404" pitchFamily="18" charset="0"/>
              </a:rPr>
              <a:t>extração de minério em todo Estado do Rio Grande do Sul</a:t>
            </a:r>
            <a:r>
              <a:rPr lang="pt-BR" sz="1400" dirty="0" smtClean="0">
                <a:solidFill>
                  <a:schemeClr val="tx1">
                    <a:lumMod val="65000"/>
                    <a:lumOff val="35000"/>
                  </a:schemeClr>
                </a:solidFill>
                <a:latin typeface="Bernard MT Condensed" panose="02050806060905020404" pitchFamily="18" charset="0"/>
              </a:rPr>
              <a:t>. A fiscalização permanente tem apresentado grandes resultados, coibindo desvios ou uso de artefatos explosivos de forma clandestina, bem como dificultando os delitos com estes materiais na prática de crimes ambientais e de outros crimes.</a:t>
            </a:r>
            <a:endParaRPr lang="pt-BR" sz="1400" dirty="0">
              <a:solidFill>
                <a:schemeClr val="tx1">
                  <a:lumMod val="65000"/>
                  <a:lumOff val="35000"/>
                </a:schemeClr>
              </a:solidFill>
            </a:endParaRPr>
          </a:p>
        </p:txBody>
      </p:sp>
      <p:pic>
        <p:nvPicPr>
          <p:cNvPr id="6" name="Imagem 5"/>
          <p:cNvPicPr>
            <a:picLocks noChangeAspect="1"/>
          </p:cNvPicPr>
          <p:nvPr/>
        </p:nvPicPr>
        <p:blipFill>
          <a:blip r:embed="rId7" cstate="print"/>
          <a:stretch>
            <a:fillRect/>
          </a:stretch>
        </p:blipFill>
        <p:spPr>
          <a:xfrm>
            <a:off x="3140968" y="2136024"/>
            <a:ext cx="3574180" cy="24569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m 7"/>
          <p:cNvPicPr>
            <a:picLocks noChangeAspect="1"/>
          </p:cNvPicPr>
          <p:nvPr/>
        </p:nvPicPr>
        <p:blipFill>
          <a:blip r:embed="rId8" cstate="print"/>
          <a:stretch>
            <a:fillRect/>
          </a:stretch>
        </p:blipFill>
        <p:spPr>
          <a:xfrm>
            <a:off x="3140969" y="4661965"/>
            <a:ext cx="3619980" cy="2314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m 8"/>
          <p:cNvPicPr>
            <a:picLocks noChangeAspect="1"/>
          </p:cNvPicPr>
          <p:nvPr/>
        </p:nvPicPr>
        <p:blipFill>
          <a:blip r:embed="rId9" cstate="print"/>
          <a:stretch>
            <a:fillRect/>
          </a:stretch>
        </p:blipFill>
        <p:spPr>
          <a:xfrm>
            <a:off x="106694" y="5577487"/>
            <a:ext cx="2861692" cy="167105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Imagem 9"/>
          <p:cNvPicPr>
            <a:picLocks noChangeAspect="1"/>
          </p:cNvPicPr>
          <p:nvPr/>
        </p:nvPicPr>
        <p:blipFill>
          <a:blip r:embed="rId10" cstate="print"/>
          <a:stretch>
            <a:fillRect/>
          </a:stretch>
        </p:blipFill>
        <p:spPr>
          <a:xfrm>
            <a:off x="106694" y="7401928"/>
            <a:ext cx="2861692" cy="20151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Imagem 11"/>
          <p:cNvPicPr>
            <a:picLocks noChangeAspect="1"/>
          </p:cNvPicPr>
          <p:nvPr/>
        </p:nvPicPr>
        <p:blipFill>
          <a:blip r:embed="rId11" cstate="print"/>
          <a:stretch>
            <a:fillRect/>
          </a:stretch>
        </p:blipFill>
        <p:spPr>
          <a:xfrm>
            <a:off x="3140968" y="7093886"/>
            <a:ext cx="3574180" cy="22562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smtClean="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Operação de Fiscalização </a:t>
            </a: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em </a:t>
            </a:r>
            <a:endParaRPr lang="pt-BR" sz="2000" b="1" dirty="0" smtClean="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endParaRPr>
          </a:p>
          <a:p>
            <a:pPr algn="ctr" eaLnBrk="1" hangingPunct="1">
              <a:defRPr/>
            </a:pPr>
            <a:r>
              <a:rPr lang="pt-BR" sz="2000" b="1" dirty="0" smtClean="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Trapiches</a:t>
            </a: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 </a:t>
            </a:r>
            <a:r>
              <a:rPr lang="pt-BR" sz="2000" b="1" dirty="0" smtClean="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Decks </a:t>
            </a: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e Atracadouros.</a:t>
            </a: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142852" y="1266824"/>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34ª Edição – De 23 a 29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429396" y="9382125"/>
            <a:ext cx="368279" cy="527050"/>
          </a:xfrm>
          <a:noFill/>
          <a:ln>
            <a:miter lim="800000"/>
            <a:headEnd/>
            <a:tailEnd/>
          </a:ln>
        </p:spPr>
        <p:txBody>
          <a:bodyPr/>
          <a:lstStyle/>
          <a:p>
            <a:fld id="{93C9EE72-C31E-4809-A0EC-3CAB553CF509}" type="slidenum">
              <a:rPr lang="pt-BR" altLang="pt-BR" b="1">
                <a:solidFill>
                  <a:schemeClr val="tx1"/>
                </a:solidFill>
              </a:rPr>
              <a:pPr/>
              <a:t>11</a:t>
            </a:fld>
            <a:endParaRPr lang="pt-BR" altLang="pt-BR" b="1" dirty="0">
              <a:solidFill>
                <a:schemeClr val="tx1"/>
              </a:solidFill>
            </a:endParaRPr>
          </a:p>
        </p:txBody>
      </p:sp>
      <p:sp>
        <p:nvSpPr>
          <p:cNvPr id="4" name="Retângulo 3"/>
          <p:cNvSpPr/>
          <p:nvPr/>
        </p:nvSpPr>
        <p:spPr>
          <a:xfrm>
            <a:off x="111249" y="2181615"/>
            <a:ext cx="3223065" cy="3216265"/>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p>
            <a:pPr algn="just"/>
            <a:r>
              <a:rPr lang="pt-BR" sz="1450" dirty="0" smtClean="0">
                <a:latin typeface="Arial" panose="020B0604020202020204" pitchFamily="34" charset="0"/>
                <a:ea typeface="Times New Roman" panose="02020603050405020304" pitchFamily="18" charset="0"/>
              </a:rPr>
              <a:t>O Comando Ambiental desencadeou atividades </a:t>
            </a:r>
            <a:r>
              <a:rPr lang="pt-BR" sz="1450" dirty="0">
                <a:latin typeface="Arial" panose="020B0604020202020204" pitchFamily="34" charset="0"/>
                <a:ea typeface="Times New Roman" panose="02020603050405020304" pitchFamily="18" charset="0"/>
              </a:rPr>
              <a:t>operacionais </a:t>
            </a:r>
            <a:r>
              <a:rPr lang="pt-BR" sz="1450" dirty="0" smtClean="0">
                <a:latin typeface="Arial" panose="020B0604020202020204" pitchFamily="34" charset="0"/>
                <a:ea typeface="Times New Roman" panose="02020603050405020304" pitchFamily="18" charset="0"/>
              </a:rPr>
              <a:t>desenvolvidas </a:t>
            </a:r>
            <a:r>
              <a:rPr lang="pt-BR" sz="1450" dirty="0">
                <a:latin typeface="Arial" panose="020B0604020202020204" pitchFamily="34" charset="0"/>
                <a:ea typeface="Times New Roman" panose="02020603050405020304" pitchFamily="18" charset="0"/>
              </a:rPr>
              <a:t>pelo 1º, 2º e 3º BABM, </a:t>
            </a:r>
            <a:r>
              <a:rPr lang="pt-BR" sz="1450" dirty="0" smtClean="0">
                <a:latin typeface="Arial" panose="020B0604020202020204" pitchFamily="34" charset="0"/>
                <a:ea typeface="Times New Roman" panose="02020603050405020304" pitchFamily="18" charset="0"/>
              </a:rPr>
              <a:t>em </a:t>
            </a:r>
            <a:r>
              <a:rPr lang="pt-BR" sz="1450" dirty="0">
                <a:latin typeface="Arial" panose="020B0604020202020204" pitchFamily="34" charset="0"/>
                <a:ea typeface="Times New Roman" panose="02020603050405020304" pitchFamily="18" charset="0"/>
              </a:rPr>
              <a:t>ações de policiamento ambiental de combate e fiscalização aos crimes ambientais, tendo como foco a fiscalização </a:t>
            </a:r>
            <a:r>
              <a:rPr lang="pt-BR" sz="1450" dirty="0" smtClean="0">
                <a:latin typeface="Arial" panose="020B0604020202020204" pitchFamily="34" charset="0"/>
                <a:ea typeface="Times New Roman" panose="02020603050405020304" pitchFamily="18" charset="0"/>
              </a:rPr>
              <a:t>de </a:t>
            </a:r>
            <a:r>
              <a:rPr lang="pt-BR" sz="1450" dirty="0">
                <a:latin typeface="Arial" panose="020B0604020202020204" pitchFamily="34" charset="0"/>
                <a:ea typeface="Times New Roman" panose="02020603050405020304" pitchFamily="18" charset="0"/>
              </a:rPr>
              <a:t>trapiches, decks, </a:t>
            </a:r>
            <a:r>
              <a:rPr lang="pt-BR" sz="1450" dirty="0" smtClean="0">
                <a:latin typeface="Arial" panose="020B0604020202020204" pitchFamily="34" charset="0"/>
                <a:ea typeface="Times New Roman" panose="02020603050405020304" pitchFamily="18" charset="0"/>
              </a:rPr>
              <a:t>atracadouros</a:t>
            </a:r>
            <a:r>
              <a:rPr lang="pt-BR" sz="1450" dirty="0">
                <a:latin typeface="Arial" panose="020B0604020202020204" pitchFamily="34" charset="0"/>
                <a:ea typeface="Times New Roman" panose="02020603050405020304" pitchFamily="18" charset="0"/>
              </a:rPr>
              <a:t> </a:t>
            </a:r>
            <a:r>
              <a:rPr lang="pt-BR" sz="1450" dirty="0" smtClean="0">
                <a:latin typeface="Arial" panose="020B0604020202020204" pitchFamily="34" charset="0"/>
                <a:ea typeface="Times New Roman" panose="02020603050405020304" pitchFamily="18" charset="0"/>
              </a:rPr>
              <a:t>e marinas. </a:t>
            </a:r>
            <a:r>
              <a:rPr lang="pt-BR" sz="1450" b="1" dirty="0" smtClean="0">
                <a:solidFill>
                  <a:schemeClr val="tx1"/>
                </a:solidFill>
                <a:latin typeface="Arial" panose="020B0604020202020204" pitchFamily="34" charset="0"/>
                <a:ea typeface="Times New Roman" panose="02020603050405020304" pitchFamily="18" charset="0"/>
              </a:rPr>
              <a:t>As </a:t>
            </a:r>
            <a:r>
              <a:rPr lang="pt-BR" sz="1450" b="1" dirty="0">
                <a:solidFill>
                  <a:schemeClr val="tx1"/>
                </a:solidFill>
                <a:latin typeface="Arial" panose="020B0604020202020204" pitchFamily="34" charset="0"/>
                <a:ea typeface="Times New Roman" panose="02020603050405020304" pitchFamily="18" charset="0"/>
              </a:rPr>
              <a:t> </a:t>
            </a:r>
            <a:r>
              <a:rPr lang="pt-BR" sz="1450" b="1" dirty="0" smtClean="0">
                <a:solidFill>
                  <a:schemeClr val="tx1"/>
                </a:solidFill>
                <a:latin typeface="Arial" panose="020B0604020202020204" pitchFamily="34" charset="0"/>
                <a:ea typeface="Times New Roman" panose="02020603050405020304" pitchFamily="18" charset="0"/>
              </a:rPr>
              <a:t>ações consolidaram o quantitativo de: 11 Termos Circunstanciados, 01 Comunicação de Ocorrência e 08 Notificações Ambientais, por falta ou descumprimento de licença. </a:t>
            </a:r>
            <a:endParaRPr lang="pt-BR" sz="1450" b="1" dirty="0">
              <a:solidFill>
                <a:schemeClr val="tx1"/>
              </a:solidFill>
            </a:endParaRPr>
          </a:p>
        </p:txBody>
      </p:sp>
      <p:pic>
        <p:nvPicPr>
          <p:cNvPr id="5" name="Imagem 4"/>
          <p:cNvPicPr>
            <a:picLocks noChangeAspect="1"/>
          </p:cNvPicPr>
          <p:nvPr/>
        </p:nvPicPr>
        <p:blipFill>
          <a:blip r:embed="rId7" cstate="print"/>
          <a:stretch>
            <a:fillRect/>
          </a:stretch>
        </p:blipFill>
        <p:spPr>
          <a:xfrm>
            <a:off x="3477537" y="2127875"/>
            <a:ext cx="3331949" cy="2327706"/>
          </a:xfrm>
          <a:prstGeom prst="rect">
            <a:avLst/>
          </a:prstGeom>
          <a:ln>
            <a:noFill/>
          </a:ln>
          <a:effectLst>
            <a:reflection blurRad="12700" stA="30000" endPos="30000" dist="5000" dir="5400000" sy="-100000" algn="bl" rotWithShape="0"/>
          </a:effectLst>
          <a:scene3d>
            <a:camera prst="perspectiveContrastingLeftFacing">
              <a:rot lat="289753" lon="20703279" rev="77829"/>
            </a:camera>
            <a:lightRig rig="threePt" dir="t">
              <a:rot lat="0" lon="0" rev="2700000"/>
            </a:lightRig>
          </a:scene3d>
          <a:sp3d>
            <a:bevelT w="63500" h="50800"/>
          </a:sp3d>
        </p:spPr>
      </p:pic>
      <p:pic>
        <p:nvPicPr>
          <p:cNvPr id="6" name="Imagem 5"/>
          <p:cNvPicPr>
            <a:picLocks noChangeAspect="1"/>
          </p:cNvPicPr>
          <p:nvPr/>
        </p:nvPicPr>
        <p:blipFill>
          <a:blip r:embed="rId8" cstate="print"/>
          <a:stretch>
            <a:fillRect/>
          </a:stretch>
        </p:blipFill>
        <p:spPr>
          <a:xfrm>
            <a:off x="3429000" y="4557887"/>
            <a:ext cx="3368675" cy="2523585"/>
          </a:xfrm>
          <a:prstGeom prst="rect">
            <a:avLst/>
          </a:prstGeom>
          <a:ln>
            <a:noFill/>
          </a:ln>
          <a:effectLst>
            <a:softEdge rad="112500"/>
          </a:effectLst>
        </p:spPr>
      </p:pic>
      <p:pic>
        <p:nvPicPr>
          <p:cNvPr id="8" name="Imagem 7"/>
          <p:cNvPicPr>
            <a:picLocks noChangeAspect="1"/>
          </p:cNvPicPr>
          <p:nvPr/>
        </p:nvPicPr>
        <p:blipFill>
          <a:blip r:embed="rId9" cstate="print"/>
          <a:stretch>
            <a:fillRect/>
          </a:stretch>
        </p:blipFill>
        <p:spPr>
          <a:xfrm>
            <a:off x="187976" y="5521209"/>
            <a:ext cx="3069610" cy="19838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m 8"/>
          <p:cNvPicPr>
            <a:picLocks noChangeAspect="1"/>
          </p:cNvPicPr>
          <p:nvPr/>
        </p:nvPicPr>
        <p:blipFill>
          <a:blip r:embed="rId10" cstate="print"/>
          <a:stretch>
            <a:fillRect/>
          </a:stretch>
        </p:blipFill>
        <p:spPr>
          <a:xfrm>
            <a:off x="142852" y="7675092"/>
            <a:ext cx="2945373" cy="1727497"/>
          </a:xfrm>
          <a:prstGeom prst="rect">
            <a:avLst/>
          </a:prstGeom>
          <a:ln w="57150">
            <a:solidFill>
              <a:schemeClr val="accent6"/>
            </a:solidFill>
          </a:ln>
          <a:effectLst>
            <a:outerShdw blurRad="190500" algn="tl" rotWithShape="0">
              <a:srgbClr val="000000">
                <a:alpha val="70000"/>
              </a:srgbClr>
            </a:outerShdw>
          </a:effectLst>
        </p:spPr>
      </p:pic>
      <p:pic>
        <p:nvPicPr>
          <p:cNvPr id="10" name="Imagem 9"/>
          <p:cNvPicPr>
            <a:picLocks noChangeAspect="1"/>
          </p:cNvPicPr>
          <p:nvPr/>
        </p:nvPicPr>
        <p:blipFill>
          <a:blip r:embed="rId11" cstate="print"/>
          <a:stretch>
            <a:fillRect/>
          </a:stretch>
        </p:blipFill>
        <p:spPr>
          <a:xfrm>
            <a:off x="3334315" y="7198947"/>
            <a:ext cx="3463360" cy="2159365"/>
          </a:xfrm>
          <a:prstGeom prst="rect">
            <a:avLst/>
          </a:prstGeom>
          <a:scene3d>
            <a:camera prst="orthographicFront"/>
            <a:lightRig rig="threePt" dir="t"/>
          </a:scene3d>
          <a:sp3d>
            <a:bevelT w="139700" prst="cross"/>
          </a:sp3d>
        </p:spPr>
      </p:pic>
    </p:spTree>
    <p:extLst>
      <p:ext uri="{BB962C8B-B14F-4D97-AF65-F5344CB8AC3E}">
        <p14:creationId xmlns="" xmlns:p14="http://schemas.microsoft.com/office/powerpoint/2010/main" val="12360871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         </a:t>
            </a:r>
          </a:p>
          <a:p>
            <a:pPr algn="ctr" eaLnBrk="1" hangingPunct="1">
              <a:defRPr/>
            </a:pP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Comando AMBIENTAL NO Combate </a:t>
            </a:r>
          </a:p>
          <a:p>
            <a:pPr algn="ctr" eaLnBrk="1" hangingPunct="1">
              <a:defRPr/>
            </a:pP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 AOS CRIMES  DE MAUS-TRATOS </a:t>
            </a:r>
          </a:p>
          <a:p>
            <a:pPr algn="ctr" eaLnBrk="1" hangingPunct="1">
              <a:defRPr/>
            </a:pP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A ANIMAIS DOMÉSTICOS</a:t>
            </a:r>
          </a:p>
          <a:p>
            <a:pPr algn="ctr" eaLnBrk="1" hangingPunct="1">
              <a:defRPr/>
            </a:pPr>
            <a:endPar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endParaRP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225836" y="1266824"/>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34ª Edição – De 23 a 29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357958" y="9382125"/>
            <a:ext cx="439717" cy="527050"/>
          </a:xfrm>
          <a:noFill/>
          <a:ln>
            <a:miter lim="800000"/>
            <a:headEnd/>
            <a:tailEnd/>
          </a:ln>
        </p:spPr>
        <p:txBody>
          <a:bodyPr/>
          <a:lstStyle/>
          <a:p>
            <a:fld id="{93C9EE72-C31E-4809-A0EC-3CAB553CF509}" type="slidenum">
              <a:rPr lang="pt-BR" altLang="pt-BR" b="1">
                <a:solidFill>
                  <a:schemeClr val="tx1"/>
                </a:solidFill>
              </a:rPr>
              <a:pPr/>
              <a:t>12</a:t>
            </a:fld>
            <a:endParaRPr lang="pt-BR" altLang="pt-BR" b="1" dirty="0">
              <a:solidFill>
                <a:schemeClr val="tx1"/>
              </a:solidFill>
            </a:endParaRPr>
          </a:p>
        </p:txBody>
      </p:sp>
      <p:graphicFrame>
        <p:nvGraphicFramePr>
          <p:cNvPr id="9" name="Tabela 8"/>
          <p:cNvGraphicFramePr>
            <a:graphicFrameLocks noGrp="1"/>
          </p:cNvGraphicFramePr>
          <p:nvPr>
            <p:extLst>
              <p:ext uri="{D42A27DB-BD31-4B8C-83A1-F6EECF244321}">
                <p14:modId xmlns="" xmlns:p14="http://schemas.microsoft.com/office/powerpoint/2010/main" val="926316143"/>
              </p:ext>
            </p:extLst>
          </p:nvPr>
        </p:nvGraphicFramePr>
        <p:xfrm>
          <a:off x="89383" y="2144687"/>
          <a:ext cx="6625765" cy="1224138"/>
        </p:xfrm>
        <a:graphic>
          <a:graphicData uri="http://schemas.openxmlformats.org/drawingml/2006/table">
            <a:tbl>
              <a:tblPr firstRow="1" firstCol="1" bandRow="1">
                <a:tableStyleId>{5C22544A-7EE6-4342-B048-85BDC9FD1C3A}</a:tableStyleId>
              </a:tblPr>
              <a:tblGrid>
                <a:gridCol w="1663969">
                  <a:extLst>
                    <a:ext uri="{9D8B030D-6E8A-4147-A177-3AD203B41FA5}">
                      <a16:colId xmlns:a16="http://schemas.microsoft.com/office/drawing/2014/main" xmlns="" val="20000"/>
                    </a:ext>
                  </a:extLst>
                </a:gridCol>
                <a:gridCol w="1687781">
                  <a:extLst>
                    <a:ext uri="{9D8B030D-6E8A-4147-A177-3AD203B41FA5}">
                      <a16:colId xmlns:a16="http://schemas.microsoft.com/office/drawing/2014/main" xmlns="" val="20001"/>
                    </a:ext>
                  </a:extLst>
                </a:gridCol>
                <a:gridCol w="1687781">
                  <a:extLst>
                    <a:ext uri="{9D8B030D-6E8A-4147-A177-3AD203B41FA5}">
                      <a16:colId xmlns:a16="http://schemas.microsoft.com/office/drawing/2014/main" xmlns="" val="20002"/>
                    </a:ext>
                  </a:extLst>
                </a:gridCol>
                <a:gridCol w="1586234">
                  <a:extLst>
                    <a:ext uri="{9D8B030D-6E8A-4147-A177-3AD203B41FA5}">
                      <a16:colId xmlns:a16="http://schemas.microsoft.com/office/drawing/2014/main" xmlns="" val="20003"/>
                    </a:ext>
                  </a:extLst>
                </a:gridCol>
              </a:tblGrid>
              <a:tr h="414630">
                <a:tc gridSpan="4">
                  <a:txBody>
                    <a:bodyPr/>
                    <a:lstStyle/>
                    <a:p>
                      <a:pPr algn="ctr">
                        <a:lnSpc>
                          <a:spcPct val="115000"/>
                        </a:lnSpc>
                        <a:spcAft>
                          <a:spcPts val="0"/>
                        </a:spcAft>
                      </a:pPr>
                      <a:r>
                        <a:rPr lang="pt-BR" sz="1200" dirty="0">
                          <a:solidFill>
                            <a:schemeClr val="bg1"/>
                          </a:solidFill>
                          <a:effectLst/>
                        </a:rPr>
                        <a:t>OCORRÊNCIAS DE MAUS TRATOS A ANIMAIS DOMÉSTICOS – CÃES e GATOS </a:t>
                      </a:r>
                    </a:p>
                  </a:txBody>
                  <a:tcPr marL="68580" marR="68580" marT="0" marB="0"/>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xmlns="" val="10000"/>
                  </a:ext>
                </a:extLst>
              </a:tr>
              <a:tr h="202377">
                <a:tc>
                  <a:txBody>
                    <a:bodyPr/>
                    <a:lstStyle/>
                    <a:p>
                      <a:pPr algn="ctr">
                        <a:lnSpc>
                          <a:spcPct val="115000"/>
                        </a:lnSpc>
                        <a:spcAft>
                          <a:spcPts val="0"/>
                        </a:spcAft>
                      </a:pPr>
                      <a:r>
                        <a:rPr lang="pt-BR" sz="1100" dirty="0">
                          <a:solidFill>
                            <a:schemeClr val="tx1"/>
                          </a:solidFill>
                          <a:effectLst/>
                        </a:rPr>
                        <a:t>1º BABM</a:t>
                      </a:r>
                      <a:endParaRPr lang="pt-B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15000"/>
                        </a:lnSpc>
                        <a:spcAft>
                          <a:spcPts val="0"/>
                        </a:spcAft>
                      </a:pPr>
                      <a:r>
                        <a:rPr lang="pt-BR" sz="1100" b="1" dirty="0">
                          <a:effectLst/>
                        </a:rPr>
                        <a:t>2º BABM</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algn="ctr">
                        <a:lnSpc>
                          <a:spcPct val="115000"/>
                        </a:lnSpc>
                        <a:spcAft>
                          <a:spcPts val="0"/>
                        </a:spcAft>
                      </a:pPr>
                      <a:r>
                        <a:rPr lang="pt-BR" sz="1100" b="1" dirty="0">
                          <a:effectLst/>
                        </a:rPr>
                        <a:t>3º BABM</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75000"/>
                      </a:schemeClr>
                    </a:solidFill>
                  </a:tcPr>
                </a:tc>
                <a:tc>
                  <a:txBody>
                    <a:bodyPr/>
                    <a:lstStyle/>
                    <a:p>
                      <a:pPr algn="ctr">
                        <a:lnSpc>
                          <a:spcPct val="115000"/>
                        </a:lnSpc>
                        <a:spcAft>
                          <a:spcPts val="0"/>
                        </a:spcAft>
                      </a:pPr>
                      <a:r>
                        <a:rPr lang="pt-BR" sz="1100" b="1" dirty="0">
                          <a:effectLst/>
                        </a:rPr>
                        <a:t>Total</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xmlns="" val="10001"/>
                  </a:ext>
                </a:extLst>
              </a:tr>
              <a:tr h="202377">
                <a:tc>
                  <a:txBody>
                    <a:bodyPr/>
                    <a:lstStyle/>
                    <a:p>
                      <a:pPr>
                        <a:lnSpc>
                          <a:spcPct val="115000"/>
                        </a:lnSpc>
                        <a:spcAft>
                          <a:spcPts val="0"/>
                        </a:spcAft>
                      </a:pPr>
                      <a:r>
                        <a:rPr lang="pt-BR" sz="1100" dirty="0">
                          <a:solidFill>
                            <a:schemeClr val="tx1"/>
                          </a:solidFill>
                          <a:effectLst/>
                        </a:rPr>
                        <a:t>BA </a:t>
                      </a:r>
                      <a:r>
                        <a:rPr lang="pt-BR" sz="1100" dirty="0" smtClean="0">
                          <a:solidFill>
                            <a:schemeClr val="tx1"/>
                          </a:solidFill>
                          <a:effectLst/>
                        </a:rPr>
                        <a:t>=  11</a:t>
                      </a:r>
                      <a:endParaRPr lang="pt-B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15000"/>
                        </a:lnSpc>
                        <a:spcAft>
                          <a:spcPts val="0"/>
                        </a:spcAft>
                      </a:pPr>
                      <a:r>
                        <a:rPr lang="pt-BR" sz="1100" b="1" dirty="0">
                          <a:effectLst/>
                        </a:rPr>
                        <a:t>BA = </a:t>
                      </a:r>
                      <a:r>
                        <a:rPr lang="pt-BR" sz="1100" b="1" dirty="0" smtClean="0">
                          <a:effectLst/>
                        </a:rPr>
                        <a:t>26</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a:lnSpc>
                          <a:spcPct val="115000"/>
                        </a:lnSpc>
                        <a:spcAft>
                          <a:spcPts val="0"/>
                        </a:spcAft>
                      </a:pPr>
                      <a:r>
                        <a:rPr lang="pt-BR" sz="1100" b="1" dirty="0">
                          <a:effectLst/>
                        </a:rPr>
                        <a:t>BA = </a:t>
                      </a:r>
                      <a:r>
                        <a:rPr lang="pt-BR" sz="1100" b="1" dirty="0" smtClean="0">
                          <a:effectLst/>
                        </a:rPr>
                        <a:t>09</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75000"/>
                      </a:schemeClr>
                    </a:solidFill>
                  </a:tcPr>
                </a:tc>
                <a:tc>
                  <a:txBody>
                    <a:bodyPr/>
                    <a:lstStyle/>
                    <a:p>
                      <a:pPr>
                        <a:lnSpc>
                          <a:spcPct val="115000"/>
                        </a:lnSpc>
                        <a:spcAft>
                          <a:spcPts val="0"/>
                        </a:spcAft>
                      </a:pPr>
                      <a:r>
                        <a:rPr lang="pt-BR" sz="1100" b="1" dirty="0">
                          <a:effectLst/>
                        </a:rPr>
                        <a:t>BA = </a:t>
                      </a:r>
                      <a:r>
                        <a:rPr lang="pt-BR" sz="1100" b="1" dirty="0" smtClean="0">
                          <a:effectLst/>
                        </a:rPr>
                        <a:t>46</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xmlns="" val="10002"/>
                  </a:ext>
                </a:extLst>
              </a:tr>
              <a:tr h="202377">
                <a:tc>
                  <a:txBody>
                    <a:bodyPr/>
                    <a:lstStyle/>
                    <a:p>
                      <a:pPr>
                        <a:lnSpc>
                          <a:spcPct val="115000"/>
                        </a:lnSpc>
                        <a:spcAft>
                          <a:spcPts val="0"/>
                        </a:spcAft>
                      </a:pPr>
                      <a:r>
                        <a:rPr lang="pt-BR" sz="1100" dirty="0">
                          <a:solidFill>
                            <a:schemeClr val="tx1"/>
                          </a:solidFill>
                          <a:effectLst/>
                        </a:rPr>
                        <a:t>COP = </a:t>
                      </a:r>
                      <a:r>
                        <a:rPr lang="pt-BR" sz="1100" dirty="0" smtClean="0">
                          <a:solidFill>
                            <a:schemeClr val="tx1"/>
                          </a:solidFill>
                          <a:effectLst/>
                        </a:rPr>
                        <a:t>00</a:t>
                      </a:r>
                      <a:endParaRPr lang="pt-B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15000"/>
                        </a:lnSpc>
                        <a:spcAft>
                          <a:spcPts val="0"/>
                        </a:spcAft>
                      </a:pPr>
                      <a:r>
                        <a:rPr lang="pt-BR" sz="1100" b="1" dirty="0">
                          <a:effectLst/>
                        </a:rPr>
                        <a:t>COP = </a:t>
                      </a:r>
                      <a:r>
                        <a:rPr lang="pt-BR" sz="1100" b="1" dirty="0" smtClean="0">
                          <a:effectLst/>
                        </a:rPr>
                        <a:t>00</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a:lnSpc>
                          <a:spcPct val="115000"/>
                        </a:lnSpc>
                        <a:spcAft>
                          <a:spcPts val="0"/>
                        </a:spcAft>
                      </a:pPr>
                      <a:r>
                        <a:rPr lang="pt-BR" sz="1100" b="1" dirty="0">
                          <a:effectLst/>
                        </a:rPr>
                        <a:t>COP = </a:t>
                      </a:r>
                      <a:r>
                        <a:rPr lang="pt-BR" sz="1100" b="1" dirty="0" smtClean="0">
                          <a:effectLst/>
                        </a:rPr>
                        <a:t>00</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75000"/>
                      </a:schemeClr>
                    </a:solidFill>
                  </a:tcPr>
                </a:tc>
                <a:tc>
                  <a:txBody>
                    <a:bodyPr/>
                    <a:lstStyle/>
                    <a:p>
                      <a:pPr>
                        <a:lnSpc>
                          <a:spcPct val="115000"/>
                        </a:lnSpc>
                        <a:spcAft>
                          <a:spcPts val="0"/>
                        </a:spcAft>
                      </a:pPr>
                      <a:r>
                        <a:rPr lang="pt-BR" sz="1100" b="1" dirty="0">
                          <a:effectLst/>
                        </a:rPr>
                        <a:t>COP = </a:t>
                      </a:r>
                      <a:r>
                        <a:rPr lang="pt-BR" sz="1100" b="1" dirty="0" smtClean="0">
                          <a:effectLst/>
                        </a:rPr>
                        <a:t>00</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xmlns="" val="10003"/>
                  </a:ext>
                </a:extLst>
              </a:tr>
              <a:tr h="202377">
                <a:tc>
                  <a:txBody>
                    <a:bodyPr/>
                    <a:lstStyle/>
                    <a:p>
                      <a:pPr>
                        <a:lnSpc>
                          <a:spcPct val="115000"/>
                        </a:lnSpc>
                        <a:spcAft>
                          <a:spcPts val="0"/>
                        </a:spcAft>
                      </a:pPr>
                      <a:r>
                        <a:rPr lang="pt-BR" sz="1100" dirty="0">
                          <a:solidFill>
                            <a:schemeClr val="tx1"/>
                          </a:solidFill>
                          <a:effectLst/>
                        </a:rPr>
                        <a:t>DP = </a:t>
                      </a:r>
                      <a:r>
                        <a:rPr lang="pt-BR" sz="1100" dirty="0" smtClean="0">
                          <a:solidFill>
                            <a:schemeClr val="tx1"/>
                          </a:solidFill>
                          <a:effectLst/>
                        </a:rPr>
                        <a:t>00</a:t>
                      </a:r>
                      <a:endParaRPr lang="pt-B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nSpc>
                          <a:spcPct val="115000"/>
                        </a:lnSpc>
                        <a:spcAft>
                          <a:spcPts val="0"/>
                        </a:spcAft>
                      </a:pPr>
                      <a:r>
                        <a:rPr lang="pt-BR" sz="1100" b="1" dirty="0">
                          <a:effectLst/>
                        </a:rPr>
                        <a:t>DP = </a:t>
                      </a:r>
                      <a:r>
                        <a:rPr lang="pt-BR" sz="1100" b="1" dirty="0" smtClean="0">
                          <a:effectLst/>
                        </a:rPr>
                        <a:t>01</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a:lnSpc>
                          <a:spcPct val="115000"/>
                        </a:lnSpc>
                        <a:spcAft>
                          <a:spcPts val="0"/>
                        </a:spcAft>
                      </a:pPr>
                      <a:r>
                        <a:rPr lang="pt-BR" sz="1100" b="1" dirty="0">
                          <a:effectLst/>
                        </a:rPr>
                        <a:t>DP = </a:t>
                      </a:r>
                      <a:r>
                        <a:rPr lang="pt-BR" sz="1100" b="1" dirty="0" smtClean="0">
                          <a:effectLst/>
                        </a:rPr>
                        <a:t>00</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75000"/>
                      </a:schemeClr>
                    </a:solidFill>
                  </a:tcPr>
                </a:tc>
                <a:tc>
                  <a:txBody>
                    <a:bodyPr/>
                    <a:lstStyle/>
                    <a:p>
                      <a:pPr>
                        <a:lnSpc>
                          <a:spcPct val="115000"/>
                        </a:lnSpc>
                        <a:spcAft>
                          <a:spcPts val="0"/>
                        </a:spcAft>
                      </a:pPr>
                      <a:r>
                        <a:rPr lang="pt-BR" sz="1100" b="1" dirty="0">
                          <a:effectLst/>
                        </a:rPr>
                        <a:t>DP = </a:t>
                      </a:r>
                      <a:r>
                        <a:rPr lang="pt-BR" sz="1100" b="1" dirty="0" smtClean="0">
                          <a:effectLst/>
                        </a:rPr>
                        <a:t>01</a:t>
                      </a:r>
                      <a:endParaRPr lang="pt-BR"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xmlns="" val="10004"/>
                  </a:ext>
                </a:extLst>
              </a:tr>
            </a:tbl>
          </a:graphicData>
        </a:graphic>
      </p:graphicFrame>
      <p:sp>
        <p:nvSpPr>
          <p:cNvPr id="2" name="Retângulo 1"/>
          <p:cNvSpPr/>
          <p:nvPr/>
        </p:nvSpPr>
        <p:spPr>
          <a:xfrm>
            <a:off x="3500439" y="3447143"/>
            <a:ext cx="3297236" cy="32778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pt-BR" sz="1150" dirty="0"/>
              <a:t>Na tarde de </a:t>
            </a:r>
            <a:r>
              <a:rPr lang="pt-BR" sz="1150" dirty="0" smtClean="0"/>
              <a:t>hoje 29/07/2021, uma </a:t>
            </a:r>
            <a:r>
              <a:rPr lang="pt-BR" sz="1150" dirty="0"/>
              <a:t>guarnição </a:t>
            </a:r>
            <a:r>
              <a:rPr lang="pt-BR" sz="1150" dirty="0" smtClean="0"/>
              <a:t>da PATRAM </a:t>
            </a:r>
            <a:r>
              <a:rPr lang="pt-BR" sz="1150" dirty="0"/>
              <a:t>de Santa </a:t>
            </a:r>
            <a:r>
              <a:rPr lang="pt-BR" sz="1150" dirty="0" smtClean="0"/>
              <a:t>Maria, </a:t>
            </a:r>
            <a:r>
              <a:rPr lang="pt-BR" sz="1150" dirty="0"/>
              <a:t>deslocou até a Rua João Lino </a:t>
            </a:r>
            <a:r>
              <a:rPr lang="pt-BR" sz="1150" dirty="0" err="1"/>
              <a:t>Pretto</a:t>
            </a:r>
            <a:r>
              <a:rPr lang="pt-BR" sz="1150" dirty="0"/>
              <a:t>, </a:t>
            </a:r>
            <a:r>
              <a:rPr lang="pt-BR" sz="1150" dirty="0" smtClean="0"/>
              <a:t>em Santa Maria,  </a:t>
            </a:r>
            <a:r>
              <a:rPr lang="pt-BR" sz="1150" dirty="0"/>
              <a:t>a fim de verificar denúncia de maus tratos a cães. No </a:t>
            </a:r>
            <a:r>
              <a:rPr lang="pt-BR" sz="1150" dirty="0" smtClean="0"/>
              <a:t>local foi realizado contato </a:t>
            </a:r>
            <a:r>
              <a:rPr lang="pt-BR" sz="1150" dirty="0"/>
              <a:t>com o dono da residência </a:t>
            </a:r>
            <a:r>
              <a:rPr lang="pt-BR" sz="1150" dirty="0" smtClean="0"/>
              <a:t>que </a:t>
            </a:r>
            <a:r>
              <a:rPr lang="pt-BR" sz="1150" dirty="0"/>
              <a:t>apresentou à guarnição dois cães; o </a:t>
            </a:r>
            <a:r>
              <a:rPr lang="pt-BR" sz="1150" dirty="0">
                <a:solidFill>
                  <a:srgbClr val="FF0000"/>
                </a:solidFill>
              </a:rPr>
              <a:t>primeiro uma cadela SRD, </a:t>
            </a:r>
            <a:r>
              <a:rPr lang="pt-BR" sz="1150" dirty="0" smtClean="0">
                <a:solidFill>
                  <a:srgbClr val="FF0000"/>
                </a:solidFill>
              </a:rPr>
              <a:t>aproximadamente </a:t>
            </a:r>
            <a:r>
              <a:rPr lang="pt-BR" sz="1150" dirty="0">
                <a:solidFill>
                  <a:srgbClr val="FF0000"/>
                </a:solidFill>
              </a:rPr>
              <a:t>4 anos, </a:t>
            </a:r>
            <a:r>
              <a:rPr lang="pt-BR" sz="1150" dirty="0" smtClean="0">
                <a:solidFill>
                  <a:srgbClr val="FF0000"/>
                </a:solidFill>
              </a:rPr>
              <a:t>apresentando </a:t>
            </a:r>
            <a:r>
              <a:rPr lang="pt-BR" sz="1150" dirty="0">
                <a:solidFill>
                  <a:srgbClr val="FF0000"/>
                </a:solidFill>
              </a:rPr>
              <a:t>magreza severa e aparente desnutrição, o qual não possuía abrigo, ficando em uma </a:t>
            </a:r>
            <a:r>
              <a:rPr lang="pt-BR" sz="1150" dirty="0" smtClean="0">
                <a:solidFill>
                  <a:srgbClr val="FF0000"/>
                </a:solidFill>
              </a:rPr>
              <a:t>laje, </a:t>
            </a:r>
            <a:r>
              <a:rPr lang="pt-BR" sz="1150" dirty="0">
                <a:solidFill>
                  <a:srgbClr val="FF0000"/>
                </a:solidFill>
              </a:rPr>
              <a:t>além de um segundo </a:t>
            </a:r>
            <a:r>
              <a:rPr lang="pt-BR" sz="1150" dirty="0" smtClean="0">
                <a:solidFill>
                  <a:srgbClr val="FF0000"/>
                </a:solidFill>
              </a:rPr>
              <a:t>animal, </a:t>
            </a:r>
            <a:r>
              <a:rPr lang="pt-BR" sz="1150" dirty="0">
                <a:solidFill>
                  <a:srgbClr val="FF0000"/>
                </a:solidFill>
              </a:rPr>
              <a:t>um cão, também com aproximadamente 4 anos, com características de um Pastor Belga, nas mesmas condições do </a:t>
            </a:r>
            <a:r>
              <a:rPr lang="pt-BR" sz="1150" dirty="0" smtClean="0">
                <a:solidFill>
                  <a:srgbClr val="FF0000"/>
                </a:solidFill>
              </a:rPr>
              <a:t>outro cão</a:t>
            </a:r>
            <a:r>
              <a:rPr lang="pt-BR" sz="1150" dirty="0" smtClean="0"/>
              <a:t>. </a:t>
            </a:r>
            <a:r>
              <a:rPr lang="pt-BR" sz="1150" dirty="0"/>
              <a:t>Foi acionada uma médica </a:t>
            </a:r>
            <a:r>
              <a:rPr lang="pt-BR" sz="1150" dirty="0" smtClean="0"/>
              <a:t>veterinária, a </a:t>
            </a:r>
            <a:r>
              <a:rPr lang="pt-BR" sz="1150" dirty="0"/>
              <a:t>qual compareceu no local e atestou os maus tratos dos animais. Diante dos fatos, foi dado voz de prisão </a:t>
            </a:r>
            <a:r>
              <a:rPr lang="pt-BR" sz="1150" dirty="0" smtClean="0"/>
              <a:t>ao individuo e encaminhado </a:t>
            </a:r>
            <a:r>
              <a:rPr lang="pt-BR" sz="1150" dirty="0"/>
              <a:t>ao UPA 24 Horas e </a:t>
            </a:r>
            <a:r>
              <a:rPr lang="pt-BR" sz="1150" dirty="0" smtClean="0"/>
              <a:t>IML, juntamente com as testemunhas e </a:t>
            </a:r>
            <a:r>
              <a:rPr lang="pt-BR" sz="1150" dirty="0"/>
              <a:t>os cães, </a:t>
            </a:r>
            <a:r>
              <a:rPr lang="pt-BR" sz="1150" dirty="0" smtClean="0"/>
              <a:t>posterior </a:t>
            </a:r>
            <a:r>
              <a:rPr lang="pt-BR" sz="1150" dirty="0"/>
              <a:t>conduzidos ao CIOSP </a:t>
            </a:r>
            <a:r>
              <a:rPr lang="pt-BR" sz="1150" dirty="0" smtClean="0"/>
              <a:t>.</a:t>
            </a:r>
            <a:endParaRPr lang="pt-BR" sz="1150" dirty="0"/>
          </a:p>
        </p:txBody>
      </p:sp>
      <p:pic>
        <p:nvPicPr>
          <p:cNvPr id="4" name="Imagem 3"/>
          <p:cNvPicPr>
            <a:picLocks noChangeAspect="1"/>
          </p:cNvPicPr>
          <p:nvPr/>
        </p:nvPicPr>
        <p:blipFill>
          <a:blip r:embed="rId7" cstate="print"/>
          <a:stretch>
            <a:fillRect/>
          </a:stretch>
        </p:blipFill>
        <p:spPr>
          <a:xfrm>
            <a:off x="132802" y="3489296"/>
            <a:ext cx="3219900" cy="259228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Retângulo 4"/>
          <p:cNvSpPr/>
          <p:nvPr/>
        </p:nvSpPr>
        <p:spPr>
          <a:xfrm>
            <a:off x="-24" y="6167446"/>
            <a:ext cx="3527252" cy="330859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pt-BR" sz="1100" dirty="0" smtClean="0"/>
              <a:t>No dia 27/07/2021, </a:t>
            </a:r>
            <a:r>
              <a:rPr lang="pt-BR" sz="1100" dirty="0"/>
              <a:t>a guarnição </a:t>
            </a:r>
            <a:r>
              <a:rPr lang="pt-BR" sz="1100" dirty="0" smtClean="0"/>
              <a:t>da PATRAM </a:t>
            </a:r>
            <a:r>
              <a:rPr lang="pt-BR" sz="1100" dirty="0"/>
              <a:t>de Santa Maria, em ações de policiamento ambiental, após </a:t>
            </a:r>
            <a:r>
              <a:rPr lang="pt-BR" sz="1100" dirty="0" smtClean="0"/>
              <a:t>denúncia </a:t>
            </a:r>
            <a:r>
              <a:rPr lang="pt-BR" sz="1100" dirty="0"/>
              <a:t>de maus tratos a um cão, deslocou até </a:t>
            </a:r>
            <a:r>
              <a:rPr lang="pt-BR" sz="1100" dirty="0" smtClean="0"/>
              <a:t>a </a:t>
            </a:r>
            <a:r>
              <a:rPr lang="pt-BR" sz="1100" dirty="0"/>
              <a:t>Rua Vereador </a:t>
            </a:r>
            <a:r>
              <a:rPr lang="pt-BR" sz="1100" dirty="0" smtClean="0"/>
              <a:t>Antônio </a:t>
            </a:r>
            <a:r>
              <a:rPr lang="pt-BR" sz="1100" dirty="0"/>
              <a:t>Dias, </a:t>
            </a:r>
            <a:r>
              <a:rPr lang="pt-BR" sz="1100" dirty="0" smtClean="0"/>
              <a:t>Bairro Campestre, em Santa Maria, constatando um </a:t>
            </a:r>
            <a:r>
              <a:rPr lang="pt-BR" sz="1100" dirty="0"/>
              <a:t>cão de raça fila abrigado do tempo, com comida e água ao seu alcance, preso por uma corrente em um vai e vem, idade de aproximadamente 4 anos, porém apresenta uma desnutrição. Mediante a situação foi solicitado a secretaria do meio ambiente para que um veterinário da prefeitura comparecesse no  local para avaliar a situação do animal. Compareceu para tal avaliação a veterinária </a:t>
            </a:r>
            <a:r>
              <a:rPr lang="pt-BR" sz="1100" dirty="0" smtClean="0"/>
              <a:t>Patrícia que </a:t>
            </a:r>
            <a:r>
              <a:rPr lang="pt-BR" sz="1100" dirty="0"/>
              <a:t>não atestou maus tratos e sim uma caquexia devido a um possível distúrbio metabólico. Foi expedida uma notificação </a:t>
            </a:r>
            <a:r>
              <a:rPr lang="pt-BR" sz="1100" dirty="0" smtClean="0"/>
              <a:t>ambiental, </a:t>
            </a:r>
            <a:r>
              <a:rPr lang="pt-BR" sz="1100" dirty="0"/>
              <a:t>solicitando-se no prazo de 05 dias úteis a contar desta data o animal seja levado para atendimento médico veterinário, comprovando com notas fiscais todo esse atendimento, bem como de medicamentos e outros subsídios necessários ao seu suporte.</a:t>
            </a:r>
          </a:p>
        </p:txBody>
      </p:sp>
      <p:pic>
        <p:nvPicPr>
          <p:cNvPr id="6" name="Imagem 5"/>
          <p:cNvPicPr>
            <a:picLocks noChangeAspect="1"/>
          </p:cNvPicPr>
          <p:nvPr/>
        </p:nvPicPr>
        <p:blipFill>
          <a:blip r:embed="rId8" cstate="print"/>
          <a:stretch>
            <a:fillRect/>
          </a:stretch>
        </p:blipFill>
        <p:spPr>
          <a:xfrm>
            <a:off x="3673551" y="6833416"/>
            <a:ext cx="3070124" cy="262017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 xmlns:p14="http://schemas.microsoft.com/office/powerpoint/2010/main" val="9025573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Comando AMBIENTAL NO Combate </a:t>
            </a:r>
          </a:p>
          <a:p>
            <a:pPr algn="ctr" eaLnBrk="1" hangingPunct="1">
              <a:defRPr/>
            </a:pP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 AOS CRIMES CONTRA FAUNA</a:t>
            </a: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225836" y="1266824"/>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34ª Edição – De 23 a 29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357958" y="9382125"/>
            <a:ext cx="439717" cy="527050"/>
          </a:xfrm>
          <a:noFill/>
          <a:ln>
            <a:miter lim="800000"/>
            <a:headEnd/>
            <a:tailEnd/>
          </a:ln>
        </p:spPr>
        <p:txBody>
          <a:bodyPr/>
          <a:lstStyle/>
          <a:p>
            <a:fld id="{93C9EE72-C31E-4809-A0EC-3CAB553CF509}" type="slidenum">
              <a:rPr lang="pt-BR" altLang="pt-BR" b="1">
                <a:solidFill>
                  <a:schemeClr val="tx1"/>
                </a:solidFill>
              </a:rPr>
              <a:pPr/>
              <a:t>13</a:t>
            </a:fld>
            <a:endParaRPr lang="pt-BR" altLang="pt-BR" b="1" dirty="0">
              <a:solidFill>
                <a:schemeClr val="tx1"/>
              </a:solidFill>
            </a:endParaRPr>
          </a:p>
        </p:txBody>
      </p:sp>
      <p:sp>
        <p:nvSpPr>
          <p:cNvPr id="15" name="Retângulo 14"/>
          <p:cNvSpPr/>
          <p:nvPr/>
        </p:nvSpPr>
        <p:spPr>
          <a:xfrm>
            <a:off x="44624" y="5258186"/>
            <a:ext cx="6753051" cy="1015663"/>
          </a:xfrm>
          <a:prstGeom prst="rect">
            <a:avLst/>
          </a:prstGeom>
          <a:blipFill>
            <a:blip r:embed="rId7" cstate="print"/>
            <a:tile tx="0" ty="0" sx="100000" sy="100000" flip="none" algn="tl"/>
          </a:blipFill>
          <a:ln/>
          <a:scene3d>
            <a:camera prst="orthographicFront">
              <a:rot lat="0" lon="0" rev="0"/>
            </a:camera>
            <a:lightRig rig="threePt" dir="t">
              <a:rot lat="0" lon="0" rev="1200000"/>
            </a:lightRig>
          </a:scene3d>
          <a:sp3d>
            <a:bevelT w="63500" h="25400" prst="cross"/>
          </a:sp3d>
        </p:spPr>
        <p:style>
          <a:lnRef idx="0">
            <a:schemeClr val="accent3"/>
          </a:lnRef>
          <a:fillRef idx="3">
            <a:schemeClr val="accent3"/>
          </a:fillRef>
          <a:effectRef idx="3">
            <a:schemeClr val="accent3"/>
          </a:effectRef>
          <a:fontRef idx="minor">
            <a:schemeClr val="lt1"/>
          </a:fontRef>
        </p:style>
        <p:txBody>
          <a:bodyPr wrap="square">
            <a:spAutoFit/>
            <a:scene3d>
              <a:camera prst="orthographicFront"/>
              <a:lightRig rig="threePt" dir="t"/>
            </a:scene3d>
            <a:sp3d extrusionH="57150">
              <a:bevelT w="38100" h="38100" prst="angle"/>
            </a:sp3d>
          </a:bodyPr>
          <a:lstStyle/>
          <a:p>
            <a:pPr marL="285750" indent="-285750">
              <a:buFont typeface="Wingdings" panose="05000000000000000000" pitchFamily="2" charset="2"/>
              <a:buChar char="Ø"/>
              <a:defRPr/>
            </a:pPr>
            <a:r>
              <a:rPr lang="pt-BR" sz="1900" dirty="0">
                <a:solidFill>
                  <a:schemeClr val="tx1">
                    <a:lumMod val="95000"/>
                    <a:lumOff val="5000"/>
                  </a:schemeClr>
                </a:solidFill>
                <a:latin typeface="+mj-lt"/>
              </a:rPr>
              <a:t>FORAM </a:t>
            </a:r>
            <a:r>
              <a:rPr lang="pt-BR" sz="1900" dirty="0" smtClean="0">
                <a:solidFill>
                  <a:schemeClr val="tx1">
                    <a:lumMod val="95000"/>
                    <a:lumOff val="5000"/>
                  </a:schemeClr>
                </a:solidFill>
                <a:latin typeface="+mj-lt"/>
              </a:rPr>
              <a:t>APREENDIDOS </a:t>
            </a:r>
            <a:r>
              <a:rPr lang="pt-BR" sz="1900" dirty="0" smtClean="0">
                <a:solidFill>
                  <a:srgbClr val="FF0000"/>
                </a:solidFill>
                <a:latin typeface="+mj-lt"/>
              </a:rPr>
              <a:t> </a:t>
            </a:r>
            <a:r>
              <a:rPr lang="pt-BR" sz="1900" b="1" dirty="0" smtClean="0">
                <a:solidFill>
                  <a:srgbClr val="FF0000"/>
                </a:solidFill>
                <a:latin typeface="+mj-lt"/>
              </a:rPr>
              <a:t>125</a:t>
            </a:r>
            <a:r>
              <a:rPr lang="pt-BR" sz="1900" dirty="0" smtClean="0">
                <a:solidFill>
                  <a:srgbClr val="FF0000"/>
                </a:solidFill>
                <a:latin typeface="+mj-lt"/>
              </a:rPr>
              <a:t> </a:t>
            </a:r>
            <a:r>
              <a:rPr lang="pt-BR" sz="1900" b="1" dirty="0" smtClean="0">
                <a:solidFill>
                  <a:srgbClr val="FF0000"/>
                </a:solidFill>
                <a:latin typeface="+mj-lt"/>
              </a:rPr>
              <a:t>PÁSSAROS </a:t>
            </a:r>
            <a:r>
              <a:rPr lang="pt-BR" sz="1900" dirty="0">
                <a:solidFill>
                  <a:schemeClr val="tx1">
                    <a:lumMod val="95000"/>
                    <a:lumOff val="5000"/>
                  </a:schemeClr>
                </a:solidFill>
                <a:latin typeface="+mj-lt"/>
              </a:rPr>
              <a:t>EM CATIVEIROS.</a:t>
            </a:r>
          </a:p>
          <a:p>
            <a:pPr marL="285750" indent="-285750" algn="just">
              <a:buFont typeface="Wingdings" panose="05000000000000000000" pitchFamily="2" charset="2"/>
              <a:buChar char="Ø"/>
              <a:defRPr/>
            </a:pPr>
            <a:r>
              <a:rPr lang="pt-BR" sz="1900" dirty="0">
                <a:solidFill>
                  <a:schemeClr val="tx1">
                    <a:lumMod val="95000"/>
                    <a:lumOff val="5000"/>
                  </a:schemeClr>
                </a:solidFill>
                <a:latin typeface="+mj-lt"/>
              </a:rPr>
              <a:t>TOTAL </a:t>
            </a:r>
            <a:r>
              <a:rPr lang="pt-BR" sz="1900" dirty="0" smtClean="0">
                <a:solidFill>
                  <a:schemeClr val="tx1">
                    <a:lumMod val="95000"/>
                    <a:lumOff val="5000"/>
                  </a:schemeClr>
                </a:solidFill>
                <a:latin typeface="+mj-lt"/>
              </a:rPr>
              <a:t>DE  </a:t>
            </a:r>
            <a:r>
              <a:rPr lang="pt-BR" sz="1900" b="1" dirty="0" smtClean="0">
                <a:solidFill>
                  <a:srgbClr val="FF0000"/>
                </a:solidFill>
                <a:latin typeface="+mj-lt"/>
              </a:rPr>
              <a:t>09</a:t>
            </a:r>
            <a:r>
              <a:rPr lang="pt-BR" sz="1900" dirty="0" smtClean="0">
                <a:solidFill>
                  <a:schemeClr val="tx1">
                    <a:lumMod val="95000"/>
                    <a:lumOff val="5000"/>
                  </a:schemeClr>
                </a:solidFill>
                <a:latin typeface="+mj-lt"/>
              </a:rPr>
              <a:t> </a:t>
            </a:r>
            <a:r>
              <a:rPr lang="pt-BR" sz="1900" b="1" dirty="0" smtClean="0">
                <a:solidFill>
                  <a:srgbClr val="FF0000"/>
                </a:solidFill>
                <a:latin typeface="+mj-lt"/>
              </a:rPr>
              <a:t>INDIVÍDUOS </a:t>
            </a:r>
            <a:r>
              <a:rPr lang="pt-BR" sz="1900" dirty="0">
                <a:solidFill>
                  <a:schemeClr val="tx1">
                    <a:lumMod val="95000"/>
                    <a:lumOff val="5000"/>
                  </a:schemeClr>
                </a:solidFill>
                <a:latin typeface="+mj-lt"/>
              </a:rPr>
              <a:t>AUTUADOS POR TERMOS CIRCUNSTANCIADOS</a:t>
            </a:r>
            <a:r>
              <a:rPr lang="pt-BR" sz="2200" dirty="0">
                <a:solidFill>
                  <a:schemeClr val="tx1">
                    <a:lumMod val="95000"/>
                    <a:lumOff val="5000"/>
                  </a:schemeClr>
                </a:solidFill>
                <a:latin typeface="+mj-lt"/>
              </a:rPr>
              <a:t>.</a:t>
            </a:r>
          </a:p>
        </p:txBody>
      </p:sp>
      <p:pic>
        <p:nvPicPr>
          <p:cNvPr id="2" name="Imagem 1"/>
          <p:cNvPicPr>
            <a:picLocks noChangeAspect="1"/>
          </p:cNvPicPr>
          <p:nvPr/>
        </p:nvPicPr>
        <p:blipFill>
          <a:blip r:embed="rId8" cstate="print"/>
          <a:stretch>
            <a:fillRect/>
          </a:stretch>
        </p:blipFill>
        <p:spPr>
          <a:xfrm>
            <a:off x="3541267" y="6388670"/>
            <a:ext cx="3149845" cy="2911699"/>
          </a:xfrm>
          <a:prstGeom prst="rect">
            <a:avLst/>
          </a:prstGeom>
          <a:ln>
            <a:noFill/>
          </a:ln>
          <a:effectLst>
            <a:outerShdw blurRad="184150" dist="241300" dir="11520000" sx="110000" sy="110000" algn="ctr">
              <a:srgbClr val="000000">
                <a:alpha val="18000"/>
              </a:srgbClr>
            </a:outerShdw>
          </a:effectLst>
          <a:scene3d>
            <a:camera prst="perspectiveFront" fov="5100000">
              <a:rot lat="0" lon="600002" rev="0"/>
            </a:camera>
            <a:lightRig rig="flood" dir="t">
              <a:rot lat="0" lon="0" rev="13800000"/>
            </a:lightRig>
          </a:scene3d>
          <a:sp3d extrusionH="107950" prstMaterial="plastic">
            <a:bevelT w="82550" h="63500" prst="divot"/>
            <a:bevelB/>
          </a:sp3d>
        </p:spPr>
      </p:pic>
      <p:pic>
        <p:nvPicPr>
          <p:cNvPr id="5" name="Imagem 4"/>
          <p:cNvPicPr>
            <a:picLocks noChangeAspect="1"/>
          </p:cNvPicPr>
          <p:nvPr/>
        </p:nvPicPr>
        <p:blipFill>
          <a:blip r:embed="rId9" cstate="print"/>
          <a:stretch>
            <a:fillRect/>
          </a:stretch>
        </p:blipFill>
        <p:spPr>
          <a:xfrm>
            <a:off x="100173" y="2254572"/>
            <a:ext cx="3291908" cy="2829416"/>
          </a:xfrm>
          <a:prstGeom prst="rect">
            <a:avLst/>
          </a:prstGeom>
          <a:ln>
            <a:noFill/>
          </a:ln>
          <a:effectLst>
            <a:outerShdw blurRad="184150" dist="241300" dir="11520000" sx="110000" sy="110000" algn="ctr">
              <a:srgbClr val="000000">
                <a:alpha val="18000"/>
              </a:srgbClr>
            </a:outerShdw>
          </a:effectLst>
          <a:scene3d>
            <a:camera prst="perspectiveFront" fov="5100000">
              <a:rot lat="0" lon="20999997" rev="0"/>
            </a:camera>
            <a:lightRig rig="flood" dir="t">
              <a:rot lat="0" lon="0" rev="13800000"/>
            </a:lightRig>
          </a:scene3d>
          <a:sp3d extrusionH="107950" prstMaterial="plastic">
            <a:bevelT w="82550" h="63500" prst="divot"/>
            <a:bevelB/>
          </a:sp3d>
        </p:spPr>
      </p:pic>
      <p:pic>
        <p:nvPicPr>
          <p:cNvPr id="6" name="Imagem 5"/>
          <p:cNvPicPr>
            <a:picLocks noChangeAspect="1"/>
          </p:cNvPicPr>
          <p:nvPr/>
        </p:nvPicPr>
        <p:blipFill>
          <a:blip r:embed="rId10" cstate="print"/>
          <a:stretch>
            <a:fillRect/>
          </a:stretch>
        </p:blipFill>
        <p:spPr>
          <a:xfrm>
            <a:off x="201081" y="6423595"/>
            <a:ext cx="3391272" cy="2829943"/>
          </a:xfrm>
          <a:prstGeom prst="snip2DiagRect">
            <a:avLst/>
          </a:prstGeom>
          <a:solidFill>
            <a:srgbClr val="FFFFFF">
              <a:shade val="85000"/>
            </a:srgbClr>
          </a:solidFill>
          <a:ln w="88900" cap="sq">
            <a:noFill/>
            <a:miter lim="800000"/>
          </a:ln>
          <a:effectLst>
            <a:outerShdw blurRad="225425" dist="50800" dir="5220000" algn="ctr">
              <a:srgbClr val="000000">
                <a:alpha val="33000"/>
              </a:srgbClr>
            </a:outerShdw>
          </a:effectLst>
          <a:scene3d>
            <a:camera prst="perspectiveFront" fov="3300000">
              <a:rot lat="366924" lon="21037108" rev="63506"/>
            </a:camera>
            <a:lightRig rig="harsh" dir="t">
              <a:rot lat="0" lon="0" rev="3000000"/>
            </a:lightRig>
          </a:scene3d>
          <a:sp3d extrusionH="254000" contourW="19050">
            <a:bevelT w="82550" h="44450" prst="angle"/>
            <a:bevelB w="82550" h="44450" prst="angle"/>
            <a:contourClr>
              <a:srgbClr val="FFFFFF"/>
            </a:contourClr>
          </a:sp3d>
        </p:spPr>
      </p:pic>
      <p:pic>
        <p:nvPicPr>
          <p:cNvPr id="8" name="Imagem 7"/>
          <p:cNvPicPr>
            <a:picLocks noChangeAspect="1"/>
          </p:cNvPicPr>
          <p:nvPr/>
        </p:nvPicPr>
        <p:blipFill>
          <a:blip r:embed="rId11" cstate="print"/>
          <a:stretch>
            <a:fillRect/>
          </a:stretch>
        </p:blipFill>
        <p:spPr>
          <a:xfrm>
            <a:off x="3392081" y="2216765"/>
            <a:ext cx="3368880" cy="2940303"/>
          </a:xfrm>
          <a:prstGeom prst="rect">
            <a:avLst/>
          </a:prstGeom>
          <a:ln>
            <a:noFill/>
          </a:ln>
          <a:effectLst>
            <a:outerShdw blurRad="184150" dist="241300" dir="11520000" sx="110000" sy="110000" algn="ctr">
              <a:srgbClr val="000000">
                <a:alpha val="18000"/>
              </a:srgbClr>
            </a:outerShdw>
          </a:effectLst>
          <a:scene3d>
            <a:camera prst="perspectiveFront" fov="5100000">
              <a:rot lat="0" lon="300002" rev="0"/>
            </a:camera>
            <a:lightRig rig="flood" dir="t">
              <a:rot lat="0" lon="0" rev="13800000"/>
            </a:lightRig>
          </a:scene3d>
          <a:sp3d extrusionH="107950" prstMaterial="plastic">
            <a:bevelT w="82550" h="63500" prst="divot"/>
            <a:bevelB/>
          </a:sp3d>
        </p:spPr>
      </p:pic>
    </p:spTree>
    <p:extLst>
      <p:ext uri="{BB962C8B-B14F-4D97-AF65-F5344CB8AC3E}">
        <p14:creationId xmlns="" xmlns:p14="http://schemas.microsoft.com/office/powerpoint/2010/main" val="37989201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Comando AMBIENTAL NO Combate </a:t>
            </a:r>
          </a:p>
          <a:p>
            <a:pPr algn="ctr" eaLnBrk="1" hangingPunct="1">
              <a:defRPr/>
            </a:pP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 AOS CRIMES CONTRA FAUNA</a:t>
            </a: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225836" y="1266824"/>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34ª Edição – De 23 a 29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357958" y="9382125"/>
            <a:ext cx="439717" cy="527050"/>
          </a:xfrm>
          <a:noFill/>
          <a:ln>
            <a:miter lim="800000"/>
            <a:headEnd/>
            <a:tailEnd/>
          </a:ln>
        </p:spPr>
        <p:txBody>
          <a:bodyPr/>
          <a:lstStyle/>
          <a:p>
            <a:fld id="{93C9EE72-C31E-4809-A0EC-3CAB553CF509}" type="slidenum">
              <a:rPr lang="pt-BR" altLang="pt-BR" b="1">
                <a:solidFill>
                  <a:schemeClr val="tx1"/>
                </a:solidFill>
              </a:rPr>
              <a:pPr/>
              <a:t>14</a:t>
            </a:fld>
            <a:endParaRPr lang="pt-BR" altLang="pt-BR" b="1" dirty="0">
              <a:solidFill>
                <a:schemeClr val="tx1"/>
              </a:solidFill>
            </a:endParaRPr>
          </a:p>
        </p:txBody>
      </p:sp>
      <p:sp>
        <p:nvSpPr>
          <p:cNvPr id="4" name="Retângulo 3"/>
          <p:cNvSpPr/>
          <p:nvPr/>
        </p:nvSpPr>
        <p:spPr>
          <a:xfrm>
            <a:off x="3501008" y="2087820"/>
            <a:ext cx="3296666" cy="7363554"/>
          </a:xfrm>
          <a:prstGeom prst="rect">
            <a:avLst/>
          </a:prstGeom>
          <a:ln w="76200"/>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pt-BR" sz="1350" dirty="0"/>
              <a:t>Na </a:t>
            </a:r>
            <a:r>
              <a:rPr lang="pt-BR" sz="1350" dirty="0" smtClean="0"/>
              <a:t>noite de 24/07/2021</a:t>
            </a:r>
            <a:r>
              <a:rPr lang="pt-BR" sz="1350" dirty="0"/>
              <a:t>, no município de São Luiz Gonzaga, </a:t>
            </a:r>
            <a:r>
              <a:rPr lang="pt-BR" sz="1350" dirty="0" smtClean="0"/>
              <a:t>durante </a:t>
            </a:r>
            <a:r>
              <a:rPr lang="pt-BR" sz="1350" dirty="0"/>
              <a:t>a “Operação </a:t>
            </a:r>
            <a:r>
              <a:rPr lang="pt-BR" sz="1350" dirty="0" smtClean="0"/>
              <a:t>Abigeato” uma guarnição da PATRAM com </a:t>
            </a:r>
            <a:r>
              <a:rPr lang="pt-BR" sz="1350" dirty="0"/>
              <a:t>apoio de três guarnições do </a:t>
            </a:r>
            <a:r>
              <a:rPr lang="pt-BR" sz="1350" dirty="0" smtClean="0"/>
              <a:t>14ºBPM identificaram o evento </a:t>
            </a:r>
            <a:r>
              <a:rPr lang="pt-BR" sz="1350" dirty="0"/>
              <a:t>ilegal de rinha de galos, que ocorria em um galpão com a participação de oito pessoas e com arena montada para expectadores e apostadores. </a:t>
            </a:r>
            <a:r>
              <a:rPr lang="pt-BR" sz="1350" b="1" dirty="0">
                <a:solidFill>
                  <a:srgbClr val="FFFF00"/>
                </a:solidFill>
              </a:rPr>
              <a:t>Foram apreendidos 14 Galos </a:t>
            </a:r>
            <a:r>
              <a:rPr lang="pt-BR" sz="1350" b="1" dirty="0" smtClean="0">
                <a:solidFill>
                  <a:srgbClr val="FFFF00"/>
                </a:solidFill>
              </a:rPr>
              <a:t>Índio </a:t>
            </a:r>
            <a:r>
              <a:rPr lang="pt-BR" sz="1350" b="1" dirty="0">
                <a:solidFill>
                  <a:srgbClr val="FFFF00"/>
                </a:solidFill>
              </a:rPr>
              <a:t>Mura, 02 arenas de combate, medicamentos veterinários e todos os participantes qualificados pelo crime de maus tratos a animais</a:t>
            </a:r>
            <a:r>
              <a:rPr lang="pt-BR" sz="1350" b="1" dirty="0" smtClean="0">
                <a:solidFill>
                  <a:srgbClr val="FFFF00"/>
                </a:solidFill>
              </a:rPr>
              <a:t>.</a:t>
            </a:r>
          </a:p>
          <a:p>
            <a:pPr algn="just"/>
            <a:endParaRPr lang="pt-BR" sz="1350" b="1" dirty="0" smtClean="0">
              <a:solidFill>
                <a:srgbClr val="FF0000"/>
              </a:solidFill>
            </a:endParaRPr>
          </a:p>
          <a:p>
            <a:pPr algn="ctr"/>
            <a:r>
              <a:rPr lang="pt-BR" sz="1350" b="1" u="sng" dirty="0" smtClean="0">
                <a:solidFill>
                  <a:schemeClr val="tx1"/>
                </a:solidFill>
              </a:rPr>
              <a:t>MATERIAIS APREENDIDOS</a:t>
            </a:r>
          </a:p>
          <a:p>
            <a:pPr algn="ctr"/>
            <a:endParaRPr lang="pt-BR" sz="1350" b="1" u="sng" dirty="0" smtClean="0">
              <a:solidFill>
                <a:schemeClr val="tx1"/>
              </a:solidFill>
            </a:endParaRPr>
          </a:p>
          <a:p>
            <a:pPr marL="285750" indent="-285750" algn="just">
              <a:buFont typeface="Wingdings" panose="05000000000000000000" pitchFamily="2" charset="2"/>
              <a:buChar char="Ø"/>
            </a:pPr>
            <a:r>
              <a:rPr lang="pt-BR" sz="1350" b="1" dirty="0" smtClean="0">
                <a:solidFill>
                  <a:schemeClr val="tx1"/>
                </a:solidFill>
              </a:rPr>
              <a:t>14 </a:t>
            </a:r>
            <a:r>
              <a:rPr lang="pt-BR" sz="1350" b="1" dirty="0">
                <a:solidFill>
                  <a:schemeClr val="tx1"/>
                </a:solidFill>
              </a:rPr>
              <a:t>Galos índios (sendo os responsável nomeados como depositário Fiel</a:t>
            </a:r>
            <a:r>
              <a:rPr lang="pt-BR" sz="1350" b="1" dirty="0" smtClean="0">
                <a:solidFill>
                  <a:schemeClr val="tx1"/>
                </a:solidFill>
              </a:rPr>
              <a:t>)</a:t>
            </a:r>
          </a:p>
          <a:p>
            <a:pPr marL="285750" indent="-285750" algn="just">
              <a:buFont typeface="Wingdings" panose="05000000000000000000" pitchFamily="2" charset="2"/>
              <a:buChar char="Ø"/>
            </a:pPr>
            <a:r>
              <a:rPr lang="pt-BR" sz="1350" b="1" dirty="0" smtClean="0">
                <a:solidFill>
                  <a:schemeClr val="tx1"/>
                </a:solidFill>
              </a:rPr>
              <a:t>02 </a:t>
            </a:r>
            <a:r>
              <a:rPr lang="pt-BR" sz="1350" b="1" dirty="0">
                <a:solidFill>
                  <a:schemeClr val="tx1"/>
                </a:solidFill>
              </a:rPr>
              <a:t>Arenas de Combate (uma retangular e uma redonda</a:t>
            </a:r>
            <a:r>
              <a:rPr lang="pt-BR" sz="1350" b="1" dirty="0" smtClean="0">
                <a:solidFill>
                  <a:schemeClr val="tx1"/>
                </a:solidFill>
              </a:rPr>
              <a:t>)</a:t>
            </a:r>
          </a:p>
          <a:p>
            <a:pPr marL="285750" indent="-285750" algn="just">
              <a:buFont typeface="Wingdings" panose="05000000000000000000" pitchFamily="2" charset="2"/>
              <a:buChar char="Ø"/>
            </a:pPr>
            <a:r>
              <a:rPr lang="pt-BR" sz="1350" b="1" dirty="0" smtClean="0">
                <a:solidFill>
                  <a:schemeClr val="tx1"/>
                </a:solidFill>
              </a:rPr>
              <a:t>01 </a:t>
            </a:r>
            <a:r>
              <a:rPr lang="pt-BR" sz="1350" b="1" dirty="0">
                <a:solidFill>
                  <a:schemeClr val="tx1"/>
                </a:solidFill>
              </a:rPr>
              <a:t>Relógio cronometro</a:t>
            </a:r>
            <a:r>
              <a:rPr lang="pt-BR" sz="1350" b="1" dirty="0" smtClean="0">
                <a:solidFill>
                  <a:schemeClr val="tx1"/>
                </a:solidFill>
              </a:rPr>
              <a:t>; </a:t>
            </a:r>
          </a:p>
          <a:p>
            <a:pPr marL="285750" indent="-285750" algn="just">
              <a:buFont typeface="Wingdings" panose="05000000000000000000" pitchFamily="2" charset="2"/>
              <a:buChar char="Ø"/>
            </a:pPr>
            <a:r>
              <a:rPr lang="pt-BR" sz="1350" b="1" dirty="0" smtClean="0">
                <a:solidFill>
                  <a:schemeClr val="tx1"/>
                </a:solidFill>
              </a:rPr>
              <a:t>01 </a:t>
            </a:r>
            <a:r>
              <a:rPr lang="pt-BR" sz="1350" b="1" dirty="0">
                <a:solidFill>
                  <a:schemeClr val="tx1"/>
                </a:solidFill>
              </a:rPr>
              <a:t>Agenda com anotações e apostas</a:t>
            </a:r>
            <a:r>
              <a:rPr lang="pt-BR" sz="1350" b="1" dirty="0" smtClean="0">
                <a:solidFill>
                  <a:schemeClr val="tx1"/>
                </a:solidFill>
              </a:rPr>
              <a:t>;</a:t>
            </a:r>
          </a:p>
          <a:p>
            <a:pPr marL="285750" indent="-285750" algn="just">
              <a:buFont typeface="Wingdings" panose="05000000000000000000" pitchFamily="2" charset="2"/>
              <a:buChar char="Ø"/>
            </a:pPr>
            <a:r>
              <a:rPr lang="pt-BR" sz="1350" b="1" dirty="0" smtClean="0">
                <a:solidFill>
                  <a:schemeClr val="tx1"/>
                </a:solidFill>
              </a:rPr>
              <a:t>01 Embalagem </a:t>
            </a:r>
            <a:r>
              <a:rPr lang="pt-BR" sz="1350" b="1" dirty="0">
                <a:solidFill>
                  <a:schemeClr val="tx1"/>
                </a:solidFill>
              </a:rPr>
              <a:t>com lacres verdes numerados</a:t>
            </a:r>
            <a:r>
              <a:rPr lang="pt-BR" sz="1350" b="1" dirty="0" smtClean="0">
                <a:solidFill>
                  <a:schemeClr val="tx1"/>
                </a:solidFill>
              </a:rPr>
              <a:t>;</a:t>
            </a:r>
          </a:p>
          <a:p>
            <a:pPr marL="285750" indent="-285750" algn="just">
              <a:buFont typeface="Wingdings" panose="05000000000000000000" pitchFamily="2" charset="2"/>
              <a:buChar char="Ø"/>
            </a:pPr>
            <a:r>
              <a:rPr lang="pt-BR" sz="1350" b="1" dirty="0" smtClean="0">
                <a:solidFill>
                  <a:schemeClr val="tx1"/>
                </a:solidFill>
              </a:rPr>
              <a:t>01 </a:t>
            </a:r>
            <a:r>
              <a:rPr lang="pt-BR" sz="1350" b="1" dirty="0">
                <a:solidFill>
                  <a:schemeClr val="tx1"/>
                </a:solidFill>
              </a:rPr>
              <a:t>Embalagem com </a:t>
            </a:r>
            <a:r>
              <a:rPr lang="pt-BR" sz="1350" b="1" dirty="0" smtClean="0">
                <a:solidFill>
                  <a:schemeClr val="tx1"/>
                </a:solidFill>
              </a:rPr>
              <a:t>esporas </a:t>
            </a:r>
            <a:r>
              <a:rPr lang="pt-BR" sz="1350" b="1" dirty="0">
                <a:solidFill>
                  <a:schemeClr val="tx1"/>
                </a:solidFill>
              </a:rPr>
              <a:t>de plástico</a:t>
            </a:r>
            <a:r>
              <a:rPr lang="pt-BR" sz="1350" b="1" dirty="0" smtClean="0">
                <a:solidFill>
                  <a:schemeClr val="tx1"/>
                </a:solidFill>
              </a:rPr>
              <a:t>;</a:t>
            </a:r>
          </a:p>
          <a:p>
            <a:pPr marL="285750" indent="-285750" algn="just">
              <a:buFont typeface="Wingdings" panose="05000000000000000000" pitchFamily="2" charset="2"/>
              <a:buChar char="Ø"/>
            </a:pPr>
            <a:r>
              <a:rPr lang="pt-BR" sz="1350" b="1" dirty="0" smtClean="0">
                <a:solidFill>
                  <a:schemeClr val="tx1"/>
                </a:solidFill>
              </a:rPr>
              <a:t>01 </a:t>
            </a:r>
            <a:r>
              <a:rPr lang="pt-BR" sz="1350" b="1" dirty="0">
                <a:solidFill>
                  <a:schemeClr val="tx1"/>
                </a:solidFill>
              </a:rPr>
              <a:t>Frasco pequeno de </a:t>
            </a:r>
            <a:r>
              <a:rPr lang="pt-BR" sz="1350" b="1" dirty="0" smtClean="0">
                <a:solidFill>
                  <a:schemeClr val="tx1"/>
                </a:solidFill>
              </a:rPr>
              <a:t>antibiótico;</a:t>
            </a:r>
          </a:p>
          <a:p>
            <a:pPr marL="285750" indent="-285750" algn="just">
              <a:buFont typeface="Wingdings" panose="05000000000000000000" pitchFamily="2" charset="2"/>
              <a:buChar char="Ø"/>
            </a:pPr>
            <a:r>
              <a:rPr lang="pt-BR" sz="1350" b="1" dirty="0" smtClean="0">
                <a:solidFill>
                  <a:schemeClr val="tx1"/>
                </a:solidFill>
              </a:rPr>
              <a:t>01 </a:t>
            </a:r>
            <a:r>
              <a:rPr lang="pt-BR" sz="1350" b="1" dirty="0">
                <a:solidFill>
                  <a:schemeClr val="tx1"/>
                </a:solidFill>
              </a:rPr>
              <a:t>Vidro de solução antimicrobiana “</a:t>
            </a:r>
            <a:r>
              <a:rPr lang="pt-BR" sz="1350" b="1" dirty="0" err="1">
                <a:solidFill>
                  <a:schemeClr val="tx1"/>
                </a:solidFill>
              </a:rPr>
              <a:t>Tyladen</a:t>
            </a:r>
            <a:r>
              <a:rPr lang="pt-BR" sz="1350" b="1" dirty="0" smtClean="0">
                <a:solidFill>
                  <a:schemeClr val="tx1"/>
                </a:solidFill>
              </a:rPr>
              <a:t>”;</a:t>
            </a:r>
          </a:p>
          <a:p>
            <a:pPr marL="285750" indent="-285750" algn="just">
              <a:buFont typeface="Wingdings" panose="05000000000000000000" pitchFamily="2" charset="2"/>
              <a:buChar char="Ø"/>
            </a:pPr>
            <a:r>
              <a:rPr lang="pt-BR" sz="1350" b="1" dirty="0" smtClean="0">
                <a:solidFill>
                  <a:schemeClr val="tx1"/>
                </a:solidFill>
              </a:rPr>
              <a:t>01 </a:t>
            </a:r>
            <a:r>
              <a:rPr lang="pt-BR" sz="1350" b="1" dirty="0">
                <a:solidFill>
                  <a:schemeClr val="tx1"/>
                </a:solidFill>
              </a:rPr>
              <a:t>Vidro de Solução “Terramicina</a:t>
            </a:r>
            <a:r>
              <a:rPr lang="pt-BR" sz="1350" b="1" dirty="0" smtClean="0">
                <a:solidFill>
                  <a:schemeClr val="tx1"/>
                </a:solidFill>
              </a:rPr>
              <a:t>”;</a:t>
            </a:r>
          </a:p>
          <a:p>
            <a:pPr marL="285750" indent="-285750" algn="just">
              <a:buFont typeface="Wingdings" panose="05000000000000000000" pitchFamily="2" charset="2"/>
              <a:buChar char="Ø"/>
            </a:pPr>
            <a:r>
              <a:rPr lang="pt-BR" sz="1350" b="1" dirty="0" smtClean="0">
                <a:solidFill>
                  <a:schemeClr val="tx1"/>
                </a:solidFill>
              </a:rPr>
              <a:t>01 </a:t>
            </a:r>
            <a:r>
              <a:rPr lang="pt-BR" sz="1350" b="1" dirty="0">
                <a:solidFill>
                  <a:schemeClr val="tx1"/>
                </a:solidFill>
              </a:rPr>
              <a:t>Vidro de Tônico Poli vitamínico “</a:t>
            </a:r>
            <a:r>
              <a:rPr lang="pt-BR" sz="1350" b="1" dirty="0" err="1">
                <a:solidFill>
                  <a:schemeClr val="tx1"/>
                </a:solidFill>
              </a:rPr>
              <a:t>Paten</a:t>
            </a:r>
            <a:r>
              <a:rPr lang="pt-BR" sz="1350" b="1" dirty="0">
                <a:solidFill>
                  <a:schemeClr val="tx1"/>
                </a:solidFill>
              </a:rPr>
              <a:t> Fort B12</a:t>
            </a:r>
            <a:r>
              <a:rPr lang="pt-BR" sz="1350" b="1" dirty="0" smtClean="0">
                <a:solidFill>
                  <a:schemeClr val="tx1"/>
                </a:solidFill>
              </a:rPr>
              <a:t>”;</a:t>
            </a:r>
          </a:p>
          <a:p>
            <a:pPr marL="285750" indent="-285750" algn="just">
              <a:buFont typeface="Wingdings" panose="05000000000000000000" pitchFamily="2" charset="2"/>
              <a:buChar char="Ø"/>
            </a:pPr>
            <a:r>
              <a:rPr lang="pt-BR" sz="1350" b="1" dirty="0" smtClean="0">
                <a:solidFill>
                  <a:schemeClr val="tx1"/>
                </a:solidFill>
              </a:rPr>
              <a:t>03 </a:t>
            </a:r>
            <a:r>
              <a:rPr lang="pt-BR" sz="1350" b="1" dirty="0">
                <a:solidFill>
                  <a:schemeClr val="tx1"/>
                </a:solidFill>
              </a:rPr>
              <a:t>Seringas com agulha</a:t>
            </a:r>
            <a:r>
              <a:rPr lang="pt-BR" sz="1350" b="1" dirty="0" smtClean="0">
                <a:solidFill>
                  <a:schemeClr val="tx1"/>
                </a:solidFill>
              </a:rPr>
              <a:t>;</a:t>
            </a:r>
          </a:p>
          <a:p>
            <a:pPr marL="285750" indent="-285750" algn="just">
              <a:buFont typeface="Wingdings" panose="05000000000000000000" pitchFamily="2" charset="2"/>
              <a:buChar char="Ø"/>
            </a:pPr>
            <a:r>
              <a:rPr lang="pt-BR" sz="1350" b="1" dirty="0" smtClean="0">
                <a:solidFill>
                  <a:schemeClr val="tx1"/>
                </a:solidFill>
              </a:rPr>
              <a:t>01 </a:t>
            </a:r>
            <a:r>
              <a:rPr lang="pt-BR" sz="1350" b="1" dirty="0">
                <a:solidFill>
                  <a:schemeClr val="tx1"/>
                </a:solidFill>
              </a:rPr>
              <a:t>seringa sem agulha</a:t>
            </a:r>
            <a:r>
              <a:rPr lang="pt-BR" sz="1350" b="1" dirty="0" smtClean="0">
                <a:solidFill>
                  <a:schemeClr val="tx1"/>
                </a:solidFill>
              </a:rPr>
              <a:t>;</a:t>
            </a:r>
          </a:p>
          <a:p>
            <a:pPr marL="285750" indent="-285750" algn="just">
              <a:buFont typeface="Wingdings" panose="05000000000000000000" pitchFamily="2" charset="2"/>
              <a:buChar char="Ø"/>
            </a:pPr>
            <a:r>
              <a:rPr lang="pt-BR" sz="1350" b="1" dirty="0" smtClean="0">
                <a:solidFill>
                  <a:schemeClr val="tx1"/>
                </a:solidFill>
              </a:rPr>
              <a:t>01 </a:t>
            </a:r>
            <a:r>
              <a:rPr lang="pt-BR" sz="1350" b="1" dirty="0">
                <a:solidFill>
                  <a:schemeClr val="tx1"/>
                </a:solidFill>
              </a:rPr>
              <a:t>Rolo de esparadrapo </a:t>
            </a:r>
            <a:r>
              <a:rPr lang="pt-BR" sz="1350" b="1" dirty="0" smtClean="0">
                <a:solidFill>
                  <a:schemeClr val="tx1"/>
                </a:solidFill>
              </a:rPr>
              <a:t>usado.</a:t>
            </a:r>
            <a:endParaRPr lang="pt-BR" sz="1350" b="1" dirty="0">
              <a:solidFill>
                <a:schemeClr val="tx1"/>
              </a:solidFill>
            </a:endParaRPr>
          </a:p>
        </p:txBody>
      </p:sp>
      <p:pic>
        <p:nvPicPr>
          <p:cNvPr id="5" name="Imagem 4"/>
          <p:cNvPicPr>
            <a:picLocks noChangeAspect="1"/>
          </p:cNvPicPr>
          <p:nvPr/>
        </p:nvPicPr>
        <p:blipFill>
          <a:blip r:embed="rId7" cstate="print"/>
          <a:stretch>
            <a:fillRect/>
          </a:stretch>
        </p:blipFill>
        <p:spPr>
          <a:xfrm>
            <a:off x="138457" y="2219419"/>
            <a:ext cx="3290301" cy="3590837"/>
          </a:xfrm>
          <a:prstGeom prst="rect">
            <a:avLst/>
          </a:prstGeom>
          <a:ln w="57150">
            <a:solidFill>
              <a:srgbClr val="FF0000"/>
            </a:solidFill>
          </a:ln>
          <a:effectLst>
            <a:reflection blurRad="12700" stA="30000" endPos="30000" dist="5000" dir="5400000" sy="-100000" algn="bl" rotWithShape="0"/>
          </a:effectLst>
          <a:scene3d>
            <a:camera prst="perspectiveContrastingLeftFacing">
              <a:rot lat="289753" lon="20703279" rev="77829"/>
            </a:camera>
            <a:lightRig rig="threePt" dir="t">
              <a:rot lat="0" lon="0" rev="2700000"/>
            </a:lightRig>
          </a:scene3d>
          <a:sp3d>
            <a:bevelT w="63500" h="50800"/>
          </a:sp3d>
        </p:spPr>
      </p:pic>
      <p:pic>
        <p:nvPicPr>
          <p:cNvPr id="6" name="Imagem 5"/>
          <p:cNvPicPr>
            <a:picLocks noChangeAspect="1"/>
          </p:cNvPicPr>
          <p:nvPr/>
        </p:nvPicPr>
        <p:blipFill>
          <a:blip r:embed="rId8" cstate="print"/>
          <a:stretch>
            <a:fillRect/>
          </a:stretch>
        </p:blipFill>
        <p:spPr>
          <a:xfrm>
            <a:off x="113225" y="6210505"/>
            <a:ext cx="3274559" cy="3113682"/>
          </a:xfrm>
          <a:prstGeom prst="round2DiagRect">
            <a:avLst>
              <a:gd name="adj1" fmla="val 16667"/>
              <a:gd name="adj2" fmla="val 0"/>
            </a:avLst>
          </a:prstGeom>
          <a:ln w="88900" cap="sq">
            <a:solidFill>
              <a:schemeClr val="accent6"/>
            </a:solidFill>
            <a:miter lim="800000"/>
          </a:ln>
          <a:effectLst>
            <a:outerShdw blurRad="225425" dist="50800" dir="5220000" algn="ctr">
              <a:srgbClr val="000000">
                <a:alpha val="33000"/>
              </a:srgbClr>
            </a:outerShdw>
          </a:effectLst>
          <a:scene3d>
            <a:camera prst="perspectiveFront" fov="3300000">
              <a:rot lat="298392" lon="36001" rev="121516"/>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 xmlns:p14="http://schemas.microsoft.com/office/powerpoint/2010/main" val="3350056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Comando AMBIENTAL NO Combate </a:t>
            </a:r>
          </a:p>
          <a:p>
            <a:pPr algn="ctr" eaLnBrk="1" hangingPunct="1">
              <a:defRPr/>
            </a:pP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 </a:t>
            </a:r>
            <a:r>
              <a:rPr lang="pt-BR" sz="2000" b="1" dirty="0" smtClean="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A pesca irregular</a:t>
            </a:r>
            <a:endPar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endParaRP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225836" y="1266824"/>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34ª Edição – De 23 a 29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357958" y="9382125"/>
            <a:ext cx="439717" cy="527050"/>
          </a:xfrm>
          <a:noFill/>
          <a:ln>
            <a:miter lim="800000"/>
            <a:headEnd/>
            <a:tailEnd/>
          </a:ln>
        </p:spPr>
        <p:txBody>
          <a:bodyPr/>
          <a:lstStyle/>
          <a:p>
            <a:fld id="{93C9EE72-C31E-4809-A0EC-3CAB553CF509}" type="slidenum">
              <a:rPr lang="pt-BR" altLang="pt-BR" b="1">
                <a:solidFill>
                  <a:schemeClr val="tx1"/>
                </a:solidFill>
              </a:rPr>
              <a:pPr/>
              <a:t>15</a:t>
            </a:fld>
            <a:endParaRPr lang="pt-BR" altLang="pt-BR" b="1" dirty="0">
              <a:solidFill>
                <a:schemeClr val="tx1"/>
              </a:solidFill>
            </a:endParaRPr>
          </a:p>
        </p:txBody>
      </p:sp>
      <p:sp>
        <p:nvSpPr>
          <p:cNvPr id="2" name="Retângulo 1"/>
          <p:cNvSpPr/>
          <p:nvPr/>
        </p:nvSpPr>
        <p:spPr>
          <a:xfrm>
            <a:off x="65084" y="2169358"/>
            <a:ext cx="3219900" cy="7248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just"/>
            <a:r>
              <a:rPr lang="pt-BR" sz="1500" dirty="0"/>
              <a:t>Na </a:t>
            </a:r>
            <a:r>
              <a:rPr lang="pt-BR" sz="1500" dirty="0" smtClean="0"/>
              <a:t>tarde do dia 23/07/2021</a:t>
            </a:r>
            <a:r>
              <a:rPr lang="pt-BR" sz="1500" dirty="0"/>
              <a:t>, uma guarnição da PATRAM de Capão da Canoa, realizou patrulhamento embarcado na Lagoa Itapeva e Rio Três Forquilhas no </a:t>
            </a:r>
            <a:r>
              <a:rPr lang="pt-BR" sz="1500" dirty="0" smtClean="0"/>
              <a:t>município </a:t>
            </a:r>
            <a:r>
              <a:rPr lang="pt-BR" sz="1500" dirty="0"/>
              <a:t>de Terra de Areia, a fim de fiscalizar a pesca irregular, bem como outros crimes contra a fauna e flora</a:t>
            </a:r>
            <a:r>
              <a:rPr lang="pt-BR" sz="1500" dirty="0" smtClean="0"/>
              <a:t>. Durante </a:t>
            </a:r>
            <a:r>
              <a:rPr lang="pt-BR" sz="1500" dirty="0"/>
              <a:t>a fiscalização </a:t>
            </a:r>
            <a:r>
              <a:rPr lang="pt-BR" sz="1500" b="1" dirty="0">
                <a:solidFill>
                  <a:schemeClr val="tx1"/>
                </a:solidFill>
              </a:rPr>
              <a:t>foi flagrado o uso de redes de pesca de diversas malhas, sem identificação de propriedade, com 19 peças de rede, totalizando 950 metros de comprimento armadas na Lagoa Itapeva</a:t>
            </a:r>
            <a:r>
              <a:rPr lang="pt-BR" sz="1500" dirty="0">
                <a:solidFill>
                  <a:schemeClr val="tx1"/>
                </a:solidFill>
              </a:rPr>
              <a:t>,</a:t>
            </a:r>
            <a:r>
              <a:rPr lang="pt-BR" sz="1500" dirty="0"/>
              <a:t> contrariando assim a Instrução Normativa IN 017-2004, sendo apreendidas. Também durante o patrulhamento foi abordado um pescador com Protocolo de Recebimento do Formulário de Solicitação da Licença de Pescador Profissional, estando assim regularmente conforme legislação vigente. Ainda foi abordado outro pescador sem Licença de Pesca, no interior da Lagoa, </a:t>
            </a:r>
            <a:r>
              <a:rPr lang="pt-BR" sz="1500" b="1" dirty="0">
                <a:solidFill>
                  <a:schemeClr val="tx1"/>
                </a:solidFill>
              </a:rPr>
              <a:t>realizando a pesca de forma irregular com uso de petrechos não permitidos, redes malha 40mm, com 15 peças de rede, totalizando 750 metros de comprimento, sendo apreendidas e recolhidas. </a:t>
            </a:r>
          </a:p>
        </p:txBody>
      </p:sp>
      <p:pic>
        <p:nvPicPr>
          <p:cNvPr id="8" name="Imagem 7"/>
          <p:cNvPicPr>
            <a:picLocks noChangeAspect="1"/>
          </p:cNvPicPr>
          <p:nvPr/>
        </p:nvPicPr>
        <p:blipFill>
          <a:blip r:embed="rId7" cstate="print"/>
          <a:stretch>
            <a:fillRect/>
          </a:stretch>
        </p:blipFill>
        <p:spPr>
          <a:xfrm>
            <a:off x="3419485" y="2198129"/>
            <a:ext cx="3340102" cy="217880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m 8"/>
          <p:cNvPicPr>
            <a:picLocks noChangeAspect="1"/>
          </p:cNvPicPr>
          <p:nvPr/>
        </p:nvPicPr>
        <p:blipFill>
          <a:blip r:embed="rId8" cstate="print"/>
          <a:stretch>
            <a:fillRect/>
          </a:stretch>
        </p:blipFill>
        <p:spPr>
          <a:xfrm>
            <a:off x="3439888" y="4484167"/>
            <a:ext cx="3362699" cy="2426187"/>
          </a:xfrm>
          <a:prstGeom prst="rect">
            <a:avLst/>
          </a:prstGeom>
          <a:scene3d>
            <a:camera prst="orthographicFront"/>
            <a:lightRig rig="threePt" dir="t"/>
          </a:scene3d>
          <a:sp3d>
            <a:bevelT prst="slope"/>
          </a:sp3d>
        </p:spPr>
      </p:pic>
      <p:pic>
        <p:nvPicPr>
          <p:cNvPr id="10" name="Imagem 9"/>
          <p:cNvPicPr>
            <a:picLocks noChangeAspect="1"/>
          </p:cNvPicPr>
          <p:nvPr/>
        </p:nvPicPr>
        <p:blipFill>
          <a:blip r:embed="rId9" cstate="print"/>
          <a:stretch>
            <a:fillRect/>
          </a:stretch>
        </p:blipFill>
        <p:spPr>
          <a:xfrm>
            <a:off x="3439888" y="6961162"/>
            <a:ext cx="3357787" cy="25058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 xmlns:p14="http://schemas.microsoft.com/office/powerpoint/2010/main" val="13771721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Comando AMBIENTAL NO Combate </a:t>
            </a:r>
          </a:p>
          <a:p>
            <a:pPr algn="ctr" eaLnBrk="1" hangingPunct="1">
              <a:defRPr/>
            </a:pP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 AOS CRIMES </a:t>
            </a:r>
            <a:r>
              <a:rPr lang="pt-BR" sz="2000" b="1" dirty="0" smtClean="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CONTRA </a:t>
            </a:r>
            <a:r>
              <a:rPr lang="pt-BR" sz="2000" b="1" dirty="0" err="1" smtClean="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fLORA</a:t>
            </a:r>
            <a:endPar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endParaRP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225836" y="1266824"/>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34ª Edição – De 23 a 29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357958" y="9382125"/>
            <a:ext cx="439717" cy="527050"/>
          </a:xfrm>
          <a:noFill/>
          <a:ln>
            <a:miter lim="800000"/>
            <a:headEnd/>
            <a:tailEnd/>
          </a:ln>
        </p:spPr>
        <p:txBody>
          <a:bodyPr/>
          <a:lstStyle/>
          <a:p>
            <a:fld id="{93C9EE72-C31E-4809-A0EC-3CAB553CF509}" type="slidenum">
              <a:rPr lang="pt-BR" altLang="pt-BR" b="1">
                <a:solidFill>
                  <a:schemeClr val="tx1"/>
                </a:solidFill>
              </a:rPr>
              <a:pPr/>
              <a:t>16</a:t>
            </a:fld>
            <a:endParaRPr lang="pt-BR" altLang="pt-BR" b="1" dirty="0">
              <a:solidFill>
                <a:schemeClr val="tx1"/>
              </a:solidFill>
            </a:endParaRPr>
          </a:p>
        </p:txBody>
      </p:sp>
      <p:sp>
        <p:nvSpPr>
          <p:cNvPr id="2" name="Retângulo 1"/>
          <p:cNvSpPr/>
          <p:nvPr/>
        </p:nvSpPr>
        <p:spPr>
          <a:xfrm>
            <a:off x="3212976" y="2095480"/>
            <a:ext cx="3578240" cy="3093154"/>
          </a:xfrm>
          <a:prstGeom prst="rect">
            <a:avLst/>
          </a:prstGeom>
          <a:ln w="57150"/>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r>
              <a:rPr lang="pt-BR" sz="1500" dirty="0"/>
              <a:t>Na </a:t>
            </a:r>
            <a:r>
              <a:rPr lang="pt-BR" sz="1500" dirty="0" smtClean="0"/>
              <a:t>manhã do dia 23/07/2021, a guarnição da PATRAM de Pelotas em apoio a </a:t>
            </a:r>
            <a:r>
              <a:rPr lang="pt-BR" sz="1500" dirty="0"/>
              <a:t>fiscal ambiental da Prefeitura de Canguçu, </a:t>
            </a:r>
            <a:r>
              <a:rPr lang="pt-BR" sz="1500" b="1" dirty="0" smtClean="0">
                <a:solidFill>
                  <a:schemeClr val="tx1">
                    <a:lumMod val="75000"/>
                    <a:lumOff val="25000"/>
                  </a:schemeClr>
                </a:solidFill>
              </a:rPr>
              <a:t>verificou que </a:t>
            </a:r>
            <a:r>
              <a:rPr lang="pt-BR" sz="1500" b="1" dirty="0">
                <a:solidFill>
                  <a:schemeClr val="tx1">
                    <a:lumMod val="75000"/>
                    <a:lumOff val="25000"/>
                  </a:schemeClr>
                </a:solidFill>
              </a:rPr>
              <a:t>750 metros quadrados de mata nativa haviam sido recentemente suprimidos com o uso de máquinas e tratores, sendo diversos exemplares de árvores de grande porte.</a:t>
            </a:r>
            <a:r>
              <a:rPr lang="pt-BR" sz="1500" dirty="0"/>
              <a:t> Diante da situação, a pessoa responsável </a:t>
            </a:r>
            <a:r>
              <a:rPr lang="pt-BR" sz="1500" dirty="0" smtClean="0"/>
              <a:t>não apresentou a </a:t>
            </a:r>
            <a:r>
              <a:rPr lang="pt-BR" sz="1500" dirty="0"/>
              <a:t>devida </a:t>
            </a:r>
            <a:r>
              <a:rPr lang="pt-BR" sz="1500" dirty="0" smtClean="0"/>
              <a:t>autorização. Os policiais lavraram Termo Circunstanciado , e a parte administrativa foi efetuada  </a:t>
            </a:r>
            <a:r>
              <a:rPr lang="pt-BR" sz="1500" dirty="0"/>
              <a:t>pela fiscal ambiental. </a:t>
            </a:r>
          </a:p>
        </p:txBody>
      </p:sp>
      <p:pic>
        <p:nvPicPr>
          <p:cNvPr id="4" name="Imagem 3"/>
          <p:cNvPicPr>
            <a:picLocks noChangeAspect="1"/>
          </p:cNvPicPr>
          <p:nvPr/>
        </p:nvPicPr>
        <p:blipFill>
          <a:blip r:embed="rId7" cstate="print"/>
          <a:stretch>
            <a:fillRect/>
          </a:stretch>
        </p:blipFill>
        <p:spPr>
          <a:xfrm>
            <a:off x="71414" y="2139224"/>
            <a:ext cx="3022042" cy="2046893"/>
          </a:xfrm>
          <a:prstGeom prst="rect">
            <a:avLst/>
          </a:prstGeom>
          <a:scene3d>
            <a:camera prst="orthographicFront"/>
            <a:lightRig rig="threePt" dir="t"/>
          </a:scene3d>
          <a:sp3d>
            <a:bevelT prst="relaxedInset"/>
          </a:sp3d>
        </p:spPr>
      </p:pic>
      <p:pic>
        <p:nvPicPr>
          <p:cNvPr id="5" name="Imagem 4"/>
          <p:cNvPicPr>
            <a:picLocks noChangeAspect="1"/>
          </p:cNvPicPr>
          <p:nvPr/>
        </p:nvPicPr>
        <p:blipFill>
          <a:blip r:embed="rId8" cstate="print"/>
          <a:stretch>
            <a:fillRect/>
          </a:stretch>
        </p:blipFill>
        <p:spPr>
          <a:xfrm>
            <a:off x="119706" y="4267485"/>
            <a:ext cx="2976874" cy="187773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Retângulo 5"/>
          <p:cNvSpPr/>
          <p:nvPr/>
        </p:nvSpPr>
        <p:spPr>
          <a:xfrm>
            <a:off x="138012" y="6269589"/>
            <a:ext cx="3433864" cy="3093154"/>
          </a:xfrm>
          <a:prstGeom prst="rect">
            <a:avLst/>
          </a:prstGeom>
          <a:ln w="57150"/>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pt-BR" sz="1300" dirty="0"/>
              <a:t>Na tarde desta segunda-feira 26/07/2021, uma guarnição do 2° BABM, do município de Alegrete, durante patrulhamento ambiental no bairro Vila Inês, </a:t>
            </a:r>
            <a:r>
              <a:rPr lang="pt-BR" sz="1300" b="1" dirty="0">
                <a:solidFill>
                  <a:schemeClr val="tx1">
                    <a:lumMod val="75000"/>
                    <a:lumOff val="25000"/>
                  </a:schemeClr>
                </a:solidFill>
              </a:rPr>
              <a:t>flagrou o depósito de treze (13) metros cúbicos de lenha nativa de </a:t>
            </a:r>
            <a:r>
              <a:rPr lang="pt-BR" sz="1300" b="1" dirty="0" err="1">
                <a:solidFill>
                  <a:schemeClr val="tx1">
                    <a:lumMod val="75000"/>
                    <a:lumOff val="25000"/>
                  </a:schemeClr>
                </a:solidFill>
              </a:rPr>
              <a:t>espinilho</a:t>
            </a:r>
            <a:r>
              <a:rPr lang="pt-BR" sz="1300" b="1" dirty="0">
                <a:solidFill>
                  <a:schemeClr val="tx1">
                    <a:lumMod val="75000"/>
                    <a:lumOff val="25000"/>
                  </a:schemeClr>
                </a:solidFill>
              </a:rPr>
              <a:t> (acácia </a:t>
            </a:r>
            <a:r>
              <a:rPr lang="pt-BR" sz="1300" b="1" dirty="0" err="1">
                <a:solidFill>
                  <a:schemeClr val="tx1">
                    <a:lumMod val="75000"/>
                    <a:lumOff val="25000"/>
                  </a:schemeClr>
                </a:solidFill>
              </a:rPr>
              <a:t>caven</a:t>
            </a:r>
            <a:r>
              <a:rPr lang="pt-BR" sz="1300" b="1" dirty="0">
                <a:solidFill>
                  <a:schemeClr val="tx1">
                    <a:lumMod val="75000"/>
                    <a:lumOff val="25000"/>
                  </a:schemeClr>
                </a:solidFill>
              </a:rPr>
              <a:t>) sem a devida licença do órgão ambiental competente</a:t>
            </a:r>
            <a:r>
              <a:rPr lang="pt-BR" sz="1300" dirty="0">
                <a:solidFill>
                  <a:schemeClr val="tx1">
                    <a:lumMod val="75000"/>
                    <a:lumOff val="25000"/>
                  </a:schemeClr>
                </a:solidFill>
              </a:rPr>
              <a:t>.</a:t>
            </a:r>
            <a:r>
              <a:rPr lang="pt-BR" sz="1300" dirty="0"/>
              <a:t> No local foi constatado que não há documentos que comprovem a origem do produto florestal tampouco para o seu comércio ou armazenamento. Diante do fato foi confeccionado </a:t>
            </a:r>
            <a:r>
              <a:rPr lang="pt-BR" sz="1300" dirty="0" smtClean="0"/>
              <a:t>Termo </a:t>
            </a:r>
            <a:r>
              <a:rPr lang="pt-BR" sz="1300" dirty="0"/>
              <a:t>C</a:t>
            </a:r>
            <a:r>
              <a:rPr lang="pt-BR" sz="1300" dirty="0" smtClean="0"/>
              <a:t>ircunstanciado </a:t>
            </a:r>
            <a:r>
              <a:rPr lang="pt-BR" sz="1300" dirty="0"/>
              <a:t>em desfavor </a:t>
            </a:r>
            <a:r>
              <a:rPr lang="pt-BR" sz="1300" dirty="0" smtClean="0"/>
              <a:t>do proprietário </a:t>
            </a:r>
            <a:r>
              <a:rPr lang="pt-BR" sz="1300" dirty="0"/>
              <a:t>da lenheira, por crime contra a flora, sendo o material apreendido ficando o mesmo como fiel depositário das lenhas.</a:t>
            </a:r>
          </a:p>
        </p:txBody>
      </p:sp>
      <p:pic>
        <p:nvPicPr>
          <p:cNvPr id="8" name="Imagem 7"/>
          <p:cNvPicPr>
            <a:picLocks noChangeAspect="1"/>
          </p:cNvPicPr>
          <p:nvPr/>
        </p:nvPicPr>
        <p:blipFill>
          <a:blip r:embed="rId9" cstate="print"/>
          <a:stretch>
            <a:fillRect/>
          </a:stretch>
        </p:blipFill>
        <p:spPr>
          <a:xfrm>
            <a:off x="3643314" y="5261561"/>
            <a:ext cx="3092000" cy="185167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m 9"/>
          <p:cNvPicPr>
            <a:picLocks noChangeAspect="1"/>
          </p:cNvPicPr>
          <p:nvPr/>
        </p:nvPicPr>
        <p:blipFill>
          <a:blip r:embed="rId10" cstate="print"/>
          <a:stretch>
            <a:fillRect/>
          </a:stretch>
        </p:blipFill>
        <p:spPr>
          <a:xfrm rot="21441086">
            <a:off x="3641634" y="7243079"/>
            <a:ext cx="3093475" cy="2133757"/>
          </a:xfrm>
          <a:prstGeom prst="rect">
            <a:avLst/>
          </a:prstGeom>
          <a:ln>
            <a:noFill/>
          </a:ln>
          <a:effectLst>
            <a:outerShdw blurRad="225425" dist="50800" dir="5220000" algn="ctr">
              <a:srgbClr val="000000">
                <a:alpha val="33000"/>
              </a:srgbClr>
            </a:outerShdw>
          </a:effectLst>
          <a:scene3d>
            <a:camera prst="perspectiveFront" fov="3300000">
              <a:rot lat="298393" lon="35998" rev="21421515"/>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 xmlns:p14="http://schemas.microsoft.com/office/powerpoint/2010/main" val="28840193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chemeClr val="tx1"/>
                </a:solidFill>
                <a:effectLst>
                  <a:outerShdw blurRad="38100" dist="38100" dir="2700000" algn="tl">
                    <a:srgbClr val="000000">
                      <a:alpha val="43137"/>
                    </a:srgbClr>
                  </a:outerShdw>
                </a:effectLst>
                <a:latin typeface="Algerian" panose="04020705040A02060702" pitchFamily="82" charset="0"/>
                <a:cs typeface="Arial" pitchFamily="34" charset="0"/>
              </a:rPr>
              <a:t>         </a:t>
            </a:r>
          </a:p>
          <a:p>
            <a:pPr algn="ctr" eaLnBrk="1" hangingPunct="1">
              <a:defRPr/>
            </a:pP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Comando AMBIENTAL NO Combate </a:t>
            </a:r>
          </a:p>
          <a:p>
            <a:pPr algn="ctr" eaLnBrk="1" hangingPunct="1">
              <a:defRPr/>
            </a:pP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 AOS CRIMES DE POLUIÇÃO</a:t>
            </a:r>
          </a:p>
          <a:p>
            <a:pPr algn="ctr" eaLnBrk="1" hangingPunct="1">
              <a:defRPr/>
            </a:pPr>
            <a:endParaRPr lang="pt-BR" sz="2000" b="1" dirty="0">
              <a:solidFill>
                <a:schemeClr val="tx1"/>
              </a:solidFill>
              <a:effectLst>
                <a:outerShdw blurRad="38100" dist="38100" dir="2700000" algn="tl">
                  <a:srgbClr val="000000">
                    <a:alpha val="43137"/>
                  </a:srgbClr>
                </a:outerShdw>
              </a:effectLst>
              <a:latin typeface="Algerian" panose="04020705040A02060702" pitchFamily="82" charset="0"/>
              <a:cs typeface="Arial" pitchFamily="34" charset="0"/>
            </a:endParaRP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225836" y="1266824"/>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34ª Edição – De 23 a 29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429396" y="9382125"/>
            <a:ext cx="368279" cy="527050"/>
          </a:xfrm>
          <a:noFill/>
          <a:ln>
            <a:miter lim="800000"/>
            <a:headEnd/>
            <a:tailEnd/>
          </a:ln>
        </p:spPr>
        <p:txBody>
          <a:bodyPr/>
          <a:lstStyle/>
          <a:p>
            <a:fld id="{93C9EE72-C31E-4809-A0EC-3CAB553CF509}" type="slidenum">
              <a:rPr lang="pt-BR" altLang="pt-BR" b="1">
                <a:solidFill>
                  <a:schemeClr val="tx1"/>
                </a:solidFill>
              </a:rPr>
              <a:pPr/>
              <a:t>17</a:t>
            </a:fld>
            <a:endParaRPr lang="pt-BR" altLang="pt-BR" b="1">
              <a:solidFill>
                <a:schemeClr val="tx1"/>
              </a:solidFill>
            </a:endParaRPr>
          </a:p>
        </p:txBody>
      </p:sp>
      <p:sp>
        <p:nvSpPr>
          <p:cNvPr id="9" name="Retângulo 8"/>
          <p:cNvSpPr/>
          <p:nvPr/>
        </p:nvSpPr>
        <p:spPr>
          <a:xfrm>
            <a:off x="3500438" y="2160865"/>
            <a:ext cx="3297236" cy="2693045"/>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just"/>
            <a:r>
              <a:rPr lang="pt-BR" sz="1300" dirty="0" smtClean="0"/>
              <a:t>Na manhã do dia 23/07/2021, </a:t>
            </a:r>
            <a:r>
              <a:rPr lang="pt-BR" sz="1300" dirty="0"/>
              <a:t>a </a:t>
            </a:r>
            <a:r>
              <a:rPr lang="pt-BR" sz="1300" dirty="0" smtClean="0"/>
              <a:t>PATRAM </a:t>
            </a:r>
            <a:r>
              <a:rPr lang="pt-BR" sz="1300" dirty="0"/>
              <a:t>de Sapucaia do Sul realizou a fiscalização em Lavagens de Veículos no município de Novo Hamburgo</a:t>
            </a:r>
            <a:r>
              <a:rPr lang="pt-BR" sz="1300" dirty="0" smtClean="0"/>
              <a:t>. Foi </a:t>
            </a:r>
            <a:r>
              <a:rPr lang="pt-BR" sz="1300" dirty="0"/>
              <a:t>fiscalizado empreendimentos com atividade em Lavagens Comercial de Veículos</a:t>
            </a:r>
            <a:r>
              <a:rPr lang="pt-BR" sz="1300" dirty="0" smtClean="0"/>
              <a:t>, sendo </a:t>
            </a:r>
            <a:r>
              <a:rPr lang="pt-BR" sz="1300" b="1" dirty="0">
                <a:solidFill>
                  <a:schemeClr val="bg2">
                    <a:lumMod val="25000"/>
                  </a:schemeClr>
                </a:solidFill>
              </a:rPr>
              <a:t>constatado que </a:t>
            </a:r>
            <a:r>
              <a:rPr lang="pt-BR" sz="1300" b="1" dirty="0" smtClean="0">
                <a:solidFill>
                  <a:schemeClr val="bg2">
                    <a:lumMod val="25000"/>
                  </a:schemeClr>
                </a:solidFill>
              </a:rPr>
              <a:t>uma </a:t>
            </a:r>
            <a:r>
              <a:rPr lang="pt-BR" sz="1300" b="1" dirty="0">
                <a:solidFill>
                  <a:schemeClr val="bg2">
                    <a:lumMod val="25000"/>
                  </a:schemeClr>
                </a:solidFill>
              </a:rPr>
              <a:t>delas estava em funcionamento sem Licença de Operação Ambiental, alvará de funcionamento e PPCI dos </a:t>
            </a:r>
            <a:r>
              <a:rPr lang="pt-BR" sz="1300" b="1" dirty="0" smtClean="0">
                <a:solidFill>
                  <a:schemeClr val="bg2">
                    <a:lumMod val="25000"/>
                  </a:schemeClr>
                </a:solidFill>
              </a:rPr>
              <a:t>Bombeiros</a:t>
            </a:r>
            <a:r>
              <a:rPr lang="pt-BR" sz="1300" dirty="0" smtClean="0">
                <a:solidFill>
                  <a:schemeClr val="bg2">
                    <a:lumMod val="25000"/>
                  </a:schemeClr>
                </a:solidFill>
              </a:rPr>
              <a:t>.</a:t>
            </a:r>
            <a:r>
              <a:rPr lang="pt-BR" sz="1300" dirty="0" smtClean="0"/>
              <a:t> Diante </a:t>
            </a:r>
            <a:r>
              <a:rPr lang="pt-BR" sz="1300" dirty="0"/>
              <a:t>do apresentado foi  lavrado  Termo </a:t>
            </a:r>
            <a:r>
              <a:rPr lang="pt-BR" sz="1300" dirty="0" smtClean="0"/>
              <a:t>Circunstanciado  </a:t>
            </a:r>
            <a:r>
              <a:rPr lang="pt-BR" sz="1300" dirty="0"/>
              <a:t>e  Notificação Ambiental para regularização das documentações junto aos órgãos competentes.</a:t>
            </a:r>
          </a:p>
        </p:txBody>
      </p:sp>
      <p:pic>
        <p:nvPicPr>
          <p:cNvPr id="12" name="Imagem 11"/>
          <p:cNvPicPr>
            <a:picLocks noChangeAspect="1"/>
          </p:cNvPicPr>
          <p:nvPr/>
        </p:nvPicPr>
        <p:blipFill>
          <a:blip r:embed="rId7" cstate="print"/>
          <a:stretch>
            <a:fillRect/>
          </a:stretch>
        </p:blipFill>
        <p:spPr>
          <a:xfrm>
            <a:off x="172910" y="2182756"/>
            <a:ext cx="3113214" cy="15679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Imagem 12"/>
          <p:cNvPicPr>
            <a:picLocks noChangeAspect="1"/>
          </p:cNvPicPr>
          <p:nvPr/>
        </p:nvPicPr>
        <p:blipFill>
          <a:blip r:embed="rId8" cstate="print"/>
          <a:stretch>
            <a:fillRect/>
          </a:stretch>
        </p:blipFill>
        <p:spPr>
          <a:xfrm>
            <a:off x="100903" y="3922639"/>
            <a:ext cx="3256659" cy="162788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Retângulo 1"/>
          <p:cNvSpPr/>
          <p:nvPr/>
        </p:nvSpPr>
        <p:spPr>
          <a:xfrm>
            <a:off x="100902" y="5843855"/>
            <a:ext cx="3613850" cy="3539430"/>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lgn="just"/>
            <a:r>
              <a:rPr lang="pt-BR" sz="1600" dirty="0" smtClean="0"/>
              <a:t>No dia 23/07/2021 </a:t>
            </a:r>
            <a:r>
              <a:rPr lang="pt-BR" sz="1600" dirty="0"/>
              <a:t>uma guarnição da PATRAM de </a:t>
            </a:r>
            <a:r>
              <a:rPr lang="pt-BR" sz="1600" dirty="0" err="1" smtClean="0"/>
              <a:t>Tramandaí</a:t>
            </a:r>
            <a:r>
              <a:rPr lang="pt-BR" sz="1600" dirty="0" smtClean="0"/>
              <a:t>, </a:t>
            </a:r>
            <a:r>
              <a:rPr lang="pt-BR" sz="1600" dirty="0"/>
              <a:t>após o recebimento de notícia crime de descarte cloacal em um terreno baldio, deslocou até a Av. Fernandes Bastos, na cidade de Tramandaí, onde </a:t>
            </a:r>
            <a:r>
              <a:rPr lang="pt-BR" sz="1600" b="1" dirty="0">
                <a:solidFill>
                  <a:schemeClr val="bg2">
                    <a:lumMod val="25000"/>
                  </a:schemeClr>
                </a:solidFill>
              </a:rPr>
              <a:t>constatou um caminhão tanque de transporte e coleta de resíduos CLOACAIS, classe </a:t>
            </a:r>
            <a:r>
              <a:rPr lang="pt-BR" sz="1600" b="1" dirty="0" smtClean="0">
                <a:solidFill>
                  <a:schemeClr val="bg2">
                    <a:lumMod val="25000"/>
                  </a:schemeClr>
                </a:solidFill>
              </a:rPr>
              <a:t>06</a:t>
            </a:r>
            <a:r>
              <a:rPr lang="pt-BR" sz="1600" b="1" dirty="0">
                <a:solidFill>
                  <a:schemeClr val="bg2">
                    <a:lumMod val="25000"/>
                  </a:schemeClr>
                </a:solidFill>
              </a:rPr>
              <a:t>, </a:t>
            </a:r>
            <a:r>
              <a:rPr lang="pt-BR" sz="1600" b="1" dirty="0" smtClean="0">
                <a:solidFill>
                  <a:schemeClr val="bg2">
                    <a:lumMod val="25000"/>
                  </a:schemeClr>
                </a:solidFill>
              </a:rPr>
              <a:t>que estava </a:t>
            </a:r>
            <a:r>
              <a:rPr lang="pt-BR" sz="1600" b="1" dirty="0">
                <a:solidFill>
                  <a:schemeClr val="bg2">
                    <a:lumMod val="25000"/>
                  </a:schemeClr>
                </a:solidFill>
              </a:rPr>
              <a:t>com o tanque de armazenamento dos resíduos aberto </a:t>
            </a:r>
            <a:r>
              <a:rPr lang="pt-BR" sz="1600" b="1" dirty="0" smtClean="0">
                <a:solidFill>
                  <a:schemeClr val="bg2">
                    <a:lumMod val="25000"/>
                  </a:schemeClr>
                </a:solidFill>
              </a:rPr>
              <a:t>e lavando </a:t>
            </a:r>
            <a:r>
              <a:rPr lang="pt-BR" sz="1600" b="1" dirty="0">
                <a:solidFill>
                  <a:schemeClr val="bg2">
                    <a:lumMod val="25000"/>
                  </a:schemeClr>
                </a:solidFill>
              </a:rPr>
              <a:t>com jato de água, vindo a escorrer sobre o solo do terreno e via pública</a:t>
            </a:r>
            <a:r>
              <a:rPr lang="pt-BR" sz="1600" dirty="0" smtClean="0"/>
              <a:t>. Diante </a:t>
            </a:r>
            <a:r>
              <a:rPr lang="pt-BR" sz="1600" dirty="0"/>
              <a:t>do fato, foram conduzidos na condição de presos ao posto de saúde e DPPA de </a:t>
            </a:r>
            <a:r>
              <a:rPr lang="pt-BR" sz="1600" dirty="0" err="1" smtClean="0"/>
              <a:t>Tramandaí</a:t>
            </a:r>
            <a:r>
              <a:rPr lang="pt-BR" sz="1600" dirty="0" smtClean="0"/>
              <a:t>.</a:t>
            </a:r>
            <a:endParaRPr lang="pt-BR" sz="1600" dirty="0"/>
          </a:p>
        </p:txBody>
      </p:sp>
      <p:pic>
        <p:nvPicPr>
          <p:cNvPr id="4" name="Imagem 3"/>
          <p:cNvPicPr>
            <a:picLocks noChangeAspect="1"/>
          </p:cNvPicPr>
          <p:nvPr/>
        </p:nvPicPr>
        <p:blipFill>
          <a:blip r:embed="rId9" cstate="print"/>
          <a:stretch>
            <a:fillRect/>
          </a:stretch>
        </p:blipFill>
        <p:spPr>
          <a:xfrm>
            <a:off x="3690131" y="4788703"/>
            <a:ext cx="3134443" cy="2058522"/>
          </a:xfrm>
          <a:prstGeom prst="rect">
            <a:avLst/>
          </a:prstGeom>
          <a:ln>
            <a:noFill/>
          </a:ln>
          <a:effectLst>
            <a:softEdge rad="112500"/>
          </a:effectLst>
        </p:spPr>
      </p:pic>
      <p:pic>
        <p:nvPicPr>
          <p:cNvPr id="5" name="Imagem 4"/>
          <p:cNvPicPr>
            <a:picLocks noChangeAspect="1"/>
          </p:cNvPicPr>
          <p:nvPr/>
        </p:nvPicPr>
        <p:blipFill>
          <a:blip r:embed="rId10" cstate="print"/>
          <a:stretch>
            <a:fillRect/>
          </a:stretch>
        </p:blipFill>
        <p:spPr>
          <a:xfrm>
            <a:off x="3863722" y="6949471"/>
            <a:ext cx="2851426" cy="239773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6" name="Elipse 5"/>
          <p:cNvSpPr/>
          <p:nvPr/>
        </p:nvSpPr>
        <p:spPr>
          <a:xfrm>
            <a:off x="4725144" y="7257256"/>
            <a:ext cx="216024" cy="2467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Elipse 20"/>
          <p:cNvSpPr/>
          <p:nvPr/>
        </p:nvSpPr>
        <p:spPr>
          <a:xfrm>
            <a:off x="4941179" y="7324482"/>
            <a:ext cx="216024" cy="2467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apreensões REALIZADAS</a:t>
            </a: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116632" y="1259344"/>
            <a:ext cx="826900"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34ª Edição – De 23 a 29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357958" y="9382125"/>
            <a:ext cx="439717" cy="527050"/>
          </a:xfrm>
          <a:noFill/>
          <a:ln>
            <a:miter lim="800000"/>
            <a:headEnd/>
            <a:tailEnd/>
          </a:ln>
        </p:spPr>
        <p:txBody>
          <a:bodyPr/>
          <a:lstStyle/>
          <a:p>
            <a:fld id="{93C9EE72-C31E-4809-A0EC-3CAB553CF509}" type="slidenum">
              <a:rPr lang="pt-BR" altLang="pt-BR" b="1">
                <a:solidFill>
                  <a:schemeClr val="tx1"/>
                </a:solidFill>
              </a:rPr>
              <a:pPr/>
              <a:t>18</a:t>
            </a:fld>
            <a:endParaRPr lang="pt-BR" altLang="pt-BR" b="1" dirty="0">
              <a:solidFill>
                <a:schemeClr val="tx1"/>
              </a:solidFill>
            </a:endParaRPr>
          </a:p>
        </p:txBody>
      </p:sp>
      <p:sp>
        <p:nvSpPr>
          <p:cNvPr id="4" name="Retângulo 3"/>
          <p:cNvSpPr/>
          <p:nvPr/>
        </p:nvSpPr>
        <p:spPr>
          <a:xfrm>
            <a:off x="3542185" y="2145888"/>
            <a:ext cx="3244401" cy="4693593"/>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pt-BR" sz="1300" dirty="0"/>
              <a:t>Na </a:t>
            </a:r>
            <a:r>
              <a:rPr lang="pt-BR" sz="1300" dirty="0" smtClean="0"/>
              <a:t>manhã do dia 24/07/2021, </a:t>
            </a:r>
            <a:r>
              <a:rPr lang="pt-BR" sz="1300" dirty="0"/>
              <a:t>uma guarnição da </a:t>
            </a:r>
            <a:r>
              <a:rPr lang="pt-BR" sz="1300" dirty="0" smtClean="0"/>
              <a:t> PATRAM de Caxias do Sul, deslocou </a:t>
            </a:r>
            <a:r>
              <a:rPr lang="pt-BR" sz="1300" dirty="0"/>
              <a:t>até o interior do município de Farroupilha para averiguar </a:t>
            </a:r>
            <a:r>
              <a:rPr lang="pt-BR" sz="1300" dirty="0" smtClean="0"/>
              <a:t>denúncia de </a:t>
            </a:r>
            <a:r>
              <a:rPr lang="pt-BR" sz="1300" dirty="0"/>
              <a:t>criação </a:t>
            </a:r>
            <a:r>
              <a:rPr lang="pt-BR" sz="1300" dirty="0" smtClean="0"/>
              <a:t>de javalis em cativeiro. No </a:t>
            </a:r>
            <a:r>
              <a:rPr lang="pt-BR" sz="1300" dirty="0"/>
              <a:t>local durante as diligências </a:t>
            </a:r>
            <a:r>
              <a:rPr lang="pt-BR" sz="1300" b="1" u="sng" dirty="0"/>
              <a:t>foram localizados 02 (dois) javalis confinados em um chiqueiro, sendo que um deles encontrava-se em óbito dentro do </a:t>
            </a:r>
            <a:r>
              <a:rPr lang="pt-BR" sz="1300" b="1" u="sng" dirty="0" smtClean="0"/>
              <a:t>chiqueiro, </a:t>
            </a:r>
            <a:r>
              <a:rPr lang="pt-BR" sz="1300" b="1" u="sng" dirty="0"/>
              <a:t>já sem a cabeça que havia sido comida pelo outro</a:t>
            </a:r>
            <a:r>
              <a:rPr lang="pt-BR" sz="1300" u="sng" dirty="0"/>
              <a:t>. </a:t>
            </a:r>
            <a:r>
              <a:rPr lang="pt-BR" sz="1300" dirty="0"/>
              <a:t>O javali que estava vivo foi abatido pelo proprietário com a utilização de uma arma branca (faca) conforme prevê a instrução normativa n</a:t>
            </a:r>
            <a:r>
              <a:rPr lang="pt-BR" sz="1300" dirty="0" smtClean="0"/>
              <a:t>° 12/2019 </a:t>
            </a:r>
            <a:r>
              <a:rPr lang="pt-BR" sz="1300" dirty="0"/>
              <a:t>e </a:t>
            </a:r>
            <a:r>
              <a:rPr lang="pt-BR" sz="1300" dirty="0" smtClean="0"/>
              <a:t>manual de boas práticas para controle do javali (</a:t>
            </a:r>
            <a:r>
              <a:rPr lang="pt-BR" sz="1300" dirty="0"/>
              <a:t>ambas do IBAMA), posteriormente as carcaças foram enterradas em uma cova na mesma propriedade. No local também foi localizada uma espingarda </a:t>
            </a:r>
            <a:r>
              <a:rPr lang="pt-BR" sz="1300" b="1" u="sng" dirty="0" smtClean="0"/>
              <a:t>cal. 12 </a:t>
            </a:r>
            <a:r>
              <a:rPr lang="pt-BR" sz="1300" b="1" u="sng" dirty="0"/>
              <a:t>sem a documentação prevista na legislação</a:t>
            </a:r>
            <a:r>
              <a:rPr lang="pt-BR" sz="1300" dirty="0"/>
              <a:t>. Diante dos fatos foi dado voz de prisão ao indivíduo e o mesmo conduzido e apresentado na DPPA de Farroupilha onde </a:t>
            </a:r>
            <a:r>
              <a:rPr lang="pt-BR" sz="1300" dirty="0" smtClean="0"/>
              <a:t>foi realizado a ocorrência policial</a:t>
            </a:r>
            <a:r>
              <a:rPr lang="pt-BR" sz="1300" dirty="0"/>
              <a:t>.</a:t>
            </a:r>
          </a:p>
        </p:txBody>
      </p:sp>
      <p:pic>
        <p:nvPicPr>
          <p:cNvPr id="9" name="Imagem 8"/>
          <p:cNvPicPr>
            <a:picLocks noChangeAspect="1"/>
          </p:cNvPicPr>
          <p:nvPr/>
        </p:nvPicPr>
        <p:blipFill>
          <a:blip r:embed="rId7" cstate="print"/>
          <a:stretch>
            <a:fillRect/>
          </a:stretch>
        </p:blipFill>
        <p:spPr>
          <a:xfrm>
            <a:off x="3714752" y="6942776"/>
            <a:ext cx="2928958" cy="251905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Imagem 9"/>
          <p:cNvPicPr>
            <a:picLocks noChangeAspect="1"/>
          </p:cNvPicPr>
          <p:nvPr/>
        </p:nvPicPr>
        <p:blipFill>
          <a:blip r:embed="rId8" cstate="print"/>
          <a:stretch>
            <a:fillRect/>
          </a:stretch>
        </p:blipFill>
        <p:spPr>
          <a:xfrm>
            <a:off x="110461" y="5745088"/>
            <a:ext cx="3435924" cy="3312368"/>
          </a:xfrm>
          <a:prstGeom prst="rect">
            <a:avLst/>
          </a:prstGeom>
          <a:ln w="57150">
            <a:solidFill>
              <a:schemeClr val="tx1"/>
            </a:solidFill>
          </a:ln>
          <a:effectLst>
            <a:reflection blurRad="12700" stA="30000" endPos="30000" dist="5000" dir="5400000" sy="-100000" algn="bl" rotWithShape="0"/>
          </a:effectLst>
          <a:scene3d>
            <a:camera prst="perspectiveContrastingLeftFacing">
              <a:rot lat="295431" lon="20402243" rev="52222"/>
            </a:camera>
            <a:lightRig rig="threePt" dir="t">
              <a:rot lat="0" lon="0" rev="2700000"/>
            </a:lightRig>
          </a:scene3d>
          <a:sp3d>
            <a:bevelT w="63500" h="50800"/>
          </a:sp3d>
        </p:spPr>
      </p:pic>
      <p:pic>
        <p:nvPicPr>
          <p:cNvPr id="12" name="Imagem 11"/>
          <p:cNvPicPr>
            <a:picLocks noChangeAspect="1"/>
          </p:cNvPicPr>
          <p:nvPr/>
        </p:nvPicPr>
        <p:blipFill>
          <a:blip r:embed="rId9" cstate="print"/>
          <a:stretch>
            <a:fillRect/>
          </a:stretch>
        </p:blipFill>
        <p:spPr>
          <a:xfrm>
            <a:off x="148406" y="2381232"/>
            <a:ext cx="3313409" cy="2833716"/>
          </a:xfrm>
          <a:prstGeom prst="rect">
            <a:avLst/>
          </a:prstGeom>
          <a:ln>
            <a:noFill/>
          </a:ln>
          <a:effectLst>
            <a:outerShdw blurRad="225425" dist="50800" dir="5220000" algn="ctr">
              <a:srgbClr val="000000">
                <a:alpha val="33000"/>
              </a:srgbClr>
            </a:outerShdw>
          </a:effectLst>
          <a:scene3d>
            <a:camera prst="perspectiveFront" fov="3300000">
              <a:rot lat="366925" lon="21037107" rev="63506"/>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 xmlns:p14="http://schemas.microsoft.com/office/powerpoint/2010/main" val="381320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apreensões REALIZADAS</a:t>
            </a: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116632" y="1259344"/>
            <a:ext cx="826900"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34ª Edição – De 23 a 29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357958" y="9382125"/>
            <a:ext cx="439717" cy="527050"/>
          </a:xfrm>
          <a:noFill/>
          <a:ln>
            <a:miter lim="800000"/>
            <a:headEnd/>
            <a:tailEnd/>
          </a:ln>
        </p:spPr>
        <p:txBody>
          <a:bodyPr/>
          <a:lstStyle/>
          <a:p>
            <a:fld id="{93C9EE72-C31E-4809-A0EC-3CAB553CF509}" type="slidenum">
              <a:rPr lang="pt-BR" altLang="pt-BR" b="1">
                <a:solidFill>
                  <a:schemeClr val="tx1"/>
                </a:solidFill>
              </a:rPr>
              <a:pPr/>
              <a:t>19</a:t>
            </a:fld>
            <a:endParaRPr lang="pt-BR" altLang="pt-BR" b="1" dirty="0">
              <a:solidFill>
                <a:schemeClr val="tx1"/>
              </a:solidFill>
            </a:endParaRPr>
          </a:p>
        </p:txBody>
      </p:sp>
      <p:sp>
        <p:nvSpPr>
          <p:cNvPr id="2" name="Retângulo 1"/>
          <p:cNvSpPr/>
          <p:nvPr/>
        </p:nvSpPr>
        <p:spPr>
          <a:xfrm>
            <a:off x="3717032" y="2179586"/>
            <a:ext cx="3058542" cy="3108543"/>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r>
              <a:rPr lang="pt-BR" sz="1400" dirty="0" smtClean="0"/>
              <a:t>No dia 24/07/2021 </a:t>
            </a:r>
            <a:r>
              <a:rPr lang="pt-BR" sz="1400" dirty="0"/>
              <a:t>uma equipe da PATRAM de Pelotas, </a:t>
            </a:r>
            <a:r>
              <a:rPr lang="pt-BR" sz="1400" dirty="0" smtClean="0"/>
              <a:t>em </a:t>
            </a:r>
            <a:r>
              <a:rPr lang="pt-BR" sz="1400" dirty="0"/>
              <a:t>conjunto com a Secretaria Estadual de Meio </a:t>
            </a:r>
            <a:r>
              <a:rPr lang="pt-BR" sz="1400" dirty="0" smtClean="0"/>
              <a:t>Ambiente em patrulhamento </a:t>
            </a:r>
            <a:r>
              <a:rPr lang="pt-BR" sz="1400" dirty="0"/>
              <a:t>embarcado pelo canal São Gonçalo na localidade de Santa </a:t>
            </a:r>
            <a:r>
              <a:rPr lang="pt-BR" sz="1400" dirty="0" smtClean="0"/>
              <a:t>Isabel, avistou </a:t>
            </a:r>
            <a:r>
              <a:rPr lang="pt-BR" sz="1400" dirty="0"/>
              <a:t>uma embarcação </a:t>
            </a:r>
            <a:r>
              <a:rPr lang="pt-BR" sz="1400" dirty="0" smtClean="0"/>
              <a:t>suspeita, realizando a abordagem, </a:t>
            </a:r>
            <a:r>
              <a:rPr lang="pt-BR" sz="1400" b="1" dirty="0" smtClean="0">
                <a:solidFill>
                  <a:schemeClr val="bg2">
                    <a:lumMod val="25000"/>
                  </a:schemeClr>
                </a:solidFill>
              </a:rPr>
              <a:t>sendo localizadas </a:t>
            </a:r>
            <a:r>
              <a:rPr lang="pt-BR" sz="1400" b="1" dirty="0">
                <a:solidFill>
                  <a:schemeClr val="bg2">
                    <a:lumMod val="25000"/>
                  </a:schemeClr>
                </a:solidFill>
              </a:rPr>
              <a:t>29 munições de calibre 12 intactas, </a:t>
            </a:r>
            <a:r>
              <a:rPr lang="pt-BR" sz="1400" b="1" dirty="0" smtClean="0">
                <a:solidFill>
                  <a:schemeClr val="bg2">
                    <a:lumMod val="25000"/>
                  </a:schemeClr>
                </a:solidFill>
              </a:rPr>
              <a:t>05 </a:t>
            </a:r>
            <a:r>
              <a:rPr lang="pt-BR" sz="1400" b="1" dirty="0">
                <a:solidFill>
                  <a:schemeClr val="bg2">
                    <a:lumMod val="25000"/>
                  </a:schemeClr>
                </a:solidFill>
              </a:rPr>
              <a:t>chamas de caça de </a:t>
            </a:r>
            <a:r>
              <a:rPr lang="pt-BR" sz="1400" b="1" dirty="0" smtClean="0">
                <a:solidFill>
                  <a:schemeClr val="bg2">
                    <a:lumMod val="25000"/>
                  </a:schemeClr>
                </a:solidFill>
              </a:rPr>
              <a:t>marreco e 01 </a:t>
            </a:r>
            <a:r>
              <a:rPr lang="pt-BR" sz="1400" b="1" dirty="0">
                <a:solidFill>
                  <a:schemeClr val="bg2">
                    <a:lumMod val="25000"/>
                  </a:schemeClr>
                </a:solidFill>
              </a:rPr>
              <a:t>apito</a:t>
            </a:r>
            <a:r>
              <a:rPr lang="pt-BR" sz="1400" b="1" dirty="0" smtClean="0">
                <a:solidFill>
                  <a:schemeClr val="bg2">
                    <a:lumMod val="25000"/>
                  </a:schemeClr>
                </a:solidFill>
              </a:rPr>
              <a:t>. </a:t>
            </a:r>
            <a:r>
              <a:rPr lang="pt-BR" sz="1400" dirty="0" smtClean="0"/>
              <a:t>O indivíduo </a:t>
            </a:r>
            <a:r>
              <a:rPr lang="pt-BR" sz="1400" dirty="0"/>
              <a:t>foi encaminhado a Delegacia de </a:t>
            </a:r>
            <a:r>
              <a:rPr lang="pt-BR" sz="1400" dirty="0" smtClean="0"/>
              <a:t>Polícia de </a:t>
            </a:r>
            <a:r>
              <a:rPr lang="pt-BR" sz="1400" dirty="0"/>
              <a:t>Arroio Grande onde foi lavrado flagrante pelo delegado e estipulado fiança de um salário mínimo.</a:t>
            </a:r>
          </a:p>
        </p:txBody>
      </p:sp>
      <p:pic>
        <p:nvPicPr>
          <p:cNvPr id="4" name="Imagem 3"/>
          <p:cNvPicPr>
            <a:picLocks noChangeAspect="1"/>
          </p:cNvPicPr>
          <p:nvPr/>
        </p:nvPicPr>
        <p:blipFill>
          <a:blip r:embed="rId7" cstate="print"/>
          <a:stretch>
            <a:fillRect/>
          </a:stretch>
        </p:blipFill>
        <p:spPr>
          <a:xfrm>
            <a:off x="132259" y="2232479"/>
            <a:ext cx="3456384" cy="28083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tângulo 4"/>
          <p:cNvSpPr/>
          <p:nvPr/>
        </p:nvSpPr>
        <p:spPr>
          <a:xfrm>
            <a:off x="99389" y="5238752"/>
            <a:ext cx="3258173" cy="424731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a:r>
              <a:rPr lang="pt-BR" sz="1500" dirty="0"/>
              <a:t>Na </a:t>
            </a:r>
            <a:r>
              <a:rPr lang="pt-BR" sz="1500" dirty="0" smtClean="0"/>
              <a:t>madrugada do dia 25/07/2021, </a:t>
            </a:r>
            <a:r>
              <a:rPr lang="pt-BR" sz="1500" dirty="0"/>
              <a:t>a </a:t>
            </a:r>
            <a:r>
              <a:rPr lang="pt-BR" sz="1500" dirty="0" smtClean="0"/>
              <a:t>PATRAM de Pelotas realizou </a:t>
            </a:r>
            <a:r>
              <a:rPr lang="pt-BR" sz="1500" dirty="0"/>
              <a:t>patrulhamento no interior do município de Pedro </a:t>
            </a:r>
            <a:r>
              <a:rPr lang="pt-BR" sz="1500" dirty="0" smtClean="0"/>
              <a:t>Osório, tendo abordado  </a:t>
            </a:r>
            <a:r>
              <a:rPr lang="pt-BR" sz="1500" dirty="0"/>
              <a:t>um grupo de pessoas que estava acampado próximo ao Rio Piratini, </a:t>
            </a:r>
            <a:r>
              <a:rPr lang="pt-BR" sz="1500" dirty="0" smtClean="0"/>
              <a:t>sendo flagrado </a:t>
            </a:r>
            <a:r>
              <a:rPr lang="pt-BR" sz="1500" dirty="0"/>
              <a:t>dois homens </a:t>
            </a:r>
            <a:r>
              <a:rPr lang="pt-BR" sz="1500" b="1" u="sng" dirty="0"/>
              <a:t>com munições e armas de fogo sem </a:t>
            </a:r>
            <a:r>
              <a:rPr lang="pt-BR" sz="1500" b="1" u="sng" dirty="0" smtClean="0"/>
              <a:t>registro</a:t>
            </a:r>
            <a:r>
              <a:rPr lang="pt-BR" sz="1500" b="1" dirty="0" smtClean="0"/>
              <a:t>. </a:t>
            </a:r>
            <a:r>
              <a:rPr lang="pt-BR" sz="1500" dirty="0" smtClean="0"/>
              <a:t>Em </a:t>
            </a:r>
            <a:r>
              <a:rPr lang="pt-BR" sz="1500" dirty="0"/>
              <a:t>revista ao acampamento os policiais localizaram o </a:t>
            </a:r>
            <a:r>
              <a:rPr lang="pt-BR" sz="1500" b="1" u="sng" dirty="0"/>
              <a:t>couro de uma capivara recentemente abatida junto à barraca de uma terceira pessoa que tinha em sua posse uma </a:t>
            </a:r>
            <a:r>
              <a:rPr lang="pt-BR" sz="1500" b="1" u="sng" dirty="0" smtClean="0"/>
              <a:t>arma de fogo </a:t>
            </a:r>
            <a:r>
              <a:rPr lang="pt-BR" sz="1500" b="1" u="sng" dirty="0"/>
              <a:t>calibre 12 </a:t>
            </a:r>
            <a:r>
              <a:rPr lang="pt-BR" sz="1500" b="1" u="sng" dirty="0" smtClean="0"/>
              <a:t>com registro</a:t>
            </a:r>
            <a:r>
              <a:rPr lang="pt-BR" sz="1500" dirty="0" smtClean="0"/>
              <a:t>. Diante </a:t>
            </a:r>
            <a:r>
              <a:rPr lang="pt-BR" sz="1500" dirty="0"/>
              <a:t>dos fatos </a:t>
            </a:r>
            <a:r>
              <a:rPr lang="pt-BR" sz="1500" dirty="0" smtClean="0"/>
              <a:t>foi dada voz de prisão as </a:t>
            </a:r>
            <a:r>
              <a:rPr lang="pt-BR" sz="1500" dirty="0"/>
              <a:t>três pessoas </a:t>
            </a:r>
            <a:r>
              <a:rPr lang="pt-BR" sz="1500" dirty="0" smtClean="0"/>
              <a:t>e conduzidas </a:t>
            </a:r>
            <a:r>
              <a:rPr lang="pt-BR" sz="1500" dirty="0"/>
              <a:t>à Delegacia de Polícia Civil do </a:t>
            </a:r>
            <a:r>
              <a:rPr lang="pt-BR" sz="1500" dirty="0" smtClean="0"/>
              <a:t>município, juntamente </a:t>
            </a:r>
            <a:r>
              <a:rPr lang="pt-BR" sz="1500" dirty="0"/>
              <a:t>com todo o material apreendido. </a:t>
            </a:r>
          </a:p>
        </p:txBody>
      </p:sp>
      <p:pic>
        <p:nvPicPr>
          <p:cNvPr id="6" name="Imagem 5"/>
          <p:cNvPicPr>
            <a:picLocks noChangeAspect="1"/>
          </p:cNvPicPr>
          <p:nvPr/>
        </p:nvPicPr>
        <p:blipFill>
          <a:blip r:embed="rId8" cstate="print"/>
          <a:stretch>
            <a:fillRect/>
          </a:stretch>
        </p:blipFill>
        <p:spPr>
          <a:xfrm>
            <a:off x="3357564" y="5785176"/>
            <a:ext cx="3420503" cy="3096000"/>
          </a:xfrm>
          <a:prstGeom prst="rect">
            <a:avLst/>
          </a:prstGeom>
          <a:ln>
            <a:noFill/>
          </a:ln>
          <a:effectLst>
            <a:outerShdw blurRad="184150" dist="241300" dir="11520000" sx="110000" sy="110000" algn="ctr">
              <a:srgbClr val="000000">
                <a:alpha val="18000"/>
              </a:srgbClr>
            </a:outerShdw>
          </a:effectLst>
          <a:scene3d>
            <a:camera prst="perspectiveFront" fov="5100000">
              <a:rot lat="0" lon="300000" rev="0"/>
            </a:camera>
            <a:lightRig rig="flood" dir="t">
              <a:rot lat="0" lon="0" rev="13800000"/>
            </a:lightRig>
          </a:scene3d>
          <a:sp3d extrusionH="107950" prstMaterial="plastic">
            <a:bevelT w="82550" h="63500" prst="divot"/>
            <a:bevelB/>
          </a:sp3d>
        </p:spPr>
      </p:pic>
    </p:spTree>
    <p:extLst>
      <p:ext uri="{BB962C8B-B14F-4D97-AF65-F5344CB8AC3E}">
        <p14:creationId xmlns="" xmlns:p14="http://schemas.microsoft.com/office/powerpoint/2010/main" val="18574672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ângulo 21"/>
          <p:cNvSpPr/>
          <p:nvPr/>
        </p:nvSpPr>
        <p:spPr>
          <a:xfrm>
            <a:off x="0" y="238092"/>
            <a:ext cx="6715172"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eaLnBrk="1" hangingPunct="1">
              <a:defRPr/>
            </a:pP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  </a:t>
            </a:r>
            <a:r>
              <a:rPr lang="pt-BR" sz="2000" b="1" dirty="0" smtClean="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   </a:t>
            </a:r>
            <a:r>
              <a:rPr lang="pt-BR" sz="2000" b="1" dirty="0" smtClean="0">
                <a:solidFill>
                  <a:srgbClr val="FFFF00"/>
                </a:solidFill>
                <a:latin typeface="Algerian" pitchFamily="82" charset="0"/>
              </a:rPr>
              <a:t>ESTRUTURA DO COMANDO AMBIENTAL</a:t>
            </a:r>
            <a:endParaRPr lang="pt-BR" sz="2000" b="1" dirty="0">
              <a:solidFill>
                <a:srgbClr val="FFFF00"/>
              </a:solidFill>
              <a:latin typeface="Algerian" pitchFamily="82" charset="0"/>
            </a:endParaRPr>
          </a:p>
        </p:txBody>
      </p:sp>
      <p:sp>
        <p:nvSpPr>
          <p:cNvPr id="26" name="CaixaDeTexto 27"/>
          <p:cNvSpPr txBox="1">
            <a:spLocks noChangeArrowheads="1"/>
          </p:cNvSpPr>
          <p:nvPr/>
        </p:nvSpPr>
        <p:spPr bwMode="auto">
          <a:xfrm>
            <a:off x="0" y="95216"/>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0247" name="CaixaDeTexto 17"/>
          <p:cNvSpPr txBox="1">
            <a:spLocks noChangeArrowheads="1"/>
          </p:cNvSpPr>
          <p:nvPr/>
        </p:nvSpPr>
        <p:spPr bwMode="auto">
          <a:xfrm>
            <a:off x="0" y="9525032"/>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34ª Edição – De 23 a 29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429396" y="9382125"/>
            <a:ext cx="368279" cy="527050"/>
          </a:xfrm>
          <a:noFill/>
          <a:ln>
            <a:miter lim="800000"/>
            <a:headEnd/>
            <a:tailEnd/>
          </a:ln>
        </p:spPr>
        <p:txBody>
          <a:bodyPr/>
          <a:lstStyle/>
          <a:p>
            <a:fld id="{93C9EE72-C31E-4809-A0EC-3CAB553CF509}" type="slidenum">
              <a:rPr lang="pt-BR" altLang="pt-BR" b="1">
                <a:solidFill>
                  <a:schemeClr val="tx1"/>
                </a:solidFill>
              </a:rPr>
              <a:pPr/>
              <a:t>2</a:t>
            </a:fld>
            <a:endParaRPr lang="pt-BR" altLang="pt-BR" b="1" dirty="0">
              <a:solidFill>
                <a:schemeClr val="tx1"/>
              </a:solidFill>
            </a:endParaRPr>
          </a:p>
        </p:txBody>
      </p:sp>
      <p:pic>
        <p:nvPicPr>
          <p:cNvPr id="33" name="Picture 542">
            <a:extLst>
              <a:ext uri="{FF2B5EF4-FFF2-40B4-BE49-F238E27FC236}">
                <a16:creationId xmlns:a16="http://schemas.microsoft.com/office/drawing/2014/main" xmlns="" id="{493AB8DC-3A22-4B76-B8F4-23E8C44D6991}"/>
              </a:ext>
            </a:extLst>
          </p:cNvPr>
          <p:cNvPicPr/>
          <p:nvPr/>
        </p:nvPicPr>
        <p:blipFill>
          <a:blip r:embed="rId6" cstate="print"/>
          <a:stretch>
            <a:fillRect/>
          </a:stretch>
        </p:blipFill>
        <p:spPr>
          <a:xfrm>
            <a:off x="714356" y="1932934"/>
            <a:ext cx="2071702" cy="2520000"/>
          </a:xfrm>
          <a:prstGeom prst="rect">
            <a:avLst/>
          </a:prstGeom>
          <a:ln w="228600" cap="sq" cmpd="thickThin">
            <a:solidFill>
              <a:srgbClr val="000000"/>
            </a:solidFill>
            <a:prstDash val="solid"/>
            <a:miter lim="800000"/>
          </a:ln>
          <a:effectLst>
            <a:innerShdw blurRad="76200">
              <a:srgbClr val="000000"/>
            </a:innerShdw>
          </a:effectLst>
        </p:spPr>
      </p:pic>
      <p:sp>
        <p:nvSpPr>
          <p:cNvPr id="5" name="Retângulo 4">
            <a:extLst>
              <a:ext uri="{FF2B5EF4-FFF2-40B4-BE49-F238E27FC236}">
                <a16:creationId xmlns:a16="http://schemas.microsoft.com/office/drawing/2014/main" xmlns="" id="{EBF852E4-89D7-435F-B669-8FB34D818E8E}"/>
              </a:ext>
            </a:extLst>
          </p:cNvPr>
          <p:cNvSpPr/>
          <p:nvPr/>
        </p:nvSpPr>
        <p:spPr>
          <a:xfrm>
            <a:off x="829873" y="1272569"/>
            <a:ext cx="1884747" cy="322845"/>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pPr marL="1270">
              <a:lnSpc>
                <a:spcPct val="107000"/>
              </a:lnSpc>
              <a:spcAft>
                <a:spcPts val="0"/>
              </a:spcAft>
            </a:pPr>
            <a:r>
              <a:rPr lang="pt-BR" sz="1400" dirty="0"/>
              <a:t>Comandante </a:t>
            </a:r>
            <a:r>
              <a:rPr lang="pt-BR" sz="1400" dirty="0" smtClean="0"/>
              <a:t>do </a:t>
            </a:r>
            <a:r>
              <a:rPr lang="pt-BR" sz="1400" dirty="0"/>
              <a:t>CABM</a:t>
            </a:r>
            <a:endParaRPr lang="pt-BR" sz="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34" name="Retângulo 33">
            <a:extLst>
              <a:ext uri="{FF2B5EF4-FFF2-40B4-BE49-F238E27FC236}">
                <a16:creationId xmlns:a16="http://schemas.microsoft.com/office/drawing/2014/main" xmlns="" id="{7858D632-FB15-44A2-8A3F-1909DA5B991D}"/>
              </a:ext>
            </a:extLst>
          </p:cNvPr>
          <p:cNvSpPr/>
          <p:nvPr/>
        </p:nvSpPr>
        <p:spPr>
          <a:xfrm>
            <a:off x="76659" y="4788099"/>
            <a:ext cx="3341520" cy="307777"/>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pt-BR" sz="1400" b="1" dirty="0" err="1">
                <a:solidFill>
                  <a:prstClr val="black"/>
                </a:solidFill>
              </a:rPr>
              <a:t>Ten</a:t>
            </a:r>
            <a:r>
              <a:rPr lang="pt-BR" sz="1400" b="1" dirty="0">
                <a:solidFill>
                  <a:prstClr val="black"/>
                </a:solidFill>
              </a:rPr>
              <a:t> </a:t>
            </a:r>
            <a:r>
              <a:rPr lang="pt-BR" sz="1400" b="1" dirty="0" err="1">
                <a:solidFill>
                  <a:prstClr val="black"/>
                </a:solidFill>
              </a:rPr>
              <a:t>Cel</a:t>
            </a:r>
            <a:r>
              <a:rPr lang="pt-BR" sz="1400" b="1" dirty="0">
                <a:solidFill>
                  <a:prstClr val="black"/>
                </a:solidFill>
              </a:rPr>
              <a:t> QOEM </a:t>
            </a:r>
            <a:r>
              <a:rPr lang="pt-BR" sz="1400" b="1" dirty="0" smtClean="0">
                <a:solidFill>
                  <a:prstClr val="black"/>
                </a:solidFill>
              </a:rPr>
              <a:t>- Vladimir </a:t>
            </a:r>
            <a:r>
              <a:rPr lang="pt-BR" sz="1400" b="1" dirty="0">
                <a:solidFill>
                  <a:prstClr val="black"/>
                </a:solidFill>
              </a:rPr>
              <a:t>Luís Silva da Rosa</a:t>
            </a:r>
            <a:endParaRPr lang="pt-BR" sz="1400" dirty="0"/>
          </a:p>
        </p:txBody>
      </p:sp>
      <p:sp>
        <p:nvSpPr>
          <p:cNvPr id="6" name="Retângulo 5">
            <a:extLst>
              <a:ext uri="{FF2B5EF4-FFF2-40B4-BE49-F238E27FC236}">
                <a16:creationId xmlns:a16="http://schemas.microsoft.com/office/drawing/2014/main" xmlns="" id="{5F714531-A92E-4072-9753-44E607051A0C}"/>
              </a:ext>
            </a:extLst>
          </p:cNvPr>
          <p:cNvSpPr/>
          <p:nvPr/>
        </p:nvSpPr>
        <p:spPr>
          <a:xfrm>
            <a:off x="3826658" y="1930579"/>
            <a:ext cx="2578911" cy="307777"/>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r>
              <a:rPr lang="pt-BR" sz="1400" dirty="0">
                <a:solidFill>
                  <a:srgbClr val="FFFFFF"/>
                </a:solidFill>
                <a:latin typeface="Calibri" panose="020F0502020204030204" pitchFamily="34" charset="0"/>
                <a:ea typeface="Calibri" panose="020F0502020204030204" pitchFamily="34" charset="0"/>
                <a:cs typeface="Calibri" panose="020F0502020204030204" pitchFamily="34" charset="0"/>
              </a:rPr>
              <a:t>Chefe do Estado-Maior do CABM</a:t>
            </a:r>
            <a:endParaRPr lang="pt-BR" sz="1400" dirty="0"/>
          </a:p>
        </p:txBody>
      </p:sp>
      <p:sp>
        <p:nvSpPr>
          <p:cNvPr id="9" name="Retângulo 8">
            <a:extLst>
              <a:ext uri="{FF2B5EF4-FFF2-40B4-BE49-F238E27FC236}">
                <a16:creationId xmlns:a16="http://schemas.microsoft.com/office/drawing/2014/main" xmlns="" id="{4C66E3D6-D3B6-4816-9E92-C85B8835EDF1}"/>
              </a:ext>
            </a:extLst>
          </p:cNvPr>
          <p:cNvSpPr/>
          <p:nvPr/>
        </p:nvSpPr>
        <p:spPr>
          <a:xfrm>
            <a:off x="3650306" y="5431041"/>
            <a:ext cx="2940076" cy="307777"/>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pt-BR" sz="1400" b="1" dirty="0" err="1">
                <a:solidFill>
                  <a:prstClr val="black"/>
                </a:solidFill>
              </a:rPr>
              <a:t>Maj</a:t>
            </a:r>
            <a:r>
              <a:rPr lang="pt-BR" sz="1400" b="1" dirty="0">
                <a:solidFill>
                  <a:prstClr val="black"/>
                </a:solidFill>
              </a:rPr>
              <a:t> QOEM </a:t>
            </a:r>
            <a:r>
              <a:rPr lang="pt-BR" sz="1400" b="1" dirty="0" smtClean="0">
                <a:solidFill>
                  <a:prstClr val="black"/>
                </a:solidFill>
              </a:rPr>
              <a:t>- </a:t>
            </a:r>
            <a:r>
              <a:rPr lang="pt-BR" sz="1400" b="1" dirty="0" err="1" smtClean="0">
                <a:solidFill>
                  <a:prstClr val="black"/>
                </a:solidFill>
              </a:rPr>
              <a:t>Samaroni</a:t>
            </a:r>
            <a:r>
              <a:rPr lang="pt-BR" sz="1400" b="1" dirty="0" smtClean="0">
                <a:solidFill>
                  <a:prstClr val="black"/>
                </a:solidFill>
              </a:rPr>
              <a:t> </a:t>
            </a:r>
            <a:r>
              <a:rPr lang="pt-BR" sz="1400" b="1" dirty="0">
                <a:solidFill>
                  <a:prstClr val="black"/>
                </a:solidFill>
              </a:rPr>
              <a:t>Teixeira </a:t>
            </a:r>
            <a:r>
              <a:rPr lang="pt-BR" sz="1400" b="1" dirty="0" err="1">
                <a:solidFill>
                  <a:prstClr val="black"/>
                </a:solidFill>
              </a:rPr>
              <a:t>Zappe</a:t>
            </a:r>
            <a:r>
              <a:rPr lang="pt-BR" sz="1400" b="1" dirty="0">
                <a:solidFill>
                  <a:prstClr val="black"/>
                </a:solidFill>
              </a:rPr>
              <a:t> </a:t>
            </a:r>
            <a:endParaRPr lang="pt-BR" sz="1400" dirty="0"/>
          </a:p>
        </p:txBody>
      </p:sp>
      <p:pic>
        <p:nvPicPr>
          <p:cNvPr id="46" name="Picture 617">
            <a:extLst>
              <a:ext uri="{FF2B5EF4-FFF2-40B4-BE49-F238E27FC236}">
                <a16:creationId xmlns:a16="http://schemas.microsoft.com/office/drawing/2014/main" xmlns="" id="{D8458A0D-2A89-4976-9745-2E1211D305B8}"/>
              </a:ext>
            </a:extLst>
          </p:cNvPr>
          <p:cNvPicPr/>
          <p:nvPr/>
        </p:nvPicPr>
        <p:blipFill>
          <a:blip r:embed="rId7" cstate="print"/>
          <a:stretch>
            <a:fillRect/>
          </a:stretch>
        </p:blipFill>
        <p:spPr>
          <a:xfrm>
            <a:off x="1714488" y="6667512"/>
            <a:ext cx="3286148" cy="2214578"/>
          </a:xfrm>
          <a:prstGeom prst="rect">
            <a:avLst/>
          </a:prstGeom>
          <a:ln w="228600" cap="sq" cmpd="thickThin">
            <a:solidFill>
              <a:srgbClr val="000000"/>
            </a:solidFill>
            <a:prstDash val="solid"/>
            <a:miter lim="800000"/>
          </a:ln>
          <a:effectLst>
            <a:innerShdw blurRad="76200">
              <a:srgbClr val="000000"/>
            </a:innerShdw>
          </a:effectLst>
        </p:spPr>
      </p:pic>
      <p:sp>
        <p:nvSpPr>
          <p:cNvPr id="13" name="Retângulo 12">
            <a:extLst>
              <a:ext uri="{FF2B5EF4-FFF2-40B4-BE49-F238E27FC236}">
                <a16:creationId xmlns:a16="http://schemas.microsoft.com/office/drawing/2014/main" xmlns="" id="{5F940110-808C-409F-93FB-47B1B4601F84}"/>
              </a:ext>
            </a:extLst>
          </p:cNvPr>
          <p:cNvSpPr/>
          <p:nvPr/>
        </p:nvSpPr>
        <p:spPr>
          <a:xfrm>
            <a:off x="428604" y="9167842"/>
            <a:ext cx="6000792" cy="30636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lnSpc>
                <a:spcPct val="107000"/>
              </a:lnSpc>
              <a:spcAft>
                <a:spcPts val="0"/>
              </a:spcAft>
              <a:tabLst>
                <a:tab pos="1551940" algn="ctr"/>
                <a:tab pos="6743065" algn="r"/>
              </a:tabLst>
            </a:pPr>
            <a:r>
              <a:rPr lang="pt-BR" sz="13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Rua </a:t>
            </a:r>
            <a:r>
              <a:rPr lang="pt-BR" sz="1300" b="1" dirty="0">
                <a:solidFill>
                  <a:srgbClr val="000000"/>
                </a:solidFill>
                <a:latin typeface="Calibri" panose="020F0502020204030204" pitchFamily="34" charset="0"/>
                <a:ea typeface="Calibri" panose="020F0502020204030204" pitchFamily="34" charset="0"/>
                <a:cs typeface="Calibri" panose="020F0502020204030204" pitchFamily="34" charset="0"/>
              </a:rPr>
              <a:t>João Moreira Maciel, nº 370, </a:t>
            </a:r>
            <a:r>
              <a:rPr lang="pt-BR" sz="13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Bairro </a:t>
            </a:r>
            <a:r>
              <a:rPr lang="pt-BR" sz="1300" b="1" dirty="0">
                <a:solidFill>
                  <a:srgbClr val="000000"/>
                </a:solidFill>
                <a:latin typeface="Calibri" panose="020F0502020204030204" pitchFamily="34" charset="0"/>
                <a:ea typeface="Calibri" panose="020F0502020204030204" pitchFamily="34" charset="0"/>
                <a:cs typeface="Calibri" panose="020F0502020204030204" pitchFamily="34" charset="0"/>
              </a:rPr>
              <a:t>Marcílio Dias – Porto Alegre/RS</a:t>
            </a:r>
            <a:endParaRPr lang="pt-BR" sz="13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5" name="Retângulo 34">
            <a:extLst>
              <a:ext uri="{FF2B5EF4-FFF2-40B4-BE49-F238E27FC236}">
                <a16:creationId xmlns:a16="http://schemas.microsoft.com/office/drawing/2014/main" xmlns="" id="{5FE63BB2-B098-4CB2-9239-26DF96238B40}"/>
              </a:ext>
            </a:extLst>
          </p:cNvPr>
          <p:cNvSpPr/>
          <p:nvPr/>
        </p:nvSpPr>
        <p:spPr>
          <a:xfrm>
            <a:off x="1214422" y="6002545"/>
            <a:ext cx="4174861" cy="307777"/>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r>
              <a:rPr lang="pt-BR" sz="1400" dirty="0">
                <a:solidFill>
                  <a:srgbClr val="FFFFFF"/>
                </a:solidFill>
                <a:latin typeface="Calibri" panose="020F0502020204030204" pitchFamily="34" charset="0"/>
                <a:ea typeface="Calibri" panose="020F0502020204030204" pitchFamily="34" charset="0"/>
                <a:cs typeface="Calibri" panose="020F0502020204030204" pitchFamily="34" charset="0"/>
              </a:rPr>
              <a:t>SEDE </a:t>
            </a:r>
            <a:r>
              <a:rPr lang="pt-BR" sz="1400" dirty="0" smtClean="0">
                <a:solidFill>
                  <a:srgbClr val="FFFFFF"/>
                </a:solidFill>
                <a:latin typeface="Calibri" panose="020F0502020204030204" pitchFamily="34" charset="0"/>
                <a:ea typeface="Calibri" panose="020F0502020204030204" pitchFamily="34" charset="0"/>
                <a:cs typeface="Calibri" panose="020F0502020204030204" pitchFamily="34" charset="0"/>
              </a:rPr>
              <a:t>DO COMANDO AMBIENTAL DA BRIGADA MILITAR</a:t>
            </a:r>
            <a:endParaRPr lang="pt-BR" sz="1400" dirty="0"/>
          </a:p>
        </p:txBody>
      </p:sp>
      <p:pic>
        <p:nvPicPr>
          <p:cNvPr id="2" name="Imagem 1"/>
          <p:cNvPicPr>
            <a:picLocks noChangeAspect="1"/>
          </p:cNvPicPr>
          <p:nvPr/>
        </p:nvPicPr>
        <p:blipFill>
          <a:blip r:embed="rId8" cstate="print"/>
          <a:stretch>
            <a:fillRect/>
          </a:stretch>
        </p:blipFill>
        <p:spPr>
          <a:xfrm>
            <a:off x="4081117" y="2575876"/>
            <a:ext cx="2078753" cy="2520000"/>
          </a:xfrm>
          <a:prstGeom prst="rect">
            <a:avLst/>
          </a:prstGeom>
          <a:ln w="228600" cap="sq" cmpd="thickThin">
            <a:solidFill>
              <a:srgbClr val="000000"/>
            </a:solidFill>
            <a:prstDash val="solid"/>
            <a:miter lim="800000"/>
          </a:ln>
          <a:effectLst>
            <a:innerShdw blurRad="76200">
              <a:srgbClr val="000000"/>
            </a:innerShdw>
          </a:effectLst>
        </p:spPr>
      </p:pic>
      <p:sp>
        <p:nvSpPr>
          <p:cNvPr id="24" name="CaixaDeTexto 23"/>
          <p:cNvSpPr txBox="1">
            <a:spLocks noChangeArrowheads="1"/>
          </p:cNvSpPr>
          <p:nvPr/>
        </p:nvSpPr>
        <p:spPr bwMode="auto">
          <a:xfrm>
            <a:off x="-35719" y="3515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apreensões REALIZADAS</a:t>
            </a: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116632" y="1259344"/>
            <a:ext cx="826900"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34ª Edição – De 23 a 29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357958" y="9382125"/>
            <a:ext cx="439717" cy="527050"/>
          </a:xfrm>
          <a:noFill/>
          <a:ln>
            <a:miter lim="800000"/>
            <a:headEnd/>
            <a:tailEnd/>
          </a:ln>
        </p:spPr>
        <p:txBody>
          <a:bodyPr/>
          <a:lstStyle/>
          <a:p>
            <a:fld id="{93C9EE72-C31E-4809-A0EC-3CAB553CF509}" type="slidenum">
              <a:rPr lang="pt-BR" altLang="pt-BR" b="1">
                <a:solidFill>
                  <a:schemeClr val="tx1"/>
                </a:solidFill>
              </a:rPr>
              <a:pPr/>
              <a:t>20</a:t>
            </a:fld>
            <a:endParaRPr lang="pt-BR" altLang="pt-BR" b="1" dirty="0">
              <a:solidFill>
                <a:schemeClr val="tx1"/>
              </a:solidFill>
            </a:endParaRPr>
          </a:p>
        </p:txBody>
      </p:sp>
      <p:sp>
        <p:nvSpPr>
          <p:cNvPr id="2" name="Retângulo 1"/>
          <p:cNvSpPr/>
          <p:nvPr/>
        </p:nvSpPr>
        <p:spPr>
          <a:xfrm>
            <a:off x="110872" y="2381232"/>
            <a:ext cx="6604276" cy="218521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a:r>
              <a:rPr lang="pt-BR" sz="1700" dirty="0"/>
              <a:t>Na </a:t>
            </a:r>
            <a:r>
              <a:rPr lang="pt-BR" sz="1700" dirty="0" smtClean="0"/>
              <a:t>madrugada do dia 25/07/2021, </a:t>
            </a:r>
            <a:r>
              <a:rPr lang="pt-BR" sz="1700" dirty="0"/>
              <a:t>uma Patrulha Ambiental do 2º </a:t>
            </a:r>
            <a:r>
              <a:rPr lang="pt-BR" sz="1700" dirty="0" smtClean="0"/>
              <a:t>Batalhão Ambiental da Brigada Militar </a:t>
            </a:r>
            <a:r>
              <a:rPr lang="pt-BR" sz="1700" dirty="0"/>
              <a:t>do município de Santo </a:t>
            </a:r>
            <a:r>
              <a:rPr lang="pt-BR" sz="1700" dirty="0" smtClean="0"/>
              <a:t>Ângelo, </a:t>
            </a:r>
            <a:r>
              <a:rPr lang="pt-BR" sz="1700" dirty="0"/>
              <a:t>deslocou com apoio da Força Tática do 7</a:t>
            </a:r>
            <a:r>
              <a:rPr lang="pt-BR" sz="1700" dirty="0" smtClean="0"/>
              <a:t>° RPMON </a:t>
            </a:r>
            <a:r>
              <a:rPr lang="pt-BR" sz="1700" dirty="0"/>
              <a:t>até a </a:t>
            </a:r>
            <a:r>
              <a:rPr lang="pt-BR" sz="1700" dirty="0" smtClean="0"/>
              <a:t>Estrada </a:t>
            </a:r>
            <a:r>
              <a:rPr lang="pt-BR" sz="1700" dirty="0"/>
              <a:t>de </a:t>
            </a:r>
            <a:r>
              <a:rPr lang="pt-BR" sz="1700" dirty="0" smtClean="0"/>
              <a:t>Acesso a Carazinho, </a:t>
            </a:r>
            <a:r>
              <a:rPr lang="pt-BR" sz="1700" dirty="0"/>
              <a:t>onde efetuou a abordagem de um veículo com duas pessoas, </a:t>
            </a:r>
            <a:r>
              <a:rPr lang="pt-BR" sz="1700" dirty="0" smtClean="0"/>
              <a:t>sendo localizado </a:t>
            </a:r>
            <a:r>
              <a:rPr lang="pt-BR" sz="1700" dirty="0"/>
              <a:t>uma arma de </a:t>
            </a:r>
            <a:r>
              <a:rPr lang="pt-BR" sz="1700" dirty="0" smtClean="0"/>
              <a:t>fogo, E</a:t>
            </a:r>
            <a:r>
              <a:rPr lang="pt-BR" sz="1700" b="1" dirty="0" smtClean="0"/>
              <a:t>spingarda </a:t>
            </a:r>
            <a:r>
              <a:rPr lang="pt-BR" sz="1700" b="1" dirty="0"/>
              <a:t>cal. 28, 10 </a:t>
            </a:r>
            <a:r>
              <a:rPr lang="pt-BR" sz="1700" b="1" dirty="0" smtClean="0"/>
              <a:t>cartuchos, 08 intactos 02 </a:t>
            </a:r>
            <a:r>
              <a:rPr lang="pt-BR" sz="1700" b="1" dirty="0"/>
              <a:t>deflagrados, um tatú abatido, linhas de pesca e dois cães, diante dos fatos os tripulantes do veículo foram conduzidos até a Delegacia de Polícia de Santo Ângelo onde foi </a:t>
            </a:r>
            <a:r>
              <a:rPr lang="pt-BR" sz="1700" b="1" dirty="0" smtClean="0"/>
              <a:t>lavrado o flagrante.</a:t>
            </a:r>
            <a:endParaRPr lang="pt-BR" sz="1700" dirty="0"/>
          </a:p>
        </p:txBody>
      </p:sp>
      <p:pic>
        <p:nvPicPr>
          <p:cNvPr id="4" name="Imagem 3"/>
          <p:cNvPicPr>
            <a:picLocks noChangeAspect="1"/>
          </p:cNvPicPr>
          <p:nvPr/>
        </p:nvPicPr>
        <p:blipFill>
          <a:blip r:embed="rId7" cstate="print"/>
          <a:stretch>
            <a:fillRect/>
          </a:stretch>
        </p:blipFill>
        <p:spPr>
          <a:xfrm>
            <a:off x="1294284" y="4961174"/>
            <a:ext cx="4220693" cy="38285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22256952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101810" y="1139825"/>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lvl="0" algn="ctr" eaLnBrk="1" hangingPunct="1">
              <a:defRPr/>
            </a:pPr>
            <a:r>
              <a:rPr lang="pt-BR" sz="2000" b="1" dirty="0">
                <a:solidFill>
                  <a:schemeClr val="tx1"/>
                </a:solidFill>
                <a:effectLst>
                  <a:outerShdw blurRad="38100" dist="38100" dir="2700000" algn="tl">
                    <a:srgbClr val="000000">
                      <a:alpha val="43137"/>
                    </a:srgbClr>
                  </a:outerShdw>
                </a:effectLst>
                <a:latin typeface="Algerian" panose="04020705040A02060702" pitchFamily="82" charset="0"/>
                <a:cs typeface="Arial" pitchFamily="34" charset="0"/>
              </a:rPr>
              <a:t>         </a:t>
            </a:r>
          </a:p>
          <a:p>
            <a:pPr lvl="0" algn="ctr" eaLnBrk="1" hangingPunct="1">
              <a:defRPr/>
            </a:pP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    RESGATES REALIZADOS</a:t>
            </a:r>
          </a:p>
          <a:p>
            <a:pPr lvl="0" algn="ctr" eaLnBrk="1" hangingPunct="1">
              <a:defRPr/>
            </a:pPr>
            <a:endParaRPr lang="pt-BR" sz="2000" b="1" dirty="0">
              <a:solidFill>
                <a:schemeClr val="tx1"/>
              </a:solidFill>
              <a:effectLst>
                <a:outerShdw blurRad="38100" dist="38100" dir="2700000" algn="tl">
                  <a:srgbClr val="000000">
                    <a:alpha val="43137"/>
                  </a:srgbClr>
                </a:outerShdw>
              </a:effectLst>
              <a:latin typeface="Algerian" panose="04020705040A02060702" pitchFamily="82" charset="0"/>
              <a:cs typeface="Arial" pitchFamily="34" charset="0"/>
            </a:endParaRP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225836" y="1266824"/>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34ª Edição – De 23 a 29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357958" y="9382125"/>
            <a:ext cx="439717" cy="527050"/>
          </a:xfrm>
          <a:noFill/>
          <a:ln>
            <a:miter lim="800000"/>
            <a:headEnd/>
            <a:tailEnd/>
          </a:ln>
        </p:spPr>
        <p:txBody>
          <a:bodyPr/>
          <a:lstStyle/>
          <a:p>
            <a:fld id="{93C9EE72-C31E-4809-A0EC-3CAB553CF509}" type="slidenum">
              <a:rPr lang="pt-BR" altLang="pt-BR" b="1">
                <a:solidFill>
                  <a:schemeClr val="tx1"/>
                </a:solidFill>
              </a:rPr>
              <a:pPr/>
              <a:t>21</a:t>
            </a:fld>
            <a:endParaRPr lang="pt-BR" altLang="pt-BR" b="1">
              <a:solidFill>
                <a:schemeClr val="tx1"/>
              </a:solidFill>
            </a:endParaRPr>
          </a:p>
        </p:txBody>
      </p:sp>
      <p:pic>
        <p:nvPicPr>
          <p:cNvPr id="2" name="Imagem 1"/>
          <p:cNvPicPr>
            <a:picLocks noChangeAspect="1"/>
          </p:cNvPicPr>
          <p:nvPr/>
        </p:nvPicPr>
        <p:blipFill>
          <a:blip r:embed="rId7" cstate="print"/>
          <a:stretch>
            <a:fillRect/>
          </a:stretch>
        </p:blipFill>
        <p:spPr>
          <a:xfrm>
            <a:off x="101810" y="2289016"/>
            <a:ext cx="3111167" cy="2790826"/>
          </a:xfrm>
          <a:prstGeom prst="rect">
            <a:avLst/>
          </a:prstGeom>
          <a:ln w="76200">
            <a:solidFill>
              <a:schemeClr val="accent1"/>
            </a:solidFill>
          </a:ln>
        </p:spPr>
      </p:pic>
      <p:sp>
        <p:nvSpPr>
          <p:cNvPr id="4" name="Retângulo 3"/>
          <p:cNvSpPr/>
          <p:nvPr/>
        </p:nvSpPr>
        <p:spPr>
          <a:xfrm>
            <a:off x="3368675" y="2189161"/>
            <a:ext cx="3429000" cy="3046988"/>
          </a:xfrm>
          <a:prstGeom prst="rect">
            <a:avLst/>
          </a:prstGeom>
        </p:spPr>
        <p:style>
          <a:lnRef idx="1">
            <a:schemeClr val="accent5"/>
          </a:lnRef>
          <a:fillRef idx="3">
            <a:schemeClr val="accent5"/>
          </a:fillRef>
          <a:effectRef idx="2">
            <a:schemeClr val="accent5"/>
          </a:effectRef>
          <a:fontRef idx="minor">
            <a:schemeClr val="lt1"/>
          </a:fontRef>
        </p:style>
        <p:txBody>
          <a:bodyPr>
            <a:spAutoFit/>
          </a:bodyPr>
          <a:lstStyle/>
          <a:p>
            <a:pPr algn="just"/>
            <a:r>
              <a:rPr lang="pt-BR" sz="1600" dirty="0"/>
              <a:t>Na </a:t>
            </a:r>
            <a:r>
              <a:rPr lang="pt-BR" sz="1600" dirty="0" smtClean="0"/>
              <a:t>tarde do dia 25/07/2021 </a:t>
            </a:r>
            <a:r>
              <a:rPr lang="pt-BR" sz="1600" dirty="0"/>
              <a:t>em atenção às solicitações </a:t>
            </a:r>
            <a:r>
              <a:rPr lang="pt-BR" sz="1600" dirty="0" smtClean="0"/>
              <a:t>telefônicas a guarnição da PATRAM de </a:t>
            </a:r>
            <a:r>
              <a:rPr lang="pt-BR" sz="1600" dirty="0" err="1" smtClean="0"/>
              <a:t>Tramandaí</a:t>
            </a:r>
            <a:r>
              <a:rPr lang="pt-BR" sz="1600" dirty="0" smtClean="0"/>
              <a:t>, deslocou </a:t>
            </a:r>
            <a:r>
              <a:rPr lang="pt-BR" sz="1600" dirty="0"/>
              <a:t>até a Guarita 107 na Orla Marítima do Balneário de Atlântida Sul, município de Osório a fim de efetuar o </a:t>
            </a:r>
            <a:r>
              <a:rPr lang="pt-BR" sz="1600" b="1" dirty="0" smtClean="0">
                <a:solidFill>
                  <a:schemeClr val="bg2">
                    <a:lumMod val="25000"/>
                  </a:schemeClr>
                </a:solidFill>
              </a:rPr>
              <a:t>resgate </a:t>
            </a:r>
            <a:r>
              <a:rPr lang="pt-BR" sz="1600" b="1" dirty="0">
                <a:solidFill>
                  <a:schemeClr val="bg2">
                    <a:lumMod val="25000"/>
                  </a:schemeClr>
                </a:solidFill>
              </a:rPr>
              <a:t>de um Pinguim-de-Magalhães que apresentava </a:t>
            </a:r>
            <a:r>
              <a:rPr lang="pt-BR" sz="1600" b="1" dirty="0" smtClean="0">
                <a:solidFill>
                  <a:schemeClr val="bg2">
                    <a:lumMod val="25000"/>
                  </a:schemeClr>
                </a:solidFill>
              </a:rPr>
              <a:t>lesão </a:t>
            </a:r>
            <a:r>
              <a:rPr lang="pt-BR" sz="1600" b="1" dirty="0">
                <a:solidFill>
                  <a:schemeClr val="bg2">
                    <a:lumMod val="25000"/>
                  </a:schemeClr>
                </a:solidFill>
              </a:rPr>
              <a:t>no olho esquerdo</a:t>
            </a:r>
            <a:r>
              <a:rPr lang="pt-BR" sz="1600" dirty="0"/>
              <a:t>. Após o recolhimento o animal foi encaminhado para o CERAM/CECLIMAR no município de Imbé para os devidos cuidados.</a:t>
            </a:r>
          </a:p>
        </p:txBody>
      </p:sp>
      <p:sp>
        <p:nvSpPr>
          <p:cNvPr id="5" name="Retângulo 4"/>
          <p:cNvSpPr/>
          <p:nvPr/>
        </p:nvSpPr>
        <p:spPr>
          <a:xfrm>
            <a:off x="137442" y="5410755"/>
            <a:ext cx="3039902" cy="3785652"/>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pt-BR" sz="1600" dirty="0"/>
              <a:t>Na </a:t>
            </a:r>
            <a:r>
              <a:rPr lang="pt-BR" sz="1600" dirty="0" smtClean="0"/>
              <a:t>manhã do dia 28/07/2021, </a:t>
            </a:r>
            <a:r>
              <a:rPr lang="pt-BR" sz="1600" dirty="0"/>
              <a:t>uma guarnição da </a:t>
            </a:r>
            <a:r>
              <a:rPr lang="pt-BR" sz="1600" dirty="0" smtClean="0"/>
              <a:t>PATRAM de Caxias do Sul, após </a:t>
            </a:r>
            <a:r>
              <a:rPr lang="pt-BR" sz="1600" dirty="0"/>
              <a:t>receber solicitação de resgate de animal </a:t>
            </a:r>
            <a:r>
              <a:rPr lang="pt-BR" sz="1600" dirty="0" smtClean="0"/>
              <a:t>silvestre, </a:t>
            </a:r>
            <a:r>
              <a:rPr lang="pt-BR" sz="1600" dirty="0"/>
              <a:t>deslocou até o bairro Ana </a:t>
            </a:r>
            <a:r>
              <a:rPr lang="pt-BR" sz="1600" dirty="0" err="1"/>
              <a:t>Rech</a:t>
            </a:r>
            <a:r>
              <a:rPr lang="pt-BR" sz="1600" dirty="0"/>
              <a:t> onde foi </a:t>
            </a:r>
            <a:r>
              <a:rPr lang="pt-BR" sz="1600" b="1" dirty="0">
                <a:solidFill>
                  <a:srgbClr val="FF0000"/>
                </a:solidFill>
              </a:rPr>
              <a:t>efetuado o resgate de um Gato-do-mato (</a:t>
            </a:r>
            <a:r>
              <a:rPr lang="pt-BR" sz="1600" b="1" dirty="0" err="1">
                <a:solidFill>
                  <a:srgbClr val="FF0000"/>
                </a:solidFill>
              </a:rPr>
              <a:t>Leopardus</a:t>
            </a:r>
            <a:r>
              <a:rPr lang="pt-BR" sz="1600" b="1" dirty="0">
                <a:solidFill>
                  <a:srgbClr val="FF0000"/>
                </a:solidFill>
              </a:rPr>
              <a:t> </a:t>
            </a:r>
            <a:r>
              <a:rPr lang="pt-BR" sz="1600" b="1" dirty="0" err="1">
                <a:solidFill>
                  <a:srgbClr val="FF0000"/>
                </a:solidFill>
              </a:rPr>
              <a:t>tigrinus</a:t>
            </a:r>
            <a:r>
              <a:rPr lang="pt-BR" sz="1600" b="1" dirty="0">
                <a:solidFill>
                  <a:srgbClr val="FF0000"/>
                </a:solidFill>
              </a:rPr>
              <a:t>) o qual encontrava-se no pátio de uma residência.</a:t>
            </a:r>
            <a:r>
              <a:rPr lang="pt-BR" sz="1600" dirty="0"/>
              <a:t> </a:t>
            </a:r>
            <a:r>
              <a:rPr lang="pt-BR" sz="1600" dirty="0" smtClean="0"/>
              <a:t>Após avaliação </a:t>
            </a:r>
            <a:r>
              <a:rPr lang="pt-BR" sz="1600" dirty="0"/>
              <a:t>foi constatado que o animal não apresentava ferimentos ou limitações, sendo assim o felídeo foi inserido novamente em seu hábitat natural.</a:t>
            </a:r>
          </a:p>
        </p:txBody>
      </p:sp>
      <p:pic>
        <p:nvPicPr>
          <p:cNvPr id="6" name="Imagem 5"/>
          <p:cNvPicPr>
            <a:picLocks noChangeAspect="1"/>
          </p:cNvPicPr>
          <p:nvPr/>
        </p:nvPicPr>
        <p:blipFill>
          <a:blip r:embed="rId8" cstate="print"/>
          <a:stretch>
            <a:fillRect/>
          </a:stretch>
        </p:blipFill>
        <p:spPr>
          <a:xfrm>
            <a:off x="3368675" y="5756785"/>
            <a:ext cx="3429000" cy="3304605"/>
          </a:xfrm>
          <a:prstGeom prst="rect">
            <a:avLst/>
          </a:prstGeom>
          <a:ln w="57150">
            <a:solidFill>
              <a:srgbClr val="3CB242"/>
            </a:solid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1479154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lvl="0" algn="ctr" eaLnBrk="1" hangingPunct="1">
              <a:defRPr/>
            </a:pPr>
            <a:r>
              <a:rPr lang="pt-BR" sz="2000" b="1" dirty="0">
                <a:solidFill>
                  <a:schemeClr val="tx1"/>
                </a:solidFill>
                <a:effectLst>
                  <a:outerShdw blurRad="38100" dist="38100" dir="2700000" algn="tl">
                    <a:srgbClr val="000000">
                      <a:alpha val="43137"/>
                    </a:srgbClr>
                  </a:outerShdw>
                </a:effectLst>
                <a:latin typeface="Algerian" panose="04020705040A02060702" pitchFamily="82" charset="0"/>
                <a:cs typeface="Arial" pitchFamily="34" charset="0"/>
              </a:rPr>
              <a:t>         </a:t>
            </a:r>
          </a:p>
          <a:p>
            <a:pPr lvl="0" algn="ctr" eaLnBrk="1" hangingPunct="1">
              <a:defRPr/>
            </a:pP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 CONCLUSÃO</a:t>
            </a:r>
          </a:p>
          <a:p>
            <a:pPr lvl="0" algn="ctr" eaLnBrk="1" hangingPunct="1">
              <a:defRPr/>
            </a:pPr>
            <a:endParaRPr lang="pt-BR" sz="2000" b="1" dirty="0">
              <a:solidFill>
                <a:schemeClr val="tx1"/>
              </a:solidFill>
              <a:effectLst>
                <a:outerShdw blurRad="38100" dist="38100" dir="2700000" algn="tl">
                  <a:srgbClr val="000000">
                    <a:alpha val="43137"/>
                  </a:srgbClr>
                </a:outerShdw>
              </a:effectLst>
              <a:latin typeface="Algerian" panose="04020705040A02060702" pitchFamily="82" charset="0"/>
              <a:cs typeface="Arial" pitchFamily="34" charset="0"/>
            </a:endParaRP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225836" y="1266824"/>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34ª Edição – De 23 a 29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357958" y="9382125"/>
            <a:ext cx="439717" cy="527050"/>
          </a:xfrm>
          <a:noFill/>
          <a:ln>
            <a:miter lim="800000"/>
            <a:headEnd/>
            <a:tailEnd/>
          </a:ln>
        </p:spPr>
        <p:txBody>
          <a:bodyPr/>
          <a:lstStyle/>
          <a:p>
            <a:fld id="{93C9EE72-C31E-4809-A0EC-3CAB553CF509}" type="slidenum">
              <a:rPr lang="pt-BR" altLang="pt-BR" b="1">
                <a:solidFill>
                  <a:schemeClr val="tx1"/>
                </a:solidFill>
              </a:rPr>
              <a:pPr/>
              <a:t>22</a:t>
            </a:fld>
            <a:endParaRPr lang="pt-BR" altLang="pt-BR" b="1" dirty="0">
              <a:solidFill>
                <a:schemeClr val="tx1"/>
              </a:solidFill>
            </a:endParaRPr>
          </a:p>
        </p:txBody>
      </p:sp>
      <p:sp>
        <p:nvSpPr>
          <p:cNvPr id="17" name="CaixaDeTexto 16"/>
          <p:cNvSpPr txBox="1"/>
          <p:nvPr/>
        </p:nvSpPr>
        <p:spPr>
          <a:xfrm>
            <a:off x="857232" y="7458694"/>
            <a:ext cx="642942" cy="923330"/>
          </a:xfrm>
          <a:prstGeom prst="rect">
            <a:avLst/>
          </a:prstGeom>
          <a:noFill/>
        </p:spPr>
        <p:txBody>
          <a:bodyPr wrap="square" rtlCol="0">
            <a:spAutoFit/>
          </a:bodyPr>
          <a:lstStyle/>
          <a:p>
            <a:pPr algn="ctr"/>
            <a:endParaRPr lang="pt-BR" dirty="0">
              <a:solidFill>
                <a:schemeClr val="bg1">
                  <a:lumMod val="85000"/>
                </a:schemeClr>
              </a:solidFill>
            </a:endParaRPr>
          </a:p>
          <a:p>
            <a:pPr algn="ctr"/>
            <a:endParaRPr lang="pt-BR" sz="1600" dirty="0">
              <a:solidFill>
                <a:schemeClr val="bg1">
                  <a:lumMod val="85000"/>
                </a:schemeClr>
              </a:solidFill>
            </a:endParaRPr>
          </a:p>
          <a:p>
            <a:pPr algn="ctr"/>
            <a:r>
              <a:rPr lang="pt-BR" dirty="0">
                <a:solidFill>
                  <a:schemeClr val="bg1">
                    <a:lumMod val="85000"/>
                  </a:schemeClr>
                </a:solidFill>
              </a:rPr>
              <a:t>,</a:t>
            </a:r>
          </a:p>
        </p:txBody>
      </p:sp>
      <p:sp>
        <p:nvSpPr>
          <p:cNvPr id="15" name="Retângulo 16"/>
          <p:cNvSpPr>
            <a:spLocks noChangeArrowheads="1"/>
          </p:cNvSpPr>
          <p:nvPr/>
        </p:nvSpPr>
        <p:spPr bwMode="auto">
          <a:xfrm>
            <a:off x="126868" y="2188606"/>
            <a:ext cx="6572296" cy="7017306"/>
          </a:xfrm>
          <a:prstGeom prst="rect">
            <a:avLst/>
          </a:prstGeom>
          <a:solidFill>
            <a:schemeClr val="tx1">
              <a:lumMod val="85000"/>
              <a:lumOff val="15000"/>
            </a:schemeClr>
          </a:solidFill>
          <a:ln w="9525">
            <a:noFill/>
            <a:miter lim="800000"/>
            <a:headEnd/>
            <a:tailEnd/>
          </a:ln>
          <a:scene3d>
            <a:camera prst="orthographicFront"/>
            <a:lightRig rig="threePt" dir="t"/>
          </a:scene3d>
          <a:sp3d>
            <a:bevelT w="139700" prst="cross"/>
          </a:sp3d>
        </p:spPr>
        <p:txBody>
          <a:bodyPr wrap="square">
            <a:spAutoFit/>
          </a:bodyPr>
          <a:lstStyle/>
          <a:p>
            <a:pPr indent="712788" algn="just">
              <a:spcBef>
                <a:spcPts val="300"/>
              </a:spcBef>
              <a:spcAft>
                <a:spcPts val="300"/>
              </a:spcAft>
              <a:defRPr/>
            </a:pPr>
            <a:endParaRPr lang="pt-BR" sz="1500" dirty="0">
              <a:solidFill>
                <a:schemeClr val="bg2">
                  <a:lumMod val="75000"/>
                </a:schemeClr>
              </a:solidFill>
            </a:endParaRPr>
          </a:p>
          <a:p>
            <a:pPr indent="712788" algn="just">
              <a:spcBef>
                <a:spcPts val="300"/>
              </a:spcBef>
              <a:spcAft>
                <a:spcPts val="300"/>
              </a:spcAft>
              <a:defRPr/>
            </a:pPr>
            <a:r>
              <a:rPr lang="pt-BR" sz="1500" dirty="0">
                <a:solidFill>
                  <a:schemeClr val="accent3">
                    <a:lumMod val="75000"/>
                  </a:schemeClr>
                </a:solidFill>
              </a:rPr>
              <a:t>Os integrantes do Comando Ambiental, Comandos Regionais de Polícia Ostensiva, Comando Rodoviário e das demais Unidades de policiamento ostensivo geral da Brigada Militar, tem trabalhado de forma efetiva, eficaz e eficiente no enfrentamento à criminalidade. </a:t>
            </a:r>
          </a:p>
          <a:p>
            <a:pPr indent="712788" algn="just">
              <a:spcBef>
                <a:spcPts val="300"/>
              </a:spcBef>
              <a:spcAft>
                <a:spcPts val="300"/>
              </a:spcAft>
              <a:defRPr/>
            </a:pPr>
            <a:r>
              <a:rPr lang="pt-BR" sz="1500" dirty="0">
                <a:solidFill>
                  <a:schemeClr val="accent3">
                    <a:lumMod val="75000"/>
                  </a:schemeClr>
                </a:solidFill>
              </a:rPr>
              <a:t>As ações tem como principal objetivo coibir e combater todo e qualquer ato ilícito que atente contra à vida, ao patrimônio, à liberdade das pessoas e à biodiversidade. </a:t>
            </a:r>
          </a:p>
          <a:p>
            <a:pPr indent="712788" algn="just">
              <a:spcBef>
                <a:spcPts val="300"/>
              </a:spcBef>
              <a:spcAft>
                <a:spcPts val="300"/>
              </a:spcAft>
              <a:defRPr/>
            </a:pPr>
            <a:r>
              <a:rPr lang="pt-BR" sz="1500" dirty="0">
                <a:solidFill>
                  <a:schemeClr val="accent3">
                    <a:lumMod val="75000"/>
                  </a:schemeClr>
                </a:solidFill>
              </a:rPr>
              <a:t>As operações que aqui foram demostradas, são peças importantes e estratégicas do planejamento do Comando da Brigada Militar desdobradas pelo Comando Ambiental, que, em conjunto e com a integração com órgãos de proteção e fiscalização ambiental, bem como outras instituições parceiras, servem de suporte para neutralizar ações criminosas contra o meio ambiente – natural, artificial, cultural e do trabalho – e, automaticamente, remediando locais carentes do policiamento ostensivo. </a:t>
            </a:r>
          </a:p>
          <a:p>
            <a:pPr indent="712788" algn="just">
              <a:spcBef>
                <a:spcPts val="300"/>
              </a:spcBef>
              <a:spcAft>
                <a:spcPts val="300"/>
              </a:spcAft>
              <a:defRPr/>
            </a:pPr>
            <a:r>
              <a:rPr lang="pt-BR" sz="1500" dirty="0">
                <a:solidFill>
                  <a:schemeClr val="accent3">
                    <a:lumMod val="75000"/>
                  </a:schemeClr>
                </a:solidFill>
              </a:rPr>
              <a:t>O </a:t>
            </a:r>
            <a:r>
              <a:rPr lang="pt-BR" sz="1500" dirty="0">
                <a:solidFill>
                  <a:srgbClr val="FFFF00"/>
                </a:solidFill>
              </a:rPr>
              <a:t>policial fardado</a:t>
            </a:r>
            <a:r>
              <a:rPr lang="pt-BR" sz="1500" dirty="0">
                <a:solidFill>
                  <a:schemeClr val="accent3">
                    <a:lumMod val="75000"/>
                  </a:schemeClr>
                </a:solidFill>
              </a:rPr>
              <a:t>, seja ele ambiental ou integrante do policiamento ostensivo geral, com sua ação de presença, </a:t>
            </a:r>
            <a:r>
              <a:rPr lang="pt-BR" sz="1500" dirty="0">
                <a:solidFill>
                  <a:srgbClr val="FFFF00"/>
                </a:solidFill>
              </a:rPr>
              <a:t>expressa segurança e proteção à sociedade em qualquer lugar que esteja. </a:t>
            </a:r>
          </a:p>
          <a:p>
            <a:pPr indent="712788" algn="just">
              <a:spcBef>
                <a:spcPts val="300"/>
              </a:spcBef>
              <a:spcAft>
                <a:spcPts val="300"/>
              </a:spcAft>
              <a:defRPr/>
            </a:pPr>
            <a:r>
              <a:rPr lang="pt-BR" sz="1500" dirty="0">
                <a:solidFill>
                  <a:schemeClr val="accent3">
                    <a:lumMod val="75000"/>
                  </a:schemeClr>
                </a:solidFill>
              </a:rPr>
              <a:t>Os policiais militares do Comando Ambiental atuam e percorrem todo território gaúcho nas mais diferentes regiões, muitas delas com suas peculiaridades de difícil acesso, porém esses fatores são estímulos e característicos no cumprimento da missão, não barrando ou retardando as ações do policiamento ostensivo e da preservação da ordem pública na seara ambiental. </a:t>
            </a:r>
          </a:p>
          <a:p>
            <a:pPr indent="712788" algn="just">
              <a:spcBef>
                <a:spcPts val="300"/>
              </a:spcBef>
              <a:spcAft>
                <a:spcPts val="300"/>
              </a:spcAft>
              <a:defRPr/>
            </a:pPr>
            <a:r>
              <a:rPr lang="pt-BR" sz="1500" dirty="0">
                <a:solidFill>
                  <a:schemeClr val="accent3">
                    <a:lumMod val="75000"/>
                  </a:schemeClr>
                </a:solidFill>
              </a:rPr>
              <a:t>Diante dos resultados apresentados conclui-se que os objetivos foram atingidos satisfatoriamente, pois alcançou-se segurança e a sensação de segurança a toda população gaúcha</a:t>
            </a:r>
            <a:endParaRPr lang="pt-BR" sz="1500" dirty="0">
              <a:solidFill>
                <a:schemeClr val="accent3">
                  <a:lumMod val="75000"/>
                </a:schemeClr>
              </a:solidFill>
              <a:effectLst>
                <a:glow rad="101600">
                  <a:srgbClr val="EEECE1">
                    <a:lumMod val="50000"/>
                    <a:alpha val="60000"/>
                  </a:srgbClr>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81861" y="1171158"/>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lvl="0" algn="ctr" eaLnBrk="1" hangingPunct="1">
              <a:defRPr/>
            </a:pPr>
            <a:r>
              <a:rPr lang="pt-BR" sz="2000" b="1" dirty="0">
                <a:solidFill>
                  <a:schemeClr val="tx1"/>
                </a:solidFill>
                <a:effectLst>
                  <a:outerShdw blurRad="38100" dist="38100" dir="2700000" algn="tl">
                    <a:srgbClr val="000000">
                      <a:alpha val="43137"/>
                    </a:srgbClr>
                  </a:outerShdw>
                </a:effectLst>
                <a:latin typeface="Algerian" panose="04020705040A02060702" pitchFamily="82" charset="0"/>
                <a:cs typeface="Arial" pitchFamily="34" charset="0"/>
              </a:rPr>
              <a:t>         </a:t>
            </a:r>
          </a:p>
          <a:p>
            <a:pPr lvl="0" algn="ctr" eaLnBrk="1" hangingPunct="1">
              <a:defRPr/>
            </a:pPr>
            <a:r>
              <a:rPr lang="pt-BR" sz="2000" b="1" dirty="0">
                <a:solidFill>
                  <a:schemeClr val="tx1"/>
                </a:solidFill>
                <a:effectLst>
                  <a:outerShdw blurRad="38100" dist="38100" dir="2700000" algn="tl">
                    <a:srgbClr val="000000">
                      <a:alpha val="43137"/>
                    </a:srgbClr>
                  </a:outerShdw>
                </a:effectLst>
                <a:latin typeface="Algerian" panose="04020705040A02060702" pitchFamily="82" charset="0"/>
                <a:cs typeface="Arial" pitchFamily="34" charset="0"/>
              </a:rPr>
              <a:t> </a:t>
            </a: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CONCLUSÃO</a:t>
            </a:r>
          </a:p>
          <a:p>
            <a:pPr lvl="0" algn="ctr" eaLnBrk="1" hangingPunct="1">
              <a:defRPr/>
            </a:pPr>
            <a:endParaRPr lang="pt-BR" sz="2000" b="1" dirty="0">
              <a:solidFill>
                <a:schemeClr val="tx1"/>
              </a:solidFill>
              <a:effectLst>
                <a:outerShdw blurRad="38100" dist="38100" dir="2700000" algn="tl">
                  <a:srgbClr val="000000">
                    <a:alpha val="43137"/>
                  </a:srgbClr>
                </a:outerShdw>
              </a:effectLst>
              <a:latin typeface="Algerian" panose="04020705040A02060702" pitchFamily="82" charset="0"/>
              <a:cs typeface="Arial" pitchFamily="34" charset="0"/>
            </a:endParaRP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225836" y="1266824"/>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34ª Edição – De 23 a 29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357958" y="9382125"/>
            <a:ext cx="439717" cy="527050"/>
          </a:xfrm>
          <a:noFill/>
          <a:ln>
            <a:miter lim="800000"/>
            <a:headEnd/>
            <a:tailEnd/>
          </a:ln>
        </p:spPr>
        <p:txBody>
          <a:bodyPr/>
          <a:lstStyle/>
          <a:p>
            <a:fld id="{93C9EE72-C31E-4809-A0EC-3CAB553CF509}" type="slidenum">
              <a:rPr lang="pt-BR" altLang="pt-BR" b="1">
                <a:solidFill>
                  <a:schemeClr val="tx1"/>
                </a:solidFill>
              </a:rPr>
              <a:pPr/>
              <a:t>23</a:t>
            </a:fld>
            <a:endParaRPr lang="pt-BR" altLang="pt-BR" b="1" dirty="0">
              <a:solidFill>
                <a:schemeClr val="tx1"/>
              </a:solidFill>
            </a:endParaRPr>
          </a:p>
        </p:txBody>
      </p:sp>
      <p:sp>
        <p:nvSpPr>
          <p:cNvPr id="17" name="CaixaDeTexto 16"/>
          <p:cNvSpPr txBox="1"/>
          <p:nvPr/>
        </p:nvSpPr>
        <p:spPr>
          <a:xfrm>
            <a:off x="857232" y="7458694"/>
            <a:ext cx="642942" cy="923330"/>
          </a:xfrm>
          <a:prstGeom prst="rect">
            <a:avLst/>
          </a:prstGeom>
          <a:noFill/>
        </p:spPr>
        <p:txBody>
          <a:bodyPr wrap="square" rtlCol="0">
            <a:spAutoFit/>
          </a:bodyPr>
          <a:lstStyle/>
          <a:p>
            <a:pPr algn="ctr"/>
            <a:endParaRPr lang="pt-BR" dirty="0">
              <a:solidFill>
                <a:schemeClr val="bg1">
                  <a:lumMod val="85000"/>
                </a:schemeClr>
              </a:solidFill>
            </a:endParaRPr>
          </a:p>
          <a:p>
            <a:pPr algn="ctr"/>
            <a:endParaRPr lang="pt-BR" sz="1600" dirty="0">
              <a:solidFill>
                <a:schemeClr val="bg1">
                  <a:lumMod val="85000"/>
                </a:schemeClr>
              </a:solidFill>
            </a:endParaRPr>
          </a:p>
          <a:p>
            <a:pPr algn="ctr"/>
            <a:r>
              <a:rPr lang="pt-BR" dirty="0">
                <a:solidFill>
                  <a:schemeClr val="bg1">
                    <a:lumMod val="85000"/>
                  </a:schemeClr>
                </a:solidFill>
              </a:rPr>
              <a:t>,</a:t>
            </a:r>
          </a:p>
        </p:txBody>
      </p:sp>
      <p:sp>
        <p:nvSpPr>
          <p:cNvPr id="16" name="Retângulo 16"/>
          <p:cNvSpPr>
            <a:spLocks noChangeArrowheads="1"/>
          </p:cNvSpPr>
          <p:nvPr/>
        </p:nvSpPr>
        <p:spPr bwMode="auto">
          <a:xfrm>
            <a:off x="105543" y="2095480"/>
            <a:ext cx="6681043" cy="7232749"/>
          </a:xfrm>
          <a:prstGeom prst="rect">
            <a:avLst/>
          </a:prstGeom>
          <a:solidFill>
            <a:schemeClr val="tx1">
              <a:lumMod val="85000"/>
              <a:lumOff val="15000"/>
            </a:schemeClr>
          </a:solidFill>
          <a:ln w="9525">
            <a:solidFill>
              <a:schemeClr val="accent3"/>
            </a:solidFill>
            <a:miter lim="800000"/>
            <a:headEnd/>
            <a:tailEnd/>
          </a:ln>
          <a:scene3d>
            <a:camera prst="orthographicFront"/>
            <a:lightRig rig="threePt" dir="t"/>
          </a:scene3d>
          <a:sp3d>
            <a:bevelT prst="angle"/>
          </a:sp3d>
        </p:spPr>
        <p:txBody>
          <a:bodyPr wrap="square">
            <a:spAutoFit/>
          </a:bodyPr>
          <a:lstStyle/>
          <a:p>
            <a:pPr indent="712788" algn="just">
              <a:spcBef>
                <a:spcPts val="300"/>
              </a:spcBef>
              <a:spcAft>
                <a:spcPts val="300"/>
              </a:spcAft>
              <a:defRPr/>
            </a:pPr>
            <a:r>
              <a:rPr lang="pt-BR" sz="1600" dirty="0">
                <a:solidFill>
                  <a:schemeClr val="accent3">
                    <a:lumMod val="75000"/>
                  </a:schemeClr>
                </a:solidFill>
              </a:rPr>
              <a:t>As atividades de policiamento ostensivo no campo ambiental apresentaram resultados positivos no combate aos crimes ambientais e gerais, tendo como destaque as ações de caráter preventivo realizadas no </a:t>
            </a:r>
            <a:r>
              <a:rPr lang="pt-BR" sz="1600" b="1" u="sng" dirty="0">
                <a:solidFill>
                  <a:srgbClr val="FFFF00"/>
                </a:solidFill>
              </a:rPr>
              <a:t>combate a caça e abigeato, o quantitativo de pessoas abordadas e veículos fiscalizados, trazendo assim, resultados expressivos para prevenção de crimes ambientais e demais crimes.</a:t>
            </a:r>
            <a:r>
              <a:rPr lang="pt-BR" sz="1600" dirty="0">
                <a:solidFill>
                  <a:srgbClr val="FFFF00"/>
                </a:solidFill>
              </a:rPr>
              <a:t> </a:t>
            </a:r>
          </a:p>
          <a:p>
            <a:pPr indent="712788" algn="just">
              <a:spcBef>
                <a:spcPts val="300"/>
              </a:spcBef>
              <a:spcAft>
                <a:spcPts val="300"/>
              </a:spcAft>
              <a:defRPr/>
            </a:pPr>
            <a:r>
              <a:rPr lang="pt-BR" sz="1600" dirty="0">
                <a:solidFill>
                  <a:schemeClr val="accent3">
                    <a:lumMod val="75000"/>
                  </a:schemeClr>
                </a:solidFill>
              </a:rPr>
              <a:t>Durante </a:t>
            </a:r>
            <a:r>
              <a:rPr lang="pt-BR" sz="1600" dirty="0" smtClean="0">
                <a:solidFill>
                  <a:schemeClr val="accent3">
                    <a:lumMod val="75000"/>
                  </a:schemeClr>
                </a:solidFill>
              </a:rPr>
              <a:t>07 </a:t>
            </a:r>
            <a:r>
              <a:rPr lang="pt-BR" sz="1600" dirty="0">
                <a:solidFill>
                  <a:schemeClr val="accent3">
                    <a:lumMod val="75000"/>
                  </a:schemeClr>
                </a:solidFill>
              </a:rPr>
              <a:t>dias as operações foram desencadeadas em diversos municípios do Estado do Rio Grande do Sul, escolhidos estrategicamente pela Agência Especial de Inteligência do CABM, integrante do Sistema de Inteligência da Brigada Militar, levando-se em consideração os índices de ocorrências, e o que poderia gerar um enfrentamento eficaz no combate aos crimes ambientais.</a:t>
            </a:r>
            <a:r>
              <a:rPr lang="pt-BR" dirty="0">
                <a:solidFill>
                  <a:schemeClr val="accent3">
                    <a:lumMod val="75000"/>
                  </a:schemeClr>
                </a:solidFill>
              </a:rPr>
              <a:t> </a:t>
            </a:r>
            <a:endParaRPr lang="pt-BR" b="1" u="sng" dirty="0">
              <a:solidFill>
                <a:schemeClr val="accent3">
                  <a:lumMod val="75000"/>
                </a:schemeClr>
              </a:solidFill>
            </a:endParaRPr>
          </a:p>
          <a:p>
            <a:pPr indent="712788" algn="just">
              <a:spcBef>
                <a:spcPts val="300"/>
              </a:spcBef>
              <a:spcAft>
                <a:spcPts val="300"/>
              </a:spcAft>
              <a:defRPr/>
            </a:pPr>
            <a:r>
              <a:rPr lang="pt-BR" b="1" dirty="0"/>
              <a:t>          </a:t>
            </a:r>
            <a:r>
              <a:rPr lang="pt-BR" b="1" u="sng" dirty="0">
                <a:solidFill>
                  <a:srgbClr val="FFFF00"/>
                </a:solidFill>
              </a:rPr>
              <a:t>ACOMPANHE O GRÁFICO ABAIXO</a:t>
            </a:r>
            <a:r>
              <a:rPr lang="pt-BR" b="1" u="sng" dirty="0"/>
              <a:t>:</a:t>
            </a:r>
            <a:endParaRPr lang="pt-BR" sz="1000" b="1" u="sng" dirty="0"/>
          </a:p>
          <a:p>
            <a:pPr indent="712788" algn="just">
              <a:spcBef>
                <a:spcPts val="300"/>
              </a:spcBef>
              <a:spcAft>
                <a:spcPts val="300"/>
              </a:spcAft>
              <a:defRPr/>
            </a:pPr>
            <a:endParaRPr lang="pt-BR" sz="600" b="1" u="sng" dirty="0">
              <a:ln w="17780" cmpd="sng">
                <a:solidFill>
                  <a:srgbClr val="FFFFFF"/>
                </a:solidFill>
                <a:prstDash val="solid"/>
                <a:miter lim="800000"/>
              </a:ln>
              <a:solidFill>
                <a:schemeClr val="bg2">
                  <a:lumMod val="75000"/>
                </a:schemeClr>
              </a:solidFill>
              <a:effectLst>
                <a:outerShdw blurRad="50800" algn="tl" rotWithShape="0">
                  <a:srgbClr val="000000"/>
                </a:outerShdw>
              </a:effectLst>
              <a:latin typeface="Arial" panose="020B0604020202020204" pitchFamily="34" charset="0"/>
              <a:cs typeface="Arial" panose="020B0604020202020204" pitchFamily="34" charset="0"/>
            </a:endParaRPr>
          </a:p>
          <a:p>
            <a:pPr indent="712788" algn="just">
              <a:spcBef>
                <a:spcPts val="300"/>
              </a:spcBef>
              <a:spcAft>
                <a:spcPts val="300"/>
              </a:spcAft>
              <a:defRPr/>
            </a:pPr>
            <a:endParaRPr lang="pt-BR" b="1" u="sng" dirty="0">
              <a:ln w="17780" cmpd="sng">
                <a:solidFill>
                  <a:srgbClr val="FFFFFF"/>
                </a:solidFill>
                <a:prstDash val="solid"/>
                <a:miter lim="800000"/>
              </a:ln>
              <a:solidFill>
                <a:schemeClr val="bg2">
                  <a:lumMod val="75000"/>
                </a:schemeClr>
              </a:solidFill>
              <a:effectLst>
                <a:outerShdw blurRad="50800" algn="tl" rotWithShape="0">
                  <a:srgbClr val="000000"/>
                </a:outerShdw>
              </a:effectLst>
              <a:latin typeface="Arial" panose="020B0604020202020204" pitchFamily="34" charset="0"/>
              <a:cs typeface="Arial" panose="020B0604020202020204" pitchFamily="34" charset="0"/>
            </a:endParaRPr>
          </a:p>
          <a:p>
            <a:pPr indent="712788" algn="just">
              <a:spcBef>
                <a:spcPts val="300"/>
              </a:spcBef>
              <a:spcAft>
                <a:spcPts val="300"/>
              </a:spcAft>
              <a:defRPr/>
            </a:pPr>
            <a:endParaRPr lang="pt-BR" sz="1500" dirty="0">
              <a:solidFill>
                <a:schemeClr val="bg2">
                  <a:lumMod val="75000"/>
                </a:schemeClr>
              </a:solidFill>
              <a:effectLst>
                <a:glow rad="101600">
                  <a:srgbClr val="EEECE1">
                    <a:lumMod val="50000"/>
                    <a:alpha val="60000"/>
                  </a:srgbClr>
                </a:glow>
              </a:effectLst>
              <a:latin typeface="Arial" panose="020B0604020202020204" pitchFamily="34" charset="0"/>
              <a:cs typeface="Arial" panose="020B0604020202020204" pitchFamily="34" charset="0"/>
            </a:endParaRPr>
          </a:p>
          <a:p>
            <a:pPr indent="712788" algn="just">
              <a:spcBef>
                <a:spcPts val="300"/>
              </a:spcBef>
              <a:spcAft>
                <a:spcPts val="300"/>
              </a:spcAft>
              <a:defRPr/>
            </a:pPr>
            <a:endParaRPr lang="pt-BR" sz="1500" dirty="0">
              <a:solidFill>
                <a:schemeClr val="bg2">
                  <a:lumMod val="75000"/>
                </a:schemeClr>
              </a:solidFill>
              <a:effectLst>
                <a:glow rad="101600">
                  <a:srgbClr val="EEECE1">
                    <a:lumMod val="50000"/>
                    <a:alpha val="60000"/>
                  </a:srgbClr>
                </a:glow>
              </a:effectLst>
              <a:latin typeface="Arial" panose="020B0604020202020204" pitchFamily="34" charset="0"/>
              <a:cs typeface="Arial" panose="020B0604020202020204" pitchFamily="34" charset="0"/>
            </a:endParaRPr>
          </a:p>
          <a:p>
            <a:pPr indent="712788" algn="just">
              <a:spcBef>
                <a:spcPts val="300"/>
              </a:spcBef>
              <a:spcAft>
                <a:spcPts val="300"/>
              </a:spcAft>
              <a:defRPr/>
            </a:pPr>
            <a:endParaRPr lang="pt-BR" sz="1500" dirty="0">
              <a:solidFill>
                <a:schemeClr val="bg2">
                  <a:lumMod val="75000"/>
                </a:schemeClr>
              </a:solidFill>
              <a:effectLst>
                <a:glow rad="101600">
                  <a:srgbClr val="EEECE1">
                    <a:lumMod val="50000"/>
                    <a:alpha val="60000"/>
                  </a:srgbClr>
                </a:glow>
              </a:effectLst>
              <a:latin typeface="Arial" panose="020B0604020202020204" pitchFamily="34" charset="0"/>
              <a:cs typeface="Arial" panose="020B0604020202020204" pitchFamily="34" charset="0"/>
            </a:endParaRPr>
          </a:p>
          <a:p>
            <a:pPr indent="712788" algn="just">
              <a:spcBef>
                <a:spcPts val="300"/>
              </a:spcBef>
              <a:spcAft>
                <a:spcPts val="300"/>
              </a:spcAft>
              <a:defRPr/>
            </a:pPr>
            <a:endParaRPr lang="pt-BR" sz="1500" dirty="0">
              <a:solidFill>
                <a:schemeClr val="bg2">
                  <a:lumMod val="75000"/>
                </a:schemeClr>
              </a:solidFill>
              <a:effectLst>
                <a:glow rad="101600">
                  <a:srgbClr val="EEECE1">
                    <a:lumMod val="50000"/>
                    <a:alpha val="60000"/>
                  </a:srgbClr>
                </a:glow>
              </a:effectLst>
              <a:latin typeface="Arial" panose="020B0604020202020204" pitchFamily="34" charset="0"/>
              <a:cs typeface="Arial" panose="020B0604020202020204" pitchFamily="34" charset="0"/>
            </a:endParaRPr>
          </a:p>
          <a:p>
            <a:pPr indent="712788" algn="just">
              <a:spcBef>
                <a:spcPts val="300"/>
              </a:spcBef>
              <a:spcAft>
                <a:spcPts val="300"/>
              </a:spcAft>
              <a:defRPr/>
            </a:pPr>
            <a:endParaRPr lang="pt-BR" sz="1500" dirty="0">
              <a:solidFill>
                <a:schemeClr val="bg2">
                  <a:lumMod val="75000"/>
                </a:schemeClr>
              </a:solidFill>
              <a:effectLst>
                <a:glow rad="101600">
                  <a:srgbClr val="EEECE1">
                    <a:lumMod val="50000"/>
                    <a:alpha val="60000"/>
                  </a:srgbClr>
                </a:glow>
              </a:effectLst>
              <a:latin typeface="Arial" panose="020B0604020202020204" pitchFamily="34" charset="0"/>
              <a:cs typeface="Arial" panose="020B0604020202020204" pitchFamily="34" charset="0"/>
            </a:endParaRPr>
          </a:p>
          <a:p>
            <a:pPr indent="712788" algn="just">
              <a:spcBef>
                <a:spcPts val="300"/>
              </a:spcBef>
              <a:spcAft>
                <a:spcPts val="300"/>
              </a:spcAft>
              <a:defRPr/>
            </a:pPr>
            <a:endParaRPr lang="pt-BR" sz="1500" dirty="0">
              <a:solidFill>
                <a:schemeClr val="bg2">
                  <a:lumMod val="75000"/>
                </a:schemeClr>
              </a:solidFill>
              <a:effectLst>
                <a:glow rad="101600">
                  <a:srgbClr val="EEECE1">
                    <a:lumMod val="50000"/>
                    <a:alpha val="60000"/>
                  </a:srgbClr>
                </a:glow>
              </a:effectLst>
              <a:latin typeface="Arial" panose="020B0604020202020204" pitchFamily="34" charset="0"/>
              <a:cs typeface="Arial" panose="020B0604020202020204" pitchFamily="34" charset="0"/>
            </a:endParaRPr>
          </a:p>
          <a:p>
            <a:pPr indent="712788" algn="just">
              <a:spcBef>
                <a:spcPts val="300"/>
              </a:spcBef>
              <a:spcAft>
                <a:spcPts val="300"/>
              </a:spcAft>
              <a:defRPr/>
            </a:pPr>
            <a:endParaRPr lang="pt-BR" sz="1500" dirty="0">
              <a:solidFill>
                <a:schemeClr val="bg2">
                  <a:lumMod val="75000"/>
                </a:schemeClr>
              </a:solidFill>
              <a:effectLst>
                <a:glow rad="101600">
                  <a:srgbClr val="EEECE1">
                    <a:lumMod val="50000"/>
                    <a:alpha val="60000"/>
                  </a:srgbClr>
                </a:glow>
              </a:effectLst>
              <a:latin typeface="Arial" panose="020B0604020202020204" pitchFamily="34" charset="0"/>
              <a:cs typeface="Arial" panose="020B0604020202020204" pitchFamily="34" charset="0"/>
            </a:endParaRPr>
          </a:p>
          <a:p>
            <a:pPr indent="712788" algn="just">
              <a:spcBef>
                <a:spcPts val="300"/>
              </a:spcBef>
              <a:spcAft>
                <a:spcPts val="300"/>
              </a:spcAft>
              <a:defRPr/>
            </a:pPr>
            <a:endParaRPr lang="pt-BR" sz="1500" dirty="0">
              <a:solidFill>
                <a:schemeClr val="bg2">
                  <a:lumMod val="75000"/>
                </a:schemeClr>
              </a:solidFill>
              <a:effectLst>
                <a:glow rad="101600">
                  <a:srgbClr val="EEECE1">
                    <a:lumMod val="50000"/>
                    <a:alpha val="60000"/>
                  </a:srgbClr>
                </a:glow>
              </a:effectLst>
              <a:latin typeface="Arial" panose="020B0604020202020204" pitchFamily="34" charset="0"/>
              <a:cs typeface="Arial" panose="020B0604020202020204" pitchFamily="34" charset="0"/>
            </a:endParaRPr>
          </a:p>
          <a:p>
            <a:pPr indent="712788" algn="just">
              <a:spcBef>
                <a:spcPts val="300"/>
              </a:spcBef>
              <a:spcAft>
                <a:spcPts val="300"/>
              </a:spcAft>
              <a:defRPr/>
            </a:pPr>
            <a:endParaRPr lang="pt-BR" sz="1500" dirty="0">
              <a:solidFill>
                <a:schemeClr val="bg2">
                  <a:lumMod val="75000"/>
                </a:schemeClr>
              </a:solidFill>
              <a:effectLst>
                <a:glow rad="101600">
                  <a:srgbClr val="EEECE1">
                    <a:lumMod val="50000"/>
                    <a:alpha val="60000"/>
                  </a:srgbClr>
                </a:glow>
              </a:effectLst>
              <a:latin typeface="Arial" panose="020B0604020202020204" pitchFamily="34" charset="0"/>
              <a:cs typeface="Arial" panose="020B0604020202020204" pitchFamily="34" charset="0"/>
            </a:endParaRPr>
          </a:p>
          <a:p>
            <a:pPr indent="714375" algn="just">
              <a:spcBef>
                <a:spcPts val="300"/>
              </a:spcBef>
              <a:spcAft>
                <a:spcPts val="300"/>
              </a:spcAft>
              <a:defRPr/>
            </a:pPr>
            <a:endParaRPr lang="pt-BR" sz="700" dirty="0">
              <a:solidFill>
                <a:schemeClr val="bg2">
                  <a:lumMod val="75000"/>
                </a:schemeClr>
              </a:solidFill>
              <a:latin typeface="Arial" panose="020B0604020202020204" pitchFamily="34" charset="0"/>
              <a:cs typeface="Arial" panose="020B0604020202020204" pitchFamily="34" charset="0"/>
            </a:endParaRPr>
          </a:p>
        </p:txBody>
      </p:sp>
      <p:pic>
        <p:nvPicPr>
          <p:cNvPr id="1026" name="Picture 2" descr="C:\Users\bm2887002\Downloads\WhatsApp Image 2021-07-29 at 19.42.19.jpeg"/>
          <p:cNvPicPr>
            <a:picLocks noChangeAspect="1" noChangeArrowheads="1"/>
          </p:cNvPicPr>
          <p:nvPr/>
        </p:nvPicPr>
        <p:blipFill>
          <a:blip r:embed="rId7" cstate="print"/>
          <a:srcRect/>
          <a:stretch>
            <a:fillRect/>
          </a:stretch>
        </p:blipFill>
        <p:spPr bwMode="auto">
          <a:xfrm>
            <a:off x="857232" y="5881694"/>
            <a:ext cx="5286412" cy="3377557"/>
          </a:xfrm>
          <a:prstGeom prst="rect">
            <a:avLst/>
          </a:prstGeom>
          <a:noFill/>
        </p:spPr>
      </p:pic>
      <p:graphicFrame>
        <p:nvGraphicFramePr>
          <p:cNvPr id="18" name="Gráfico 17"/>
          <p:cNvGraphicFramePr/>
          <p:nvPr/>
        </p:nvGraphicFramePr>
        <p:xfrm>
          <a:off x="1000108" y="5881694"/>
          <a:ext cx="5072098" cy="3171828"/>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stretch>
            <a:fillRect/>
          </a:stretch>
        </p:blipFill>
        <p:spPr>
          <a:xfrm>
            <a:off x="672270" y="1181737"/>
            <a:ext cx="5513458" cy="4417208"/>
          </a:xfrm>
          <a:prstGeom prst="rect">
            <a:avLst/>
          </a:prstGeom>
          <a:scene3d>
            <a:camera prst="orthographicFront"/>
            <a:lightRig rig="threePt" dir="t"/>
          </a:scene3d>
          <a:sp3d>
            <a:bevelT prst="relaxedInset"/>
          </a:sp3d>
        </p:spPr>
      </p:pic>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34ª Edição – De 23 a 29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429396" y="9382125"/>
            <a:ext cx="368279" cy="527050"/>
          </a:xfrm>
          <a:noFill/>
          <a:ln>
            <a:miter lim="800000"/>
            <a:headEnd/>
            <a:tailEnd/>
          </a:ln>
        </p:spPr>
        <p:txBody>
          <a:bodyPr/>
          <a:lstStyle/>
          <a:p>
            <a:fld id="{93C9EE72-C31E-4809-A0EC-3CAB553CF509}" type="slidenum">
              <a:rPr lang="pt-BR" altLang="pt-BR" b="1">
                <a:solidFill>
                  <a:schemeClr val="tx1"/>
                </a:solidFill>
              </a:rPr>
              <a:pPr/>
              <a:t>24</a:t>
            </a:fld>
            <a:endParaRPr lang="pt-BR" altLang="pt-BR" b="1" dirty="0">
              <a:solidFill>
                <a:schemeClr val="tx1"/>
              </a:solidFill>
            </a:endParaRPr>
          </a:p>
        </p:txBody>
      </p:sp>
      <p:sp>
        <p:nvSpPr>
          <p:cNvPr id="17" name="CaixaDeTexto 16"/>
          <p:cNvSpPr txBox="1"/>
          <p:nvPr/>
        </p:nvSpPr>
        <p:spPr>
          <a:xfrm>
            <a:off x="857232" y="7458694"/>
            <a:ext cx="642942" cy="923330"/>
          </a:xfrm>
          <a:prstGeom prst="rect">
            <a:avLst/>
          </a:prstGeom>
          <a:noFill/>
        </p:spPr>
        <p:txBody>
          <a:bodyPr wrap="square" rtlCol="0">
            <a:spAutoFit/>
          </a:bodyPr>
          <a:lstStyle/>
          <a:p>
            <a:pPr algn="ctr"/>
            <a:endParaRPr lang="pt-BR" dirty="0">
              <a:solidFill>
                <a:schemeClr val="bg1">
                  <a:lumMod val="85000"/>
                </a:schemeClr>
              </a:solidFill>
            </a:endParaRPr>
          </a:p>
          <a:p>
            <a:pPr algn="ctr"/>
            <a:endParaRPr lang="pt-BR" sz="1600" dirty="0">
              <a:solidFill>
                <a:schemeClr val="bg1">
                  <a:lumMod val="85000"/>
                </a:schemeClr>
              </a:solidFill>
            </a:endParaRPr>
          </a:p>
          <a:p>
            <a:pPr algn="ctr"/>
            <a:r>
              <a:rPr lang="pt-BR" dirty="0">
                <a:solidFill>
                  <a:schemeClr val="bg1">
                    <a:lumMod val="85000"/>
                  </a:schemeClr>
                </a:solidFill>
              </a:rPr>
              <a:t>,</a:t>
            </a:r>
          </a:p>
        </p:txBody>
      </p:sp>
      <p:sp>
        <p:nvSpPr>
          <p:cNvPr id="15" name="Retângulo de cantos arredondados 14"/>
          <p:cNvSpPr/>
          <p:nvPr/>
        </p:nvSpPr>
        <p:spPr>
          <a:xfrm>
            <a:off x="125717" y="5622758"/>
            <a:ext cx="6606565" cy="3830836"/>
          </a:xfrm>
          <a:prstGeom prst="roundRect">
            <a:avLst/>
          </a:prstGeom>
          <a:ln/>
        </p:spPr>
        <p:style>
          <a:lnRef idx="1">
            <a:schemeClr val="dk1"/>
          </a:lnRef>
          <a:fillRef idx="2">
            <a:schemeClr val="dk1"/>
          </a:fillRef>
          <a:effectRef idx="1">
            <a:schemeClr val="dk1"/>
          </a:effectRef>
          <a:fontRef idx="minor">
            <a:schemeClr val="dk1"/>
          </a:fontRef>
        </p:style>
        <p:txBody>
          <a:bodyPr>
            <a:spAutoFit/>
          </a:bodyPr>
          <a:lstStyle/>
          <a:p>
            <a:pPr algn="ctr">
              <a:lnSpc>
                <a:spcPct val="150000"/>
              </a:lnSpc>
              <a:defRPr/>
            </a:pPr>
            <a:r>
              <a:rPr lang="pt-BR" sz="1600" b="1" u="sng" dirty="0">
                <a:solidFill>
                  <a:prstClr val="black"/>
                </a:solidFill>
              </a:rPr>
              <a:t>Comando Ambiental da Brigada Militar - RS</a:t>
            </a:r>
          </a:p>
          <a:p>
            <a:pPr algn="ctr">
              <a:lnSpc>
                <a:spcPct val="150000"/>
              </a:lnSpc>
              <a:defRPr/>
            </a:pPr>
            <a:r>
              <a:rPr lang="pt-BR" sz="1600" b="1" dirty="0">
                <a:solidFill>
                  <a:prstClr val="black"/>
                </a:solidFill>
              </a:rPr>
              <a:t> </a:t>
            </a:r>
            <a:r>
              <a:rPr lang="pt-BR" sz="1400" b="1" dirty="0" smtClean="0">
                <a:solidFill>
                  <a:prstClr val="black"/>
                </a:solidFill>
              </a:rPr>
              <a:t>Comandante: </a:t>
            </a:r>
            <a:r>
              <a:rPr lang="pt-BR" sz="1400" b="1" dirty="0" err="1">
                <a:solidFill>
                  <a:prstClr val="black"/>
                </a:solidFill>
              </a:rPr>
              <a:t>Ten</a:t>
            </a:r>
            <a:r>
              <a:rPr lang="pt-BR" sz="1400" b="1" dirty="0">
                <a:solidFill>
                  <a:prstClr val="black"/>
                </a:solidFill>
              </a:rPr>
              <a:t> </a:t>
            </a:r>
            <a:r>
              <a:rPr lang="pt-BR" sz="1400" b="1" dirty="0" err="1">
                <a:solidFill>
                  <a:prstClr val="black"/>
                </a:solidFill>
              </a:rPr>
              <a:t>Cel</a:t>
            </a:r>
            <a:r>
              <a:rPr lang="pt-BR" sz="1400" b="1" dirty="0">
                <a:solidFill>
                  <a:prstClr val="black"/>
                </a:solidFill>
              </a:rPr>
              <a:t> QOEM Vladimir Luís Silva da Rosa</a:t>
            </a:r>
          </a:p>
          <a:p>
            <a:pPr algn="ctr">
              <a:lnSpc>
                <a:spcPct val="150000"/>
              </a:lnSpc>
              <a:defRPr/>
            </a:pPr>
            <a:r>
              <a:rPr lang="pt-BR" sz="1400" b="1" dirty="0">
                <a:solidFill>
                  <a:prstClr val="black"/>
                </a:solidFill>
              </a:rPr>
              <a:t>Chefe do Estado-Maior: </a:t>
            </a:r>
            <a:r>
              <a:rPr lang="pt-BR" sz="1400" b="1" dirty="0" err="1">
                <a:solidFill>
                  <a:prstClr val="black"/>
                </a:solidFill>
              </a:rPr>
              <a:t>Maj</a:t>
            </a:r>
            <a:r>
              <a:rPr lang="pt-BR" sz="1400" b="1" dirty="0">
                <a:solidFill>
                  <a:prstClr val="black"/>
                </a:solidFill>
              </a:rPr>
              <a:t> QOEM Samaroni Teixeira </a:t>
            </a:r>
            <a:r>
              <a:rPr lang="pt-BR" sz="1400" b="1" dirty="0" err="1">
                <a:solidFill>
                  <a:prstClr val="black"/>
                </a:solidFill>
              </a:rPr>
              <a:t>Zappe</a:t>
            </a:r>
            <a:r>
              <a:rPr lang="pt-BR" sz="1400" b="1" dirty="0">
                <a:solidFill>
                  <a:prstClr val="black"/>
                </a:solidFill>
              </a:rPr>
              <a:t> </a:t>
            </a:r>
          </a:p>
          <a:p>
            <a:pPr algn="ctr">
              <a:lnSpc>
                <a:spcPct val="150000"/>
              </a:lnSpc>
              <a:defRPr/>
            </a:pPr>
            <a:r>
              <a:rPr lang="pt-BR" sz="1400" b="1" dirty="0">
                <a:solidFill>
                  <a:prstClr val="black"/>
                </a:solidFill>
              </a:rPr>
              <a:t>ENDEREÇO: Rua  João Moreira Maciel, 370, bairro  Marcilio Dias, Porto Alegre-RS</a:t>
            </a:r>
          </a:p>
          <a:p>
            <a:pPr algn="ctr">
              <a:lnSpc>
                <a:spcPct val="150000"/>
              </a:lnSpc>
              <a:defRPr/>
            </a:pPr>
            <a:r>
              <a:rPr lang="pt-BR" sz="1200" b="1" dirty="0">
                <a:solidFill>
                  <a:prstClr val="black"/>
                </a:solidFill>
                <a:cs typeface="Arial" panose="020B0604020202020204" pitchFamily="34" charset="0"/>
              </a:rPr>
              <a:t>Informativo elaborado por Claudio Adão </a:t>
            </a:r>
            <a:r>
              <a:rPr lang="pt-BR" sz="1200" b="1" dirty="0" err="1">
                <a:solidFill>
                  <a:prstClr val="black"/>
                </a:solidFill>
                <a:cs typeface="Arial" panose="020B0604020202020204" pitchFamily="34" charset="0"/>
              </a:rPr>
              <a:t>Braatz</a:t>
            </a:r>
            <a:r>
              <a:rPr lang="pt-BR" sz="1200" b="1" dirty="0">
                <a:solidFill>
                  <a:prstClr val="black"/>
                </a:solidFill>
                <a:cs typeface="Arial" panose="020B0604020202020204" pitchFamily="34" charset="0"/>
              </a:rPr>
              <a:t> e Rodrigo da Silva Leyes</a:t>
            </a:r>
          </a:p>
          <a:p>
            <a:pPr algn="ctr">
              <a:lnSpc>
                <a:spcPct val="150000"/>
              </a:lnSpc>
              <a:defRPr/>
            </a:pPr>
            <a:r>
              <a:rPr lang="pt-BR" sz="1200" b="1" dirty="0">
                <a:solidFill>
                  <a:prstClr val="black"/>
                </a:solidFill>
                <a:cs typeface="Arial" panose="020B0604020202020204" pitchFamily="34" charset="0"/>
              </a:rPr>
              <a:t>Contato: (51) 98422-0685 / E-mail: </a:t>
            </a:r>
            <a:r>
              <a:rPr lang="pt-BR" sz="1200" b="1" dirty="0">
                <a:solidFill>
                  <a:prstClr val="black"/>
                </a:solidFill>
                <a:cs typeface="Arial" panose="020B0604020202020204" pitchFamily="34" charset="0"/>
                <a:hlinkClick r:id="rId6"/>
              </a:rPr>
              <a:t>cabm-comsoc@bm.rs.gov.br</a:t>
            </a:r>
            <a:endParaRPr lang="pt-BR" sz="1200" b="1" dirty="0">
              <a:solidFill>
                <a:prstClr val="black"/>
              </a:solidFill>
              <a:cs typeface="Arial" panose="020B0604020202020204" pitchFamily="34" charset="0"/>
            </a:endParaRPr>
          </a:p>
          <a:p>
            <a:pPr algn="ctr">
              <a:defRPr/>
            </a:pPr>
            <a:endParaRPr lang="pt-BR" sz="1000" b="1" dirty="0">
              <a:solidFill>
                <a:prstClr val="black"/>
              </a:solidFill>
              <a:cs typeface="Arial" panose="020B0604020202020204" pitchFamily="34" charset="0"/>
            </a:endParaRPr>
          </a:p>
          <a:p>
            <a:pPr algn="ctr">
              <a:defRPr/>
            </a:pPr>
            <a:r>
              <a:rPr lang="pt-BR" sz="1200" b="1" dirty="0">
                <a:solidFill>
                  <a:schemeClr val="tx1"/>
                </a:solidFill>
                <a:latin typeface="Times New Roman" panose="02020603050405020304" pitchFamily="18" charset="0"/>
                <a:cs typeface="Times New Roman" panose="02020603050405020304" pitchFamily="18" charset="0"/>
              </a:rPr>
              <a:t>site</a:t>
            </a:r>
            <a:r>
              <a:rPr lang="pt-BR" sz="1200" dirty="0">
                <a:latin typeface="Times New Roman" panose="02020603050405020304" pitchFamily="18" charset="0"/>
                <a:cs typeface="Times New Roman" panose="02020603050405020304" pitchFamily="18" charset="0"/>
              </a:rPr>
              <a:t>: </a:t>
            </a:r>
            <a:r>
              <a:rPr lang="pt-BR" sz="1200" dirty="0">
                <a:latin typeface="Times New Roman" panose="02020603050405020304" pitchFamily="18" charset="0"/>
                <a:cs typeface="Times New Roman" panose="02020603050405020304" pitchFamily="18" charset="0"/>
                <a:hlinkClick r:id="rId7"/>
              </a:rPr>
              <a:t>www.brigadamilitar.rs.gov.br/cabm</a:t>
            </a:r>
            <a:r>
              <a:rPr lang="pt-BR" sz="1200" dirty="0">
                <a:latin typeface="Times New Roman" panose="02020603050405020304" pitchFamily="18" charset="0"/>
                <a:cs typeface="Times New Roman" panose="02020603050405020304" pitchFamily="18" charset="0"/>
              </a:rPr>
              <a:t> </a:t>
            </a:r>
          </a:p>
          <a:p>
            <a:pPr algn="ctr">
              <a:defRPr/>
            </a:pPr>
            <a:endParaRPr lang="pt-BR" sz="1000" dirty="0">
              <a:latin typeface="Times New Roman" panose="02020603050405020304" pitchFamily="18" charset="0"/>
              <a:cs typeface="Times New Roman" panose="02020603050405020304" pitchFamily="18" charset="0"/>
            </a:endParaRPr>
          </a:p>
          <a:p>
            <a:pPr algn="ctr">
              <a:defRPr/>
            </a:pPr>
            <a:r>
              <a:rPr lang="pt-BR" sz="1200" b="1" dirty="0">
                <a:solidFill>
                  <a:schemeClr val="tx1"/>
                </a:solidFill>
                <a:latin typeface="Times New Roman" panose="02020603050405020304" pitchFamily="18" charset="0"/>
                <a:cs typeface="Times New Roman" panose="02020603050405020304" pitchFamily="18" charset="0"/>
              </a:rPr>
              <a:t>Twitter</a:t>
            </a:r>
            <a:r>
              <a:rPr lang="pt-BR" sz="1200" dirty="0">
                <a:latin typeface="Times New Roman" panose="02020603050405020304" pitchFamily="18" charset="0"/>
                <a:cs typeface="Times New Roman" panose="02020603050405020304" pitchFamily="18" charset="0"/>
              </a:rPr>
              <a:t>: </a:t>
            </a:r>
            <a:r>
              <a:rPr lang="pt-BR" sz="1200" dirty="0">
                <a:solidFill>
                  <a:schemeClr val="bg1"/>
                </a:solidFill>
                <a:latin typeface="Times New Roman" panose="02020603050405020304" pitchFamily="18" charset="0"/>
                <a:cs typeface="Times New Roman" panose="02020603050405020304" pitchFamily="18" charset="0"/>
              </a:rPr>
              <a:t>@ambientalbmrs</a:t>
            </a:r>
            <a:r>
              <a:rPr lang="pt-BR" sz="1200" dirty="0">
                <a:solidFill>
                  <a:srgbClr val="C00000"/>
                </a:solidFill>
                <a:latin typeface="Times New Roman" panose="02020603050405020304" pitchFamily="18" charset="0"/>
                <a:cs typeface="Times New Roman" panose="02020603050405020304" pitchFamily="18" charset="0"/>
              </a:rPr>
              <a:t>  </a:t>
            </a:r>
            <a:r>
              <a:rPr lang="pt-BR" sz="1200" dirty="0">
                <a:latin typeface="Times New Roman" panose="02020603050405020304" pitchFamily="18" charset="0"/>
                <a:cs typeface="Times New Roman" panose="02020603050405020304" pitchFamily="18" charset="0"/>
                <a:hlinkClick r:id="rId8"/>
              </a:rPr>
              <a:t>https://twitter.com/ambientalbmrs</a:t>
            </a:r>
            <a:endParaRPr lang="pt-BR" sz="1200" dirty="0">
              <a:latin typeface="Times New Roman" panose="02020603050405020304" pitchFamily="18" charset="0"/>
              <a:cs typeface="Times New Roman" panose="02020603050405020304" pitchFamily="18" charset="0"/>
            </a:endParaRPr>
          </a:p>
          <a:p>
            <a:pPr algn="ctr">
              <a:defRPr/>
            </a:pPr>
            <a:endParaRPr lang="pt-BR" sz="1200" dirty="0">
              <a:latin typeface="Times New Roman" panose="02020603050405020304" pitchFamily="18" charset="0"/>
              <a:cs typeface="Times New Roman" panose="02020603050405020304" pitchFamily="18" charset="0"/>
            </a:endParaRPr>
          </a:p>
          <a:p>
            <a:pPr algn="ctr">
              <a:defRPr/>
            </a:pPr>
            <a:r>
              <a:rPr lang="pt-BR" sz="1200" b="1" dirty="0">
                <a:solidFill>
                  <a:schemeClr val="tx1"/>
                </a:solidFill>
                <a:latin typeface="Times New Roman" panose="02020603050405020304" pitchFamily="18" charset="0"/>
                <a:cs typeface="Times New Roman" panose="02020603050405020304" pitchFamily="18" charset="0"/>
              </a:rPr>
              <a:t>Facebook</a:t>
            </a:r>
            <a:r>
              <a:rPr lang="pt-BR" sz="1200" dirty="0">
                <a:solidFill>
                  <a:schemeClr val="tx1"/>
                </a:solidFill>
                <a:latin typeface="Times New Roman" panose="02020603050405020304" pitchFamily="18" charset="0"/>
                <a:cs typeface="Times New Roman" panose="02020603050405020304" pitchFamily="18" charset="0"/>
              </a:rPr>
              <a:t>:</a:t>
            </a:r>
            <a:r>
              <a:rPr lang="pt-BR" sz="1200" dirty="0">
                <a:latin typeface="Times New Roman" panose="02020603050405020304" pitchFamily="18" charset="0"/>
                <a:cs typeface="Times New Roman" panose="02020603050405020304" pitchFamily="18" charset="0"/>
              </a:rPr>
              <a:t>  </a:t>
            </a:r>
            <a:r>
              <a:rPr lang="pt-BR" sz="1200" dirty="0">
                <a:latin typeface="Times New Roman" panose="02020603050405020304" pitchFamily="18" charset="0"/>
                <a:cs typeface="Times New Roman" panose="02020603050405020304" pitchFamily="18" charset="0"/>
                <a:hlinkClick r:id="rId9"/>
              </a:rPr>
              <a:t>www.facebook.com/CABM-Comando-Ambiental-da-BMRS-103184178 121043/</a:t>
            </a:r>
            <a:endParaRPr lang="pt-BR" sz="1200" dirty="0">
              <a:latin typeface="Times New Roman" panose="02020603050405020304" pitchFamily="18" charset="0"/>
              <a:cs typeface="Times New Roman" panose="02020603050405020304" pitchFamily="18" charset="0"/>
            </a:endParaRPr>
          </a:p>
          <a:p>
            <a:pPr algn="ctr">
              <a:defRPr/>
            </a:pPr>
            <a:endParaRPr lang="pt-BR" sz="1200" dirty="0">
              <a:latin typeface="Times New Roman" panose="02020603050405020304" pitchFamily="18" charset="0"/>
              <a:cs typeface="Times New Roman" panose="02020603050405020304" pitchFamily="18" charset="0"/>
            </a:endParaRPr>
          </a:p>
          <a:p>
            <a:pPr algn="ctr">
              <a:defRPr/>
            </a:pPr>
            <a:r>
              <a:rPr lang="pt-BR" sz="1300" b="1" dirty="0">
                <a:solidFill>
                  <a:schemeClr val="tx1"/>
                </a:solidFill>
                <a:latin typeface="Times New Roman" panose="02020603050405020304" pitchFamily="18" charset="0"/>
                <a:cs typeface="Times New Roman" panose="02020603050405020304" pitchFamily="18" charset="0"/>
              </a:rPr>
              <a:t>Instagram</a:t>
            </a:r>
            <a:r>
              <a:rPr lang="pt-BR" sz="1300" dirty="0">
                <a:solidFill>
                  <a:schemeClr val="tx1"/>
                </a:solidFill>
                <a:latin typeface="Times New Roman" panose="02020603050405020304" pitchFamily="18" charset="0"/>
                <a:cs typeface="Times New Roman" panose="02020603050405020304" pitchFamily="18" charset="0"/>
              </a:rPr>
              <a:t>:</a:t>
            </a:r>
            <a:r>
              <a:rPr lang="pt-BR" sz="1300" dirty="0">
                <a:latin typeface="Times New Roman" panose="02020603050405020304" pitchFamily="18" charset="0"/>
                <a:cs typeface="Times New Roman" panose="02020603050405020304" pitchFamily="18" charset="0"/>
              </a:rPr>
              <a:t> </a:t>
            </a:r>
            <a:r>
              <a:rPr lang="pt-BR" sz="1300" dirty="0">
                <a:solidFill>
                  <a:schemeClr val="bg1"/>
                </a:solidFill>
                <a:latin typeface="Times New Roman" panose="02020603050405020304" pitchFamily="18" charset="0"/>
                <a:cs typeface="Times New Roman" panose="02020603050405020304" pitchFamily="18" charset="0"/>
              </a:rPr>
              <a:t>@ambientalbmrs - </a:t>
            </a:r>
            <a:r>
              <a:rPr lang="pt-BR" sz="1300" dirty="0">
                <a:latin typeface="Times New Roman" panose="02020603050405020304" pitchFamily="18" charset="0"/>
                <a:cs typeface="Times New Roman" panose="02020603050405020304" pitchFamily="18" charset="0"/>
                <a:hlinkClick r:id="rId10"/>
              </a:rPr>
              <a:t>www.instagram.com/ambientalbmrs</a:t>
            </a:r>
            <a:r>
              <a:rPr lang="pt-BR" sz="1200" dirty="0">
                <a:latin typeface="Times New Roman" panose="02020603050405020304" pitchFamily="18" charset="0"/>
                <a:cs typeface="Times New Roman" panose="02020603050405020304" pitchFamily="18" charset="0"/>
                <a:hlinkClick r:id="rId10"/>
              </a:rPr>
              <a:t>/</a:t>
            </a:r>
            <a:endParaRPr lang="pt-BR" sz="1200" b="1" dirty="0">
              <a:solidFill>
                <a:prstClr val="black"/>
              </a:solidFill>
              <a:cs typeface="Arial" panose="020B0604020202020204" pitchFamily="34" charset="0"/>
            </a:endParaRPr>
          </a:p>
        </p:txBody>
      </p:sp>
      <p:sp>
        <p:nvSpPr>
          <p:cNvPr id="16" name="Retângulo 15"/>
          <p:cNvSpPr/>
          <p:nvPr/>
        </p:nvSpPr>
        <p:spPr>
          <a:xfrm>
            <a:off x="-459432" y="810814"/>
            <a:ext cx="6500858" cy="1334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smtClean="0">
                <a:solidFill>
                  <a:schemeClr val="accent6">
                    <a:lumMod val="75000"/>
                  </a:schemeClr>
                </a:solidFill>
              </a:rPr>
              <a:t>     </a:t>
            </a:r>
            <a:r>
              <a:rPr lang="pt-BR" b="1" dirty="0" smtClean="0">
                <a:solidFill>
                  <a:srgbClr val="CCFF33"/>
                </a:solidFill>
              </a:rPr>
              <a:t>COMANDO AMBIENTAL DA BRIGADA MILITAR </a:t>
            </a:r>
          </a:p>
          <a:p>
            <a:pPr algn="ctr"/>
            <a:r>
              <a:rPr lang="pt-BR" sz="1600" b="1" dirty="0" smtClean="0">
                <a:solidFill>
                  <a:srgbClr val="FFFF00"/>
                </a:solidFill>
              </a:rPr>
              <a:t>   </a:t>
            </a:r>
            <a:r>
              <a:rPr lang="pt-BR" sz="1600" b="1" dirty="0" smtClean="0">
                <a:solidFill>
                  <a:srgbClr val="66FF66"/>
                </a:solidFill>
              </a:rPr>
              <a:t>PRESERVANDO E PROTEGENDO </a:t>
            </a:r>
            <a:r>
              <a:rPr lang="pt-BR" sz="1600" b="1" dirty="0" smtClean="0">
                <a:solidFill>
                  <a:srgbClr val="3CB242"/>
                </a:solidFill>
              </a:rPr>
              <a:t>O MEIO AMBIENTE</a:t>
            </a:r>
          </a:p>
        </p:txBody>
      </p:sp>
    </p:spTree>
    <p:extLst>
      <p:ext uri="{BB962C8B-B14F-4D97-AF65-F5344CB8AC3E}">
        <p14:creationId xmlns="" xmlns:p14="http://schemas.microsoft.com/office/powerpoint/2010/main" val="8173324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ângulo 33"/>
          <p:cNvSpPr/>
          <p:nvPr/>
        </p:nvSpPr>
        <p:spPr>
          <a:xfrm>
            <a:off x="0" y="199998"/>
            <a:ext cx="6715172"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eaLnBrk="1" hangingPunct="1">
              <a:defRPr/>
            </a:pP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  </a:t>
            </a:r>
            <a:r>
              <a:rPr lang="pt-BR" sz="2000" b="1" dirty="0" smtClean="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   </a:t>
            </a:r>
            <a:r>
              <a:rPr lang="pt-BR" sz="2000" b="1" dirty="0" smtClean="0">
                <a:solidFill>
                  <a:srgbClr val="FFFF00"/>
                </a:solidFill>
                <a:latin typeface="Algerian" pitchFamily="82" charset="0"/>
              </a:rPr>
              <a:t>ESTRUTURA DO COMANDO AMBIENTAL</a:t>
            </a:r>
            <a:endParaRPr lang="pt-BR" sz="2000" b="1" dirty="0">
              <a:solidFill>
                <a:srgbClr val="FFFF00"/>
              </a:solidFill>
              <a:latin typeface="Algerian" pitchFamily="82" charset="0"/>
            </a:endParaRPr>
          </a:p>
        </p:txBody>
      </p:sp>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95216"/>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73191"/>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34ª Edição – De 23 a 29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429396" y="9382125"/>
            <a:ext cx="368279" cy="527050"/>
          </a:xfrm>
          <a:noFill/>
          <a:ln>
            <a:miter lim="800000"/>
            <a:headEnd/>
            <a:tailEnd/>
          </a:ln>
        </p:spPr>
        <p:txBody>
          <a:bodyPr/>
          <a:lstStyle/>
          <a:p>
            <a:fld id="{93C9EE72-C31E-4809-A0EC-3CAB553CF509}" type="slidenum">
              <a:rPr lang="pt-BR" altLang="pt-BR" b="1">
                <a:solidFill>
                  <a:schemeClr val="tx1"/>
                </a:solidFill>
              </a:rPr>
              <a:pPr/>
              <a:t>3</a:t>
            </a:fld>
            <a:endParaRPr lang="pt-BR" altLang="pt-BR" b="1" dirty="0">
              <a:solidFill>
                <a:schemeClr val="tx1"/>
              </a:solidFill>
            </a:endParaRPr>
          </a:p>
        </p:txBody>
      </p:sp>
      <p:sp>
        <p:nvSpPr>
          <p:cNvPr id="17" name="CaixaDeTexto 16"/>
          <p:cNvSpPr txBox="1"/>
          <p:nvPr/>
        </p:nvSpPr>
        <p:spPr>
          <a:xfrm>
            <a:off x="857232" y="7458694"/>
            <a:ext cx="642942" cy="923330"/>
          </a:xfrm>
          <a:prstGeom prst="rect">
            <a:avLst/>
          </a:prstGeom>
          <a:noFill/>
        </p:spPr>
        <p:txBody>
          <a:bodyPr wrap="square" rtlCol="0">
            <a:spAutoFit/>
          </a:bodyPr>
          <a:lstStyle/>
          <a:p>
            <a:pPr algn="ctr"/>
            <a:endParaRPr lang="pt-BR" dirty="0">
              <a:solidFill>
                <a:schemeClr val="bg1">
                  <a:lumMod val="85000"/>
                </a:schemeClr>
              </a:solidFill>
            </a:endParaRPr>
          </a:p>
          <a:p>
            <a:pPr algn="ctr"/>
            <a:endParaRPr lang="pt-BR" sz="1600" dirty="0">
              <a:solidFill>
                <a:schemeClr val="bg1">
                  <a:lumMod val="85000"/>
                </a:schemeClr>
              </a:solidFill>
            </a:endParaRPr>
          </a:p>
          <a:p>
            <a:pPr algn="ctr"/>
            <a:r>
              <a:rPr lang="pt-BR" dirty="0">
                <a:solidFill>
                  <a:schemeClr val="bg1">
                    <a:lumMod val="85000"/>
                  </a:schemeClr>
                </a:solidFill>
              </a:rPr>
              <a:t>,</a:t>
            </a:r>
          </a:p>
        </p:txBody>
      </p:sp>
      <p:sp>
        <p:nvSpPr>
          <p:cNvPr id="12" name="Retângulo 11">
            <a:extLst>
              <a:ext uri="{FF2B5EF4-FFF2-40B4-BE49-F238E27FC236}">
                <a16:creationId xmlns:a16="http://schemas.microsoft.com/office/drawing/2014/main" xmlns="" id="{618107E1-2ED2-4D1A-97D2-C646D981966B}"/>
              </a:ext>
            </a:extLst>
          </p:cNvPr>
          <p:cNvSpPr/>
          <p:nvPr/>
        </p:nvSpPr>
        <p:spPr>
          <a:xfrm>
            <a:off x="571480" y="3881430"/>
            <a:ext cx="1653658" cy="265457"/>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pPr marR="3810" algn="ctr">
              <a:lnSpc>
                <a:spcPct val="107000"/>
              </a:lnSpc>
              <a:spcAft>
                <a:spcPts val="0"/>
              </a:spcAft>
            </a:pPr>
            <a:r>
              <a:rPr lang="pt-BR" sz="1100" dirty="0"/>
              <a:t>Comandante do 2º BABM</a:t>
            </a:r>
            <a:endParaRPr lang="pt-BR" sz="1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Retângulo 12">
            <a:extLst>
              <a:ext uri="{FF2B5EF4-FFF2-40B4-BE49-F238E27FC236}">
                <a16:creationId xmlns:a16="http://schemas.microsoft.com/office/drawing/2014/main" xmlns="" id="{4106BFE4-DD99-47E5-909F-DEE069613AB0}"/>
              </a:ext>
            </a:extLst>
          </p:cNvPr>
          <p:cNvSpPr/>
          <p:nvPr/>
        </p:nvSpPr>
        <p:spPr>
          <a:xfrm>
            <a:off x="4318804" y="3881430"/>
            <a:ext cx="1206741" cy="265457"/>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pPr marL="2540" algn="ctr">
              <a:lnSpc>
                <a:spcPct val="107000"/>
              </a:lnSpc>
              <a:spcAft>
                <a:spcPts val="0"/>
              </a:spcAft>
            </a:pPr>
            <a:r>
              <a:rPr lang="pt-BR" sz="1100" dirty="0"/>
              <a:t>SEDE do 2º BABM</a:t>
            </a:r>
            <a:endParaRPr lang="pt-BR" sz="1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48" name="Picture 627">
            <a:extLst>
              <a:ext uri="{FF2B5EF4-FFF2-40B4-BE49-F238E27FC236}">
                <a16:creationId xmlns:a16="http://schemas.microsoft.com/office/drawing/2014/main" xmlns="" id="{E16D2359-E379-4D41-BBB1-9659FF83BE1E}"/>
              </a:ext>
            </a:extLst>
          </p:cNvPr>
          <p:cNvPicPr/>
          <p:nvPr/>
        </p:nvPicPr>
        <p:blipFill>
          <a:blip r:embed="rId6" cstate="print"/>
          <a:stretch>
            <a:fillRect/>
          </a:stretch>
        </p:blipFill>
        <p:spPr>
          <a:xfrm>
            <a:off x="714356" y="4381496"/>
            <a:ext cx="1428760" cy="1620000"/>
          </a:xfrm>
          <a:prstGeom prst="rect">
            <a:avLst/>
          </a:prstGeom>
          <a:ln w="165100" cap="sq" cmpd="thickThin">
            <a:solidFill>
              <a:srgbClr val="000000"/>
            </a:solidFill>
            <a:prstDash val="solid"/>
            <a:miter lim="800000"/>
          </a:ln>
          <a:effectLst>
            <a:innerShdw blurRad="76200">
              <a:srgbClr val="000000"/>
            </a:innerShdw>
          </a:effectLst>
        </p:spPr>
      </p:pic>
      <p:pic>
        <p:nvPicPr>
          <p:cNvPr id="59" name="Picture 635">
            <a:extLst>
              <a:ext uri="{FF2B5EF4-FFF2-40B4-BE49-F238E27FC236}">
                <a16:creationId xmlns:a16="http://schemas.microsoft.com/office/drawing/2014/main" xmlns="" id="{374505E7-DF94-40E8-BDA4-997B651CBBC9}"/>
              </a:ext>
            </a:extLst>
          </p:cNvPr>
          <p:cNvPicPr/>
          <p:nvPr/>
        </p:nvPicPr>
        <p:blipFill>
          <a:blip r:embed="rId7" cstate="print"/>
          <a:stretch>
            <a:fillRect/>
          </a:stretch>
        </p:blipFill>
        <p:spPr>
          <a:xfrm>
            <a:off x="3714752" y="4354450"/>
            <a:ext cx="2500330" cy="1527244"/>
          </a:xfrm>
          <a:prstGeom prst="rect">
            <a:avLst/>
          </a:prstGeom>
          <a:ln w="165100" cap="sq" cmpd="thickThin">
            <a:solidFill>
              <a:srgbClr val="000000"/>
            </a:solidFill>
            <a:prstDash val="solid"/>
            <a:miter lim="800000"/>
          </a:ln>
          <a:effectLst>
            <a:innerShdw blurRad="76200">
              <a:srgbClr val="000000"/>
            </a:innerShdw>
          </a:effectLst>
        </p:spPr>
      </p:pic>
      <p:sp>
        <p:nvSpPr>
          <p:cNvPr id="14" name="Retângulo 13">
            <a:extLst>
              <a:ext uri="{FF2B5EF4-FFF2-40B4-BE49-F238E27FC236}">
                <a16:creationId xmlns:a16="http://schemas.microsoft.com/office/drawing/2014/main" xmlns="" id="{3BAB35C0-8990-4852-887D-6A498EB50186}"/>
              </a:ext>
            </a:extLst>
          </p:cNvPr>
          <p:cNvSpPr/>
          <p:nvPr/>
        </p:nvSpPr>
        <p:spPr>
          <a:xfrm>
            <a:off x="167464" y="6238884"/>
            <a:ext cx="2473754" cy="265457"/>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pPr>
              <a:lnSpc>
                <a:spcPct val="107000"/>
              </a:lnSpc>
              <a:spcAft>
                <a:spcPts val="800"/>
              </a:spcAft>
            </a:pPr>
            <a:r>
              <a:rPr lang="pt-BR" sz="1100" b="1" dirty="0">
                <a:solidFill>
                  <a:srgbClr val="000000"/>
                </a:solidFill>
                <a:latin typeface="Calibri" panose="020F0502020204030204" pitchFamily="34" charset="0"/>
                <a:ea typeface="Calibri" panose="020F0502020204030204" pitchFamily="34" charset="0"/>
                <a:cs typeface="Calibri" panose="020F0502020204030204" pitchFamily="34" charset="0"/>
              </a:rPr>
              <a:t>Major QOEM </a:t>
            </a:r>
            <a:r>
              <a:rPr lang="pt-BR" sz="11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Clademir</a:t>
            </a:r>
            <a:r>
              <a:rPr lang="pt-BR" sz="1100" b="1" dirty="0">
                <a:solidFill>
                  <a:srgbClr val="000000"/>
                </a:solidFill>
                <a:latin typeface="Calibri" panose="020F0502020204030204" pitchFamily="34" charset="0"/>
                <a:ea typeface="Calibri" panose="020F0502020204030204" pitchFamily="34" charset="0"/>
                <a:cs typeface="Calibri" panose="020F0502020204030204" pitchFamily="34" charset="0"/>
              </a:rPr>
              <a:t> Machado Flores</a:t>
            </a:r>
            <a:endParaRPr lang="pt-BR"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 name="Retângulo 15">
            <a:extLst>
              <a:ext uri="{FF2B5EF4-FFF2-40B4-BE49-F238E27FC236}">
                <a16:creationId xmlns:a16="http://schemas.microsoft.com/office/drawing/2014/main" xmlns="" id="{1F439E25-0DED-4224-936B-B97BF2C3B342}"/>
              </a:ext>
            </a:extLst>
          </p:cNvPr>
          <p:cNvSpPr/>
          <p:nvPr/>
        </p:nvSpPr>
        <p:spPr>
          <a:xfrm>
            <a:off x="3214686" y="6096008"/>
            <a:ext cx="3429024" cy="454612"/>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a:lnSpc>
                <a:spcPct val="107000"/>
              </a:lnSpc>
              <a:spcAft>
                <a:spcPts val="150"/>
              </a:spcAft>
              <a:tabLst>
                <a:tab pos="1577975" algn="ctr"/>
                <a:tab pos="6743065" algn="r"/>
              </a:tabLst>
            </a:pPr>
            <a:r>
              <a:rPr lang="pt-BR" sz="1100" b="1" dirty="0" smtClean="0">
                <a:solidFill>
                  <a:srgbClr val="000000"/>
                </a:solidFill>
                <a:ea typeface="Calibri" panose="020F0502020204030204" pitchFamily="34" charset="0"/>
                <a:cs typeface="Arial" pitchFamily="34" charset="0"/>
              </a:rPr>
              <a:t>Rua Antônio </a:t>
            </a:r>
            <a:r>
              <a:rPr lang="pt-BR" sz="1100" b="1" dirty="0">
                <a:solidFill>
                  <a:srgbClr val="000000"/>
                </a:solidFill>
                <a:ea typeface="Calibri" panose="020F0502020204030204" pitchFamily="34" charset="0"/>
                <a:cs typeface="Arial" pitchFamily="34" charset="0"/>
              </a:rPr>
              <a:t>Gonçalves do Amaral, nº 1100, </a:t>
            </a:r>
            <a:r>
              <a:rPr lang="pt-BR" sz="1100" b="1" dirty="0" smtClean="0">
                <a:solidFill>
                  <a:srgbClr val="000000"/>
                </a:solidFill>
                <a:ea typeface="Calibri" panose="020F0502020204030204" pitchFamily="34" charset="0"/>
                <a:cs typeface="Arial" pitchFamily="34" charset="0"/>
              </a:rPr>
              <a:t>Bairro </a:t>
            </a:r>
            <a:r>
              <a:rPr lang="pt-BR" sz="1100" b="1" dirty="0">
                <a:solidFill>
                  <a:srgbClr val="000000"/>
                </a:solidFill>
                <a:ea typeface="Calibri" panose="020F0502020204030204" pitchFamily="34" charset="0"/>
                <a:cs typeface="Arial" pitchFamily="34" charset="0"/>
              </a:rPr>
              <a:t>São </a:t>
            </a:r>
            <a:r>
              <a:rPr lang="pt-BR" sz="1100" b="1" dirty="0" smtClean="0">
                <a:solidFill>
                  <a:srgbClr val="000000"/>
                </a:solidFill>
                <a:ea typeface="Calibri" panose="020F0502020204030204" pitchFamily="34" charset="0"/>
                <a:cs typeface="Arial" pitchFamily="34" charset="0"/>
              </a:rPr>
              <a:t>José – </a:t>
            </a:r>
            <a:r>
              <a:rPr lang="pt-BR" sz="1100" b="1" dirty="0">
                <a:solidFill>
                  <a:srgbClr val="000000"/>
                </a:solidFill>
                <a:ea typeface="Calibri" panose="020F0502020204030204" pitchFamily="34" charset="0"/>
                <a:cs typeface="Arial" pitchFamily="34" charset="0"/>
              </a:rPr>
              <a:t>Santa Maria/RS</a:t>
            </a:r>
            <a:endParaRPr lang="pt-BR" sz="1100" dirty="0">
              <a:solidFill>
                <a:srgbClr val="000000"/>
              </a:solidFill>
              <a:effectLst/>
              <a:ea typeface="Calibri" panose="020F0502020204030204" pitchFamily="34" charset="0"/>
              <a:cs typeface="Arial" pitchFamily="34" charset="0"/>
            </a:endParaRPr>
          </a:p>
        </p:txBody>
      </p:sp>
      <p:pic>
        <p:nvPicPr>
          <p:cNvPr id="80" name="Picture 647">
            <a:extLst>
              <a:ext uri="{FF2B5EF4-FFF2-40B4-BE49-F238E27FC236}">
                <a16:creationId xmlns:a16="http://schemas.microsoft.com/office/drawing/2014/main" xmlns="" id="{5D8EB605-926E-4585-8D57-898CFB44F3F8}"/>
              </a:ext>
            </a:extLst>
          </p:cNvPr>
          <p:cNvPicPr/>
          <p:nvPr/>
        </p:nvPicPr>
        <p:blipFill>
          <a:blip r:embed="rId8" cstate="print"/>
          <a:stretch>
            <a:fillRect/>
          </a:stretch>
        </p:blipFill>
        <p:spPr>
          <a:xfrm>
            <a:off x="714356" y="7310454"/>
            <a:ext cx="1428759" cy="1620000"/>
          </a:xfrm>
          <a:prstGeom prst="rect">
            <a:avLst/>
          </a:prstGeom>
          <a:ln w="165100" cap="sq" cmpd="thickThin">
            <a:solidFill>
              <a:srgbClr val="000000"/>
            </a:solidFill>
            <a:prstDash val="solid"/>
            <a:miter lim="800000"/>
          </a:ln>
          <a:effectLst>
            <a:innerShdw blurRad="76200">
              <a:srgbClr val="000000"/>
            </a:innerShdw>
          </a:effectLst>
        </p:spPr>
      </p:pic>
      <p:pic>
        <p:nvPicPr>
          <p:cNvPr id="82" name="Picture 655">
            <a:extLst>
              <a:ext uri="{FF2B5EF4-FFF2-40B4-BE49-F238E27FC236}">
                <a16:creationId xmlns:a16="http://schemas.microsoft.com/office/drawing/2014/main" xmlns="" id="{4243D86E-587E-49B9-9AF4-95B3689C04BA}"/>
              </a:ext>
            </a:extLst>
          </p:cNvPr>
          <p:cNvPicPr/>
          <p:nvPr/>
        </p:nvPicPr>
        <p:blipFill>
          <a:blip r:embed="rId9" cstate="print"/>
          <a:stretch>
            <a:fillRect/>
          </a:stretch>
        </p:blipFill>
        <p:spPr>
          <a:xfrm>
            <a:off x="3786190" y="7167578"/>
            <a:ext cx="2357454" cy="1716070"/>
          </a:xfrm>
          <a:prstGeom prst="rect">
            <a:avLst/>
          </a:prstGeom>
          <a:ln w="165100" cap="sq" cmpd="thickThin">
            <a:solidFill>
              <a:srgbClr val="000000"/>
            </a:solidFill>
            <a:prstDash val="solid"/>
            <a:miter lim="800000"/>
          </a:ln>
          <a:effectLst>
            <a:innerShdw blurRad="76200">
              <a:srgbClr val="000000"/>
            </a:innerShdw>
          </a:effectLst>
        </p:spPr>
      </p:pic>
      <p:sp>
        <p:nvSpPr>
          <p:cNvPr id="60" name="Retângulo 59">
            <a:extLst>
              <a:ext uri="{FF2B5EF4-FFF2-40B4-BE49-F238E27FC236}">
                <a16:creationId xmlns:a16="http://schemas.microsoft.com/office/drawing/2014/main" xmlns="" id="{5551223F-ED7F-4D6D-ACF5-37CB9682E094}"/>
              </a:ext>
            </a:extLst>
          </p:cNvPr>
          <p:cNvSpPr/>
          <p:nvPr/>
        </p:nvSpPr>
        <p:spPr>
          <a:xfrm>
            <a:off x="428604" y="6759245"/>
            <a:ext cx="2071701" cy="265457"/>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marR="3810" algn="ctr">
              <a:lnSpc>
                <a:spcPct val="107000"/>
              </a:lnSpc>
              <a:spcAft>
                <a:spcPts val="0"/>
              </a:spcAft>
            </a:pPr>
            <a:r>
              <a:rPr lang="pt-BR" sz="1100" dirty="0"/>
              <a:t>Comandante do 3º BABM</a:t>
            </a:r>
            <a:endParaRPr lang="pt-BR" sz="1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61" name="Retângulo 60">
            <a:extLst>
              <a:ext uri="{FF2B5EF4-FFF2-40B4-BE49-F238E27FC236}">
                <a16:creationId xmlns:a16="http://schemas.microsoft.com/office/drawing/2014/main" xmlns="" id="{33556CB0-D196-454D-A0F5-3F5198CBF67F}"/>
              </a:ext>
            </a:extLst>
          </p:cNvPr>
          <p:cNvSpPr/>
          <p:nvPr/>
        </p:nvSpPr>
        <p:spPr>
          <a:xfrm>
            <a:off x="4424851" y="6687807"/>
            <a:ext cx="1206741" cy="265457"/>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pPr marL="2540" algn="ctr">
              <a:lnSpc>
                <a:spcPct val="107000"/>
              </a:lnSpc>
              <a:spcAft>
                <a:spcPts val="0"/>
              </a:spcAft>
            </a:pPr>
            <a:r>
              <a:rPr lang="pt-BR" sz="1100" dirty="0"/>
              <a:t>SEDE do 3º BABM</a:t>
            </a:r>
            <a:endParaRPr lang="pt-BR" sz="1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62" name="Retângulo 61">
            <a:extLst>
              <a:ext uri="{FF2B5EF4-FFF2-40B4-BE49-F238E27FC236}">
                <a16:creationId xmlns:a16="http://schemas.microsoft.com/office/drawing/2014/main" xmlns="" id="{F6B503F5-6882-4921-A397-4E0B728BD394}"/>
              </a:ext>
            </a:extLst>
          </p:cNvPr>
          <p:cNvSpPr/>
          <p:nvPr/>
        </p:nvSpPr>
        <p:spPr>
          <a:xfrm>
            <a:off x="3286124" y="9053484"/>
            <a:ext cx="3429024" cy="415498"/>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pt-BR" altLang="pt-BR" sz="1050" b="1" dirty="0" smtClean="0">
                <a:solidFill>
                  <a:srgbClr val="000000"/>
                </a:solidFill>
                <a:latin typeface="+mj-lt"/>
                <a:ea typeface="Calibri" panose="020F0502020204030204" pitchFamily="34" charset="0"/>
                <a:cs typeface="Calibri" panose="020F0502020204030204" pitchFamily="34" charset="0"/>
              </a:rPr>
              <a:t>Rua  </a:t>
            </a:r>
            <a:r>
              <a:rPr lang="pt-BR" altLang="pt-BR" sz="1050" b="1" dirty="0" err="1">
                <a:solidFill>
                  <a:srgbClr val="000000"/>
                </a:solidFill>
                <a:latin typeface="+mj-lt"/>
                <a:ea typeface="Calibri" panose="020F0502020204030204" pitchFamily="34" charset="0"/>
                <a:cs typeface="Calibri" panose="020F0502020204030204" pitchFamily="34" charset="0"/>
              </a:rPr>
              <a:t>Sgt</a:t>
            </a:r>
            <a:r>
              <a:rPr lang="pt-BR" altLang="pt-BR" sz="1050" b="1" dirty="0">
                <a:solidFill>
                  <a:srgbClr val="000000"/>
                </a:solidFill>
                <a:latin typeface="+mj-lt"/>
                <a:ea typeface="Calibri" panose="020F0502020204030204" pitchFamily="34" charset="0"/>
                <a:cs typeface="Calibri" panose="020F0502020204030204" pitchFamily="34" charset="0"/>
              </a:rPr>
              <a:t> Jerônimo Airton B. dos Santos, nº 123, </a:t>
            </a:r>
            <a:r>
              <a:rPr lang="pt-BR" altLang="pt-BR" sz="1050" b="1" dirty="0" smtClean="0">
                <a:solidFill>
                  <a:srgbClr val="000000"/>
                </a:solidFill>
                <a:latin typeface="+mj-lt"/>
                <a:ea typeface="Calibri" panose="020F0502020204030204" pitchFamily="34" charset="0"/>
                <a:cs typeface="Calibri" panose="020F0502020204030204" pitchFamily="34" charset="0"/>
              </a:rPr>
              <a:t>Bairro </a:t>
            </a:r>
            <a:r>
              <a:rPr lang="pt-BR" altLang="pt-BR" sz="1050" b="1" dirty="0">
                <a:solidFill>
                  <a:srgbClr val="000000"/>
                </a:solidFill>
                <a:latin typeface="+mj-lt"/>
                <a:ea typeface="Calibri" panose="020F0502020204030204" pitchFamily="34" charset="0"/>
                <a:cs typeface="Calibri" panose="020F0502020204030204" pitchFamily="34" charset="0"/>
              </a:rPr>
              <a:t>Lucas Araújo – Passo Fundo/RS </a:t>
            </a:r>
            <a:endParaRPr lang="pt-BR" sz="1050" dirty="0">
              <a:latin typeface="+mj-lt"/>
            </a:endParaRPr>
          </a:p>
        </p:txBody>
      </p:sp>
      <p:sp>
        <p:nvSpPr>
          <p:cNvPr id="77" name="Retângulo 76">
            <a:extLst>
              <a:ext uri="{FF2B5EF4-FFF2-40B4-BE49-F238E27FC236}">
                <a16:creationId xmlns:a16="http://schemas.microsoft.com/office/drawing/2014/main" xmlns="" id="{4CB89E57-3839-46BF-94F7-6C9E1E5A70EC}"/>
              </a:ext>
            </a:extLst>
          </p:cNvPr>
          <p:cNvSpPr/>
          <p:nvPr/>
        </p:nvSpPr>
        <p:spPr>
          <a:xfrm>
            <a:off x="142852" y="9167842"/>
            <a:ext cx="2553904" cy="25391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pt-BR" altLang="pt-BR" sz="1050" b="1" dirty="0" err="1">
                <a:solidFill>
                  <a:srgbClr val="000000"/>
                </a:solidFill>
                <a:latin typeface="+mj-lt"/>
                <a:ea typeface="Calibri" panose="020F0502020204030204" pitchFamily="34" charset="0"/>
                <a:cs typeface="Calibri" panose="020F0502020204030204" pitchFamily="34" charset="0"/>
              </a:rPr>
              <a:t>Maj</a:t>
            </a:r>
            <a:r>
              <a:rPr lang="pt-BR" altLang="pt-BR" sz="1050" b="1" dirty="0">
                <a:solidFill>
                  <a:srgbClr val="000000"/>
                </a:solidFill>
                <a:latin typeface="+mj-lt"/>
                <a:ea typeface="Calibri" panose="020F0502020204030204" pitchFamily="34" charset="0"/>
                <a:cs typeface="Calibri" panose="020F0502020204030204" pitchFamily="34" charset="0"/>
              </a:rPr>
              <a:t> QOEM </a:t>
            </a:r>
            <a:r>
              <a:rPr lang="pt-BR" altLang="pt-BR" sz="1050" b="1" dirty="0" err="1">
                <a:solidFill>
                  <a:srgbClr val="000000"/>
                </a:solidFill>
                <a:latin typeface="+mj-lt"/>
                <a:ea typeface="Calibri" panose="020F0502020204030204" pitchFamily="34" charset="0"/>
                <a:cs typeface="Calibri" panose="020F0502020204030204" pitchFamily="34" charset="0"/>
              </a:rPr>
              <a:t>Laudemir</a:t>
            </a:r>
            <a:r>
              <a:rPr lang="pt-BR" altLang="pt-BR" sz="1050" b="1" dirty="0">
                <a:solidFill>
                  <a:srgbClr val="000000"/>
                </a:solidFill>
                <a:latin typeface="+mj-lt"/>
                <a:ea typeface="Calibri" panose="020F0502020204030204" pitchFamily="34" charset="0"/>
                <a:cs typeface="Calibri" panose="020F0502020204030204" pitchFamily="34" charset="0"/>
              </a:rPr>
              <a:t> da Rosa Gomes</a:t>
            </a:r>
            <a:endParaRPr lang="pt-BR" sz="1050" dirty="0">
              <a:latin typeface="+mj-lt"/>
            </a:endParaRPr>
          </a:p>
        </p:txBody>
      </p:sp>
      <p:pic>
        <p:nvPicPr>
          <p:cNvPr id="27" name="Imagem 26"/>
          <p:cNvPicPr>
            <a:picLocks noChangeAspect="1"/>
          </p:cNvPicPr>
          <p:nvPr/>
        </p:nvPicPr>
        <p:blipFill>
          <a:blip r:embed="rId10" cstate="print">
            <a:lum bright="19000" contrast="15000"/>
          </a:blip>
          <a:stretch>
            <a:fillRect/>
          </a:stretch>
        </p:blipFill>
        <p:spPr>
          <a:xfrm>
            <a:off x="490334" y="1618488"/>
            <a:ext cx="1938534" cy="1570005"/>
          </a:xfrm>
          <a:prstGeom prst="rect">
            <a:avLst/>
          </a:prstGeom>
          <a:ln w="165100" cap="sq" cmpd="thickThin">
            <a:solidFill>
              <a:srgbClr val="000000"/>
            </a:solidFill>
            <a:prstDash val="solid"/>
            <a:miter lim="800000"/>
          </a:ln>
          <a:effectLst>
            <a:innerShdw blurRad="76200">
              <a:srgbClr val="000000"/>
            </a:innerShdw>
          </a:effectLst>
        </p:spPr>
      </p:pic>
      <p:sp>
        <p:nvSpPr>
          <p:cNvPr id="29" name="Retângulo 28">
            <a:extLst>
              <a:ext uri="{FF2B5EF4-FFF2-40B4-BE49-F238E27FC236}">
                <a16:creationId xmlns:a16="http://schemas.microsoft.com/office/drawing/2014/main" xmlns="" id="{6E20F04F-9FAA-422F-BB2A-0C4EF25F34BE}"/>
              </a:ext>
            </a:extLst>
          </p:cNvPr>
          <p:cNvSpPr/>
          <p:nvPr/>
        </p:nvSpPr>
        <p:spPr>
          <a:xfrm>
            <a:off x="142852" y="3381364"/>
            <a:ext cx="2786082" cy="26161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spcAft>
                <a:spcPts val="0"/>
              </a:spcAft>
            </a:pPr>
            <a:r>
              <a:rPr lang="pt-BR" sz="1100" b="1" dirty="0" err="1">
                <a:solidFill>
                  <a:srgbClr val="000000"/>
                </a:solidFill>
                <a:ea typeface="Times New Roman" panose="02020603050405020304" pitchFamily="18" charset="0"/>
              </a:rPr>
              <a:t>Cap</a:t>
            </a:r>
            <a:r>
              <a:rPr lang="pt-BR" sz="1100" b="1" dirty="0">
                <a:solidFill>
                  <a:srgbClr val="000000"/>
                </a:solidFill>
                <a:ea typeface="Times New Roman" panose="02020603050405020304" pitchFamily="18" charset="0"/>
              </a:rPr>
              <a:t> QOEM </a:t>
            </a:r>
            <a:r>
              <a:rPr lang="pt-BR" sz="1100" b="1" dirty="0" smtClean="0">
                <a:solidFill>
                  <a:srgbClr val="000000"/>
                </a:solidFill>
                <a:ea typeface="Times New Roman" panose="02020603050405020304" pitchFamily="18" charset="0"/>
              </a:rPr>
              <a:t>- Rogério </a:t>
            </a:r>
            <a:r>
              <a:rPr lang="pt-BR" sz="1100" b="1" dirty="0">
                <a:solidFill>
                  <a:srgbClr val="000000"/>
                </a:solidFill>
                <a:ea typeface="Times New Roman" panose="02020603050405020304" pitchFamily="18" charset="0"/>
              </a:rPr>
              <a:t>Silva </a:t>
            </a:r>
            <a:r>
              <a:rPr lang="pt-BR" sz="1100" b="1" dirty="0" smtClean="0">
                <a:solidFill>
                  <a:srgbClr val="000000"/>
                </a:solidFill>
                <a:ea typeface="Times New Roman" panose="02020603050405020304" pitchFamily="18" charset="0"/>
              </a:rPr>
              <a:t>dos </a:t>
            </a:r>
            <a:r>
              <a:rPr lang="pt-BR" sz="1100" b="1" dirty="0">
                <a:solidFill>
                  <a:srgbClr val="000000"/>
                </a:solidFill>
                <a:ea typeface="Times New Roman" panose="02020603050405020304" pitchFamily="18" charset="0"/>
              </a:rPr>
              <a:t>Santos</a:t>
            </a:r>
            <a:endParaRPr lang="pt-BR" sz="1100" dirty="0">
              <a:effectLst/>
              <a:ea typeface="Times New Roman" panose="02020603050405020304" pitchFamily="18" charset="0"/>
            </a:endParaRPr>
          </a:p>
        </p:txBody>
      </p:sp>
      <p:sp>
        <p:nvSpPr>
          <p:cNvPr id="30" name="Retângulo 29">
            <a:extLst>
              <a:ext uri="{FF2B5EF4-FFF2-40B4-BE49-F238E27FC236}">
                <a16:creationId xmlns:a16="http://schemas.microsoft.com/office/drawing/2014/main" xmlns="" id="{618107E1-2ED2-4D1A-97D2-C646D981966B}"/>
              </a:ext>
            </a:extLst>
          </p:cNvPr>
          <p:cNvSpPr/>
          <p:nvPr/>
        </p:nvSpPr>
        <p:spPr>
          <a:xfrm>
            <a:off x="632334" y="1166786"/>
            <a:ext cx="1725096" cy="273473"/>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marR="3810" algn="ctr">
              <a:lnSpc>
                <a:spcPct val="107000"/>
              </a:lnSpc>
              <a:spcAft>
                <a:spcPts val="0"/>
              </a:spcAft>
            </a:pPr>
            <a:r>
              <a:rPr lang="pt-BR" sz="1100" dirty="0"/>
              <a:t>Comandante do </a:t>
            </a:r>
            <a:r>
              <a:rPr lang="pt-BR" sz="1100" dirty="0" smtClean="0"/>
              <a:t>1º </a:t>
            </a:r>
            <a:r>
              <a:rPr lang="pt-BR" sz="1100" dirty="0"/>
              <a:t>BABM</a:t>
            </a:r>
            <a:endParaRPr lang="pt-BR" sz="1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31" name="Retângulo 30">
            <a:extLst>
              <a:ext uri="{FF2B5EF4-FFF2-40B4-BE49-F238E27FC236}">
                <a16:creationId xmlns:a16="http://schemas.microsoft.com/office/drawing/2014/main" xmlns="" id="{1F439E25-0DED-4224-936B-B97BF2C3B342}"/>
              </a:ext>
            </a:extLst>
          </p:cNvPr>
          <p:cNvSpPr/>
          <p:nvPr/>
        </p:nvSpPr>
        <p:spPr>
          <a:xfrm>
            <a:off x="3214686" y="3309926"/>
            <a:ext cx="3500462" cy="454612"/>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a:lnSpc>
                <a:spcPct val="107000"/>
              </a:lnSpc>
              <a:spcAft>
                <a:spcPts val="0"/>
              </a:spcAft>
              <a:tabLst>
                <a:tab pos="1551940" algn="ctr"/>
                <a:tab pos="6743065" algn="r"/>
              </a:tabLst>
            </a:pPr>
            <a:r>
              <a:rPr lang="pt-BR" sz="11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Rua João Moreira Maciel, nº 370, Bairro Marcílio Dias – Porto Alegre/RS</a:t>
            </a:r>
            <a:endParaRPr lang="pt-BR" sz="1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Imagem 1"/>
          <p:cNvPicPr>
            <a:picLocks noChangeAspect="1"/>
          </p:cNvPicPr>
          <p:nvPr/>
        </p:nvPicPr>
        <p:blipFill>
          <a:blip r:embed="rId11" cstate="print"/>
          <a:stretch>
            <a:fillRect/>
          </a:stretch>
        </p:blipFill>
        <p:spPr>
          <a:xfrm>
            <a:off x="3666206" y="1666046"/>
            <a:ext cx="2427090" cy="1429566"/>
          </a:xfrm>
          <a:prstGeom prst="rect">
            <a:avLst/>
          </a:prstGeom>
          <a:ln w="165100" cap="sq" cmpd="thickThin">
            <a:solidFill>
              <a:srgbClr val="000000"/>
            </a:solidFill>
            <a:prstDash val="solid"/>
            <a:miter lim="800000"/>
          </a:ln>
          <a:effectLst>
            <a:innerShdw blurRad="76200">
              <a:srgbClr val="000000"/>
            </a:innerShdw>
          </a:effectLst>
        </p:spPr>
      </p:pic>
      <p:sp>
        <p:nvSpPr>
          <p:cNvPr id="33" name="Retângulo 32">
            <a:extLst>
              <a:ext uri="{FF2B5EF4-FFF2-40B4-BE49-F238E27FC236}">
                <a16:creationId xmlns:a16="http://schemas.microsoft.com/office/drawing/2014/main" xmlns="" id="{4106BFE4-DD99-47E5-909F-DEE069613AB0}"/>
              </a:ext>
            </a:extLst>
          </p:cNvPr>
          <p:cNvSpPr/>
          <p:nvPr/>
        </p:nvSpPr>
        <p:spPr>
          <a:xfrm>
            <a:off x="4214818" y="1166786"/>
            <a:ext cx="1206741" cy="273473"/>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marL="2540" algn="ctr">
              <a:lnSpc>
                <a:spcPct val="107000"/>
              </a:lnSpc>
              <a:spcAft>
                <a:spcPts val="0"/>
              </a:spcAft>
            </a:pPr>
            <a:r>
              <a:rPr lang="pt-BR" sz="1100" dirty="0"/>
              <a:t>SEDE do </a:t>
            </a:r>
            <a:r>
              <a:rPr lang="pt-BR" sz="1100" dirty="0" smtClean="0"/>
              <a:t>1º </a:t>
            </a:r>
            <a:r>
              <a:rPr lang="pt-BR" sz="1100" dirty="0"/>
              <a:t>BABM</a:t>
            </a:r>
            <a:endParaRPr lang="pt-BR" sz="1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27556105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chemeClr val="tx1"/>
                </a:solidFill>
                <a:effectLst>
                  <a:outerShdw blurRad="38100" dist="38100" dir="2700000" algn="tl">
                    <a:srgbClr val="000000">
                      <a:alpha val="43137"/>
                    </a:srgbClr>
                  </a:outerShdw>
                </a:effectLst>
                <a:latin typeface="Algerian" panose="04020705040A02060702" pitchFamily="82" charset="0"/>
                <a:cs typeface="Arial" pitchFamily="34" charset="0"/>
              </a:rPr>
              <a:t>      </a:t>
            </a:r>
            <a:r>
              <a:rPr lang="pt-BR" sz="2000" b="1" dirty="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 </a:t>
            </a: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Comando Ambiental da Brigada Militar </a:t>
            </a:r>
          </a:p>
          <a:p>
            <a:pPr algn="ctr" eaLnBrk="1" hangingPunct="1">
              <a:defRPr/>
            </a:pP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  Apresenta:</a:t>
            </a: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136506" y="1266825"/>
            <a:ext cx="736216" cy="720000"/>
          </a:xfrm>
          <a:prstGeom prst="rect">
            <a:avLst/>
          </a:prstGeom>
          <a:noFill/>
          <a:ln w="9525">
            <a:noFill/>
            <a:miter lim="800000"/>
            <a:headEnd/>
            <a:tailEnd/>
          </a:ln>
        </p:spPr>
      </p:pic>
      <p:sp>
        <p:nvSpPr>
          <p:cNvPr id="3090" name="CaixaDeTexto 9"/>
          <p:cNvSpPr txBox="1">
            <a:spLocks noChangeArrowheads="1"/>
          </p:cNvSpPr>
          <p:nvPr/>
        </p:nvSpPr>
        <p:spPr bwMode="auto">
          <a:xfrm>
            <a:off x="76625" y="2144387"/>
            <a:ext cx="6664743" cy="3208571"/>
          </a:xfrm>
          <a:prstGeom prst="rect">
            <a:avLst/>
          </a:prstGeom>
          <a:solidFill>
            <a:schemeClr val="accent3">
              <a:lumMod val="20000"/>
              <a:lumOff val="80000"/>
            </a:schemeClr>
          </a:solidFill>
          <a:ln/>
          <a:scene3d>
            <a:camera prst="orthographicFront"/>
            <a:lightRig rig="harsh" dir="t"/>
          </a:scene3d>
          <a:sp3d>
            <a:bevelT prst="convex"/>
          </a:sp3d>
        </p:spPr>
        <p:style>
          <a:lnRef idx="1">
            <a:schemeClr val="accent2"/>
          </a:lnRef>
          <a:fillRef idx="3">
            <a:schemeClr val="accent2"/>
          </a:fillRef>
          <a:effectRef idx="2">
            <a:schemeClr val="accent2"/>
          </a:effectRef>
          <a:fontRef idx="minor">
            <a:schemeClr val="lt1"/>
          </a:fontRef>
        </p:style>
        <p:txBody>
          <a:bodyPr wrap="square">
            <a:spAutoFit/>
            <a:sp3d extrusionH="57150" prstMaterial="matte">
              <a:bevelT w="63500" h="12700" prst="angle"/>
              <a:contourClr>
                <a:schemeClr val="bg1">
                  <a:lumMod val="65000"/>
                </a:schemeClr>
              </a:contourClr>
            </a:sp3d>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indent="355600" algn="just">
              <a:lnSpc>
                <a:spcPct val="150000"/>
              </a:lnSpc>
              <a:defRPr/>
            </a:pPr>
            <a:r>
              <a:rPr lang="pt-BR" sz="1500" b="1" dirty="0">
                <a:ln/>
                <a:solidFill>
                  <a:schemeClr val="accent6">
                    <a:lumMod val="50000"/>
                  </a:schemeClr>
                </a:solidFill>
              </a:rPr>
              <a:t>Neste informativo o Comando Ambiental da Brigada Militar demonstrará o resultado dos </a:t>
            </a:r>
            <a:r>
              <a:rPr lang="pt-BR" sz="1500" b="1" dirty="0" smtClean="0">
                <a:ln/>
                <a:solidFill>
                  <a:schemeClr val="accent6">
                    <a:lumMod val="50000"/>
                  </a:schemeClr>
                </a:solidFill>
              </a:rPr>
              <a:t>07 </a:t>
            </a:r>
            <a:r>
              <a:rPr lang="pt-BR" sz="1500" b="1" dirty="0">
                <a:ln/>
                <a:solidFill>
                  <a:schemeClr val="accent6">
                    <a:lumMod val="50000"/>
                  </a:schemeClr>
                </a:solidFill>
              </a:rPr>
              <a:t>Dias  de Operações Integradas, através dos Batalhões Ambientais da Brigada Militar em conjunto com Comandos Regionais de Polícia Ostensiva, Comando Rodoviário da Brigada Militar (CRBM), Bombeiros Militares, Policia Civil-RS, IBAMA, Exército Brasileiro, Marinha do Brasil, PRF, PF, Receita Federal, SEMA-RS, FEPAM e Secretarias Municipais do Meio Ambiente, transmitindo a transparência das ações estratégicas de Policiamento Ostensivo Ambiental. </a:t>
            </a:r>
          </a:p>
        </p:txBody>
      </p:sp>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34ª Edição – De 23 a 29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491288" y="9382125"/>
            <a:ext cx="306387" cy="527050"/>
          </a:xfrm>
          <a:noFill/>
          <a:ln>
            <a:miter lim="800000"/>
            <a:headEnd/>
            <a:tailEnd/>
          </a:ln>
        </p:spPr>
        <p:txBody>
          <a:bodyPr/>
          <a:lstStyle/>
          <a:p>
            <a:fld id="{93C9EE72-C31E-4809-A0EC-3CAB553CF509}" type="slidenum">
              <a:rPr lang="pt-BR" altLang="pt-BR" b="1">
                <a:solidFill>
                  <a:schemeClr val="tx1"/>
                </a:solidFill>
              </a:rPr>
              <a:pPr/>
              <a:t>4</a:t>
            </a:fld>
            <a:endParaRPr lang="pt-BR" altLang="pt-BR" b="1">
              <a:solidFill>
                <a:schemeClr val="tx1"/>
              </a:solidFill>
            </a:endParaRPr>
          </a:p>
        </p:txBody>
      </p:sp>
      <p:sp>
        <p:nvSpPr>
          <p:cNvPr id="10262" name="Retângulo 4"/>
          <p:cNvSpPr>
            <a:spLocks noChangeArrowheads="1"/>
          </p:cNvSpPr>
          <p:nvPr/>
        </p:nvSpPr>
        <p:spPr bwMode="auto">
          <a:xfrm>
            <a:off x="3929066" y="5738818"/>
            <a:ext cx="2857520" cy="3543278"/>
          </a:xfrm>
          <a:prstGeom prst="rect">
            <a:avLst/>
          </a:prstGeom>
          <a:solidFill>
            <a:srgbClr val="AB9A82"/>
          </a:solidFill>
          <a:ln w="57150">
            <a:solidFill>
              <a:schemeClr val="bg2">
                <a:lumMod val="75000"/>
              </a:schemeClr>
            </a:solidFill>
          </a:ln>
          <a:effectLst>
            <a:outerShdw blurRad="190500" dist="228600" dir="2700000" algn="ctr">
              <a:srgbClr val="000000">
                <a:alpha val="30000"/>
              </a:srgbClr>
            </a:outerShdw>
            <a:softEdge rad="31750"/>
          </a:effectLst>
          <a:scene3d>
            <a:camera prst="perspectiveLeft">
              <a:rot lat="600000" lon="0" rev="0"/>
            </a:camera>
            <a:lightRig rig="threePt" dir="t"/>
          </a:scene3d>
          <a:sp3d>
            <a:bevelT w="101600" prst="riblet"/>
          </a:sp3d>
        </p:spPr>
        <p:style>
          <a:lnRef idx="0">
            <a:scrgbClr r="0" g="0" b="0"/>
          </a:lnRef>
          <a:fillRef idx="1003">
            <a:schemeClr val="dk1"/>
          </a:fillRef>
          <a:effectRef idx="0">
            <a:scrgbClr r="0" g="0" b="0"/>
          </a:effectRef>
          <a:fontRef idx="major"/>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lvl1pPr indent="355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indent="0" algn="ctr">
              <a:lnSpc>
                <a:spcPct val="150000"/>
              </a:lnSpc>
              <a:defRPr/>
            </a:pPr>
            <a:r>
              <a:rPr lang="pt-BR" sz="1650" b="1" i="1" u="sng" dirty="0">
                <a:ln/>
                <a:solidFill>
                  <a:schemeClr val="accent6">
                    <a:lumMod val="50000"/>
                  </a:schemeClr>
                </a:solidFill>
                <a:latin typeface="Times New Roman" pitchFamily="18" charset="0"/>
                <a:cs typeface="Times New Roman" pitchFamily="18" charset="0"/>
              </a:rPr>
              <a:t>METAS  DESTA  SEMANA:</a:t>
            </a:r>
          </a:p>
          <a:p>
            <a:pPr marL="200025" indent="-200025" algn="just">
              <a:lnSpc>
                <a:spcPct val="150000"/>
              </a:lnSpc>
              <a:buFont typeface="Wingdings" panose="05000000000000000000" pitchFamily="2" charset="2"/>
              <a:buChar char="ü"/>
              <a:defRPr/>
            </a:pPr>
            <a:r>
              <a:rPr lang="pt-BR" sz="1400" b="1" i="1" dirty="0" smtClean="0">
                <a:ln/>
                <a:solidFill>
                  <a:schemeClr val="accent6">
                    <a:lumMod val="50000"/>
                  </a:schemeClr>
                </a:solidFill>
                <a:latin typeface="Times New Roman" pitchFamily="18" charset="0"/>
                <a:cs typeface="Times New Roman" pitchFamily="18" charset="0"/>
              </a:rPr>
              <a:t>Fiscalização de combate ao abigeato;</a:t>
            </a:r>
          </a:p>
          <a:p>
            <a:pPr marL="200025" indent="-200025" algn="just">
              <a:lnSpc>
                <a:spcPct val="150000"/>
              </a:lnSpc>
              <a:buFont typeface="Wingdings" panose="05000000000000000000" pitchFamily="2" charset="2"/>
              <a:buChar char="ü"/>
              <a:defRPr/>
            </a:pPr>
            <a:r>
              <a:rPr lang="pt-BR" sz="1500" b="1" i="1" dirty="0" smtClean="0">
                <a:ln/>
                <a:solidFill>
                  <a:schemeClr val="accent6">
                    <a:lumMod val="50000"/>
                  </a:schemeClr>
                </a:solidFill>
                <a:latin typeface="Times New Roman" pitchFamily="18" charset="0"/>
                <a:cs typeface="Times New Roman" pitchFamily="18" charset="0"/>
              </a:rPr>
              <a:t>Fiscalização </a:t>
            </a:r>
            <a:r>
              <a:rPr lang="pt-BR" sz="1500" b="1" i="1" dirty="0">
                <a:ln/>
                <a:solidFill>
                  <a:schemeClr val="accent6">
                    <a:lumMod val="50000"/>
                  </a:schemeClr>
                </a:solidFill>
                <a:latin typeface="Times New Roman" pitchFamily="18" charset="0"/>
                <a:cs typeface="Times New Roman" pitchFamily="18" charset="0"/>
              </a:rPr>
              <a:t>de </a:t>
            </a:r>
            <a:r>
              <a:rPr lang="pt-BR" sz="1500" b="1" i="1" dirty="0" smtClean="0">
                <a:ln/>
                <a:solidFill>
                  <a:schemeClr val="accent6">
                    <a:lumMod val="50000"/>
                  </a:schemeClr>
                </a:solidFill>
                <a:latin typeface="Times New Roman" pitchFamily="18" charset="0"/>
                <a:cs typeface="Times New Roman" pitchFamily="18" charset="0"/>
              </a:rPr>
              <a:t>Desmanches;</a:t>
            </a:r>
            <a:endParaRPr lang="pt-BR" sz="1500" b="1" i="1" dirty="0">
              <a:ln/>
              <a:solidFill>
                <a:schemeClr val="accent6">
                  <a:lumMod val="50000"/>
                </a:schemeClr>
              </a:solidFill>
              <a:latin typeface="Times New Roman" pitchFamily="18" charset="0"/>
              <a:cs typeface="Times New Roman" pitchFamily="18" charset="0"/>
            </a:endParaRPr>
          </a:p>
          <a:p>
            <a:pPr marL="200025" indent="-200025" algn="just">
              <a:lnSpc>
                <a:spcPct val="150000"/>
              </a:lnSpc>
              <a:buFont typeface="Wingdings" panose="05000000000000000000" pitchFamily="2" charset="2"/>
              <a:buChar char="ü"/>
              <a:tabLst>
                <a:tab pos="180975" algn="l"/>
              </a:tabLst>
              <a:defRPr/>
            </a:pPr>
            <a:r>
              <a:rPr lang="pt-BR" sz="1500" b="1" i="1" dirty="0">
                <a:ln/>
                <a:solidFill>
                  <a:schemeClr val="accent6">
                    <a:lumMod val="50000"/>
                  </a:schemeClr>
                </a:solidFill>
                <a:latin typeface="Times New Roman" pitchFamily="18" charset="0"/>
                <a:cs typeface="Times New Roman" pitchFamily="18" charset="0"/>
              </a:rPr>
              <a:t>Fiscalização de empreendimentos que utilizam ou terceirizam uso de </a:t>
            </a:r>
            <a:r>
              <a:rPr lang="pt-BR" sz="1500" b="1" i="1" dirty="0" smtClean="0">
                <a:ln/>
                <a:solidFill>
                  <a:schemeClr val="accent6">
                    <a:lumMod val="50000"/>
                  </a:schemeClr>
                </a:solidFill>
                <a:latin typeface="Times New Roman" pitchFamily="18" charset="0"/>
                <a:cs typeface="Times New Roman" pitchFamily="18" charset="0"/>
              </a:rPr>
              <a:t>explosivos</a:t>
            </a:r>
            <a:r>
              <a:rPr lang="pt-BR" sz="1500" b="1" dirty="0" smtClean="0">
                <a:ln/>
                <a:solidFill>
                  <a:schemeClr val="accent6">
                    <a:lumMod val="50000"/>
                  </a:schemeClr>
                </a:solidFill>
                <a:latin typeface="Times New Roman" pitchFamily="18" charset="0"/>
                <a:cs typeface="Times New Roman" pitchFamily="18" charset="0"/>
              </a:rPr>
              <a:t>;</a:t>
            </a:r>
          </a:p>
          <a:p>
            <a:pPr marL="200025" indent="-200025" algn="just">
              <a:lnSpc>
                <a:spcPct val="150000"/>
              </a:lnSpc>
              <a:buFont typeface="Wingdings" panose="05000000000000000000" pitchFamily="2" charset="2"/>
              <a:buChar char="ü"/>
              <a:tabLst>
                <a:tab pos="180975" algn="l"/>
              </a:tabLst>
              <a:defRPr/>
            </a:pPr>
            <a:r>
              <a:rPr lang="pt-BR" sz="1500" b="1" i="1" dirty="0" smtClean="0">
                <a:ln/>
                <a:solidFill>
                  <a:schemeClr val="accent6">
                    <a:lumMod val="50000"/>
                  </a:schemeClr>
                </a:solidFill>
                <a:latin typeface="Times New Roman" pitchFamily="18" charset="0"/>
                <a:cs typeface="Times New Roman" pitchFamily="18" charset="0"/>
              </a:rPr>
              <a:t>Fiscalização de Trapiches/Atracadouros.</a:t>
            </a:r>
            <a:endParaRPr lang="pt-BR" sz="1500" b="1" dirty="0">
              <a:ln/>
              <a:solidFill>
                <a:schemeClr val="accent6">
                  <a:lumMod val="50000"/>
                </a:schemeClr>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7" cstate="print"/>
          <a:srcRect/>
          <a:stretch>
            <a:fillRect/>
          </a:stretch>
        </p:blipFill>
        <p:spPr bwMode="auto">
          <a:xfrm>
            <a:off x="-24" y="5881694"/>
            <a:ext cx="4251074" cy="314327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36576"/>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chemeClr val="tx1"/>
                </a:solidFill>
                <a:effectLst>
                  <a:outerShdw blurRad="38100" dist="38100" dir="2700000" algn="tl">
                    <a:srgbClr val="000000">
                      <a:alpha val="43137"/>
                    </a:srgbClr>
                  </a:outerShdw>
                </a:effectLst>
                <a:latin typeface="Algerian" panose="04020705040A02060702" pitchFamily="82" charset="0"/>
                <a:cs typeface="Arial" pitchFamily="34" charset="0"/>
              </a:rPr>
              <a:t>          </a:t>
            </a: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AÇÕES PREVENTIVAS No território Gaúcho </a:t>
            </a: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188640" y="1230454"/>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34ª Edição – De 23 a 29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491288" y="9382125"/>
            <a:ext cx="306387" cy="527050"/>
          </a:xfrm>
          <a:noFill/>
          <a:ln>
            <a:miter lim="800000"/>
            <a:headEnd/>
            <a:tailEnd/>
          </a:ln>
        </p:spPr>
        <p:txBody>
          <a:bodyPr/>
          <a:lstStyle/>
          <a:p>
            <a:fld id="{93C9EE72-C31E-4809-A0EC-3CAB553CF509}" type="slidenum">
              <a:rPr lang="pt-BR" altLang="pt-BR" b="1">
                <a:solidFill>
                  <a:schemeClr val="tx1"/>
                </a:solidFill>
              </a:rPr>
              <a:pPr/>
              <a:t>5</a:t>
            </a:fld>
            <a:endParaRPr lang="pt-BR" altLang="pt-BR" b="1">
              <a:solidFill>
                <a:schemeClr val="tx1"/>
              </a:solidFill>
            </a:endParaRPr>
          </a:p>
        </p:txBody>
      </p:sp>
      <p:sp>
        <p:nvSpPr>
          <p:cNvPr id="20" name="Retângulo 19"/>
          <p:cNvSpPr/>
          <p:nvPr/>
        </p:nvSpPr>
        <p:spPr>
          <a:xfrm>
            <a:off x="76904" y="2072680"/>
            <a:ext cx="3209219" cy="2062103"/>
          </a:xfrm>
          <a:prstGeom prst="rect">
            <a:avLst/>
          </a:prstGeom>
          <a:blipFill>
            <a:blip r:embed="rId7" cstate="print"/>
            <a:tile tx="0" ty="0" sx="100000" sy="100000" flip="none" algn="tl"/>
          </a:blipFill>
          <a:scene3d>
            <a:camera prst="orthographicFront"/>
            <a:lightRig rig="threePt" dir="t"/>
          </a:scene3d>
          <a:sp3d>
            <a:bevelT prst="angle"/>
          </a:sp3d>
        </p:spPr>
        <p:txBody>
          <a:bodyPr wrap="square">
            <a:spAutoFit/>
          </a:bodyPr>
          <a:lstStyle/>
          <a:p>
            <a:pPr algn="ctr">
              <a:defRPr/>
            </a:pPr>
            <a:r>
              <a:rPr lang="pt-BR" sz="1600" b="1" i="1" dirty="0">
                <a:ln w="10160">
                  <a:solidFill>
                    <a:schemeClr val="bg1">
                      <a:lumMod val="50000"/>
                    </a:schemeClr>
                  </a:solidFill>
                  <a:prstDash val="solid"/>
                </a:ln>
                <a:solidFill>
                  <a:schemeClr val="bg2">
                    <a:lumMod val="75000"/>
                  </a:schemeClr>
                </a:solidFill>
                <a:effectLst>
                  <a:outerShdw blurRad="38100" dist="22860" dir="5400000" algn="tl" rotWithShape="0">
                    <a:srgbClr val="000000">
                      <a:alpha val="30000"/>
                    </a:srgbClr>
                  </a:outerShdw>
                </a:effectLst>
                <a:latin typeface="Britannic Bold" panose="020B0903060703020204" pitchFamily="34" charset="0"/>
              </a:rPr>
              <a:t>DURANTE AS AÇÕES PREVENTIVAS DO COMANDO AMBIENTAL, FORAM  </a:t>
            </a:r>
            <a:r>
              <a:rPr lang="pt-BR" sz="1600" b="1" i="1" dirty="0" smtClean="0">
                <a:ln w="10160">
                  <a:solidFill>
                    <a:schemeClr val="bg1">
                      <a:lumMod val="50000"/>
                    </a:schemeClr>
                  </a:solidFill>
                  <a:prstDash val="solid"/>
                </a:ln>
                <a:solidFill>
                  <a:schemeClr val="bg2">
                    <a:lumMod val="75000"/>
                  </a:schemeClr>
                </a:solidFill>
                <a:effectLst>
                  <a:outerShdw blurRad="38100" dist="22860" dir="5400000" algn="tl" rotWithShape="0">
                    <a:srgbClr val="000000">
                      <a:alpha val="30000"/>
                    </a:srgbClr>
                  </a:outerShdw>
                </a:effectLst>
                <a:latin typeface="Britannic Bold" panose="020B0903060703020204" pitchFamily="34" charset="0"/>
              </a:rPr>
              <a:t>FISCALIZADOS/ABORDADOS</a:t>
            </a:r>
            <a:r>
              <a:rPr lang="pt-BR" sz="1600" b="1" dirty="0" smtClean="0">
                <a:ln w="10160">
                  <a:solidFill>
                    <a:schemeClr val="bg1">
                      <a:lumMod val="50000"/>
                    </a:schemeClr>
                  </a:solidFill>
                  <a:prstDash val="solid"/>
                </a:ln>
                <a:solidFill>
                  <a:schemeClr val="bg2">
                    <a:lumMod val="75000"/>
                  </a:schemeClr>
                </a:solidFill>
                <a:effectLst>
                  <a:outerShdw blurRad="38100" dist="22860" dir="5400000" algn="tl" rotWithShape="0">
                    <a:srgbClr val="000000">
                      <a:alpha val="30000"/>
                    </a:srgbClr>
                  </a:outerShdw>
                </a:effectLst>
                <a:latin typeface="Britannic Bold" panose="020B0903060703020204" pitchFamily="34" charset="0"/>
              </a:rPr>
              <a:t>:</a:t>
            </a:r>
            <a:endParaRPr lang="pt-BR" sz="1600" b="1" dirty="0">
              <a:ln w="10160">
                <a:solidFill>
                  <a:schemeClr val="bg1">
                    <a:lumMod val="50000"/>
                  </a:schemeClr>
                </a:solidFill>
                <a:prstDash val="solid"/>
              </a:ln>
              <a:solidFill>
                <a:schemeClr val="bg2">
                  <a:lumMod val="75000"/>
                </a:schemeClr>
              </a:solidFill>
              <a:effectLst>
                <a:outerShdw blurRad="38100" dist="22860" dir="5400000" algn="tl" rotWithShape="0">
                  <a:srgbClr val="000000">
                    <a:alpha val="30000"/>
                  </a:srgbClr>
                </a:outerShdw>
              </a:effectLst>
              <a:latin typeface="Britannic Bold" panose="020B0903060703020204" pitchFamily="34" charset="0"/>
            </a:endParaRPr>
          </a:p>
          <a:p>
            <a:pPr algn="just">
              <a:defRPr/>
            </a:pPr>
            <a:endParaRPr lang="pt-BR" sz="1400" b="1" dirty="0">
              <a:ln w="10160">
                <a:solidFill>
                  <a:schemeClr val="bg1">
                    <a:lumMod val="50000"/>
                  </a:schemeClr>
                </a:solidFill>
                <a:prstDash val="solid"/>
              </a:ln>
              <a:solidFill>
                <a:srgbClr val="FF0000"/>
              </a:solidFill>
              <a:effectLst>
                <a:outerShdw blurRad="38100" dist="22860" dir="5400000" algn="tl" rotWithShape="0">
                  <a:srgbClr val="000000">
                    <a:alpha val="30000"/>
                  </a:srgbClr>
                </a:outerShdw>
              </a:effectLst>
              <a:latin typeface="Britannic Bold" panose="020B0903060703020204" pitchFamily="34" charset="0"/>
            </a:endParaRPr>
          </a:p>
          <a:p>
            <a:pPr marL="342900" indent="-342900">
              <a:buFont typeface="Wingdings" panose="05000000000000000000" pitchFamily="2" charset="2"/>
              <a:buChar char="Ø"/>
              <a:defRPr/>
            </a:pPr>
            <a:r>
              <a:rPr lang="pt-BR" sz="1600" b="1" i="1" u="sng" dirty="0" smtClean="0">
                <a:ln w="10160">
                  <a:solidFill>
                    <a:schemeClr val="bg1">
                      <a:lumMod val="50000"/>
                    </a:schemeClr>
                  </a:solidFill>
                  <a:prstDash val="solid"/>
                </a:ln>
                <a:solidFill>
                  <a:srgbClr val="FF0000"/>
                </a:solidFill>
                <a:effectLst>
                  <a:outerShdw blurRad="38100" dist="22860" dir="5400000" algn="tl" rotWithShape="0">
                    <a:srgbClr val="000000">
                      <a:alpha val="30000"/>
                    </a:srgbClr>
                  </a:outerShdw>
                </a:effectLst>
                <a:latin typeface="Britannic Bold" panose="020B0903060703020204" pitchFamily="34" charset="0"/>
              </a:rPr>
              <a:t>479</a:t>
            </a:r>
            <a:r>
              <a:rPr lang="pt-BR" sz="1600" b="1" u="sng" dirty="0" smtClean="0">
                <a:ln w="10160">
                  <a:solidFill>
                    <a:schemeClr val="bg1">
                      <a:lumMod val="50000"/>
                    </a:schemeClr>
                  </a:solidFill>
                  <a:prstDash val="solid"/>
                </a:ln>
                <a:solidFill>
                  <a:schemeClr val="bg2"/>
                </a:solidFill>
                <a:effectLst>
                  <a:outerShdw blurRad="38100" dist="22860" dir="5400000" algn="tl" rotWithShape="0">
                    <a:srgbClr val="000000">
                      <a:alpha val="30000"/>
                    </a:srgbClr>
                  </a:outerShdw>
                </a:effectLst>
                <a:latin typeface="Britannic Bold" panose="020B0903060703020204" pitchFamily="34" charset="0"/>
              </a:rPr>
              <a:t> </a:t>
            </a:r>
            <a:r>
              <a:rPr lang="pt-BR" sz="1600" b="1" dirty="0" smtClean="0">
                <a:ln w="10160">
                  <a:solidFill>
                    <a:schemeClr val="bg1">
                      <a:lumMod val="50000"/>
                    </a:schemeClr>
                  </a:solidFill>
                  <a:prstDash val="solid"/>
                </a:ln>
                <a:solidFill>
                  <a:schemeClr val="bg2"/>
                </a:solidFill>
                <a:effectLst>
                  <a:outerShdw blurRad="38100" dist="22860" dir="5400000" algn="tl" rotWithShape="0">
                    <a:srgbClr val="000000">
                      <a:alpha val="30000"/>
                    </a:srgbClr>
                  </a:outerShdw>
                </a:effectLst>
                <a:latin typeface="Britannic Bold" panose="020B0903060703020204" pitchFamily="34" charset="0"/>
              </a:rPr>
              <a:t>VEÍCULOS  </a:t>
            </a:r>
            <a:endParaRPr lang="pt-BR" sz="1600" b="1" dirty="0">
              <a:ln w="10160">
                <a:solidFill>
                  <a:schemeClr val="bg1">
                    <a:lumMod val="50000"/>
                  </a:schemeClr>
                </a:solidFill>
                <a:prstDash val="solid"/>
              </a:ln>
              <a:solidFill>
                <a:schemeClr val="bg2"/>
              </a:solidFill>
              <a:effectLst>
                <a:outerShdw blurRad="38100" dist="22860" dir="5400000" algn="tl" rotWithShape="0">
                  <a:srgbClr val="000000">
                    <a:alpha val="30000"/>
                  </a:srgbClr>
                </a:outerShdw>
              </a:effectLst>
              <a:latin typeface="Britannic Bold" panose="020B0903060703020204" pitchFamily="34" charset="0"/>
            </a:endParaRPr>
          </a:p>
          <a:p>
            <a:pPr marL="342900" indent="-342900">
              <a:buFont typeface="Wingdings" panose="05000000000000000000" pitchFamily="2" charset="2"/>
              <a:buChar char="Ø"/>
              <a:defRPr/>
            </a:pPr>
            <a:r>
              <a:rPr lang="pt-BR" sz="1600" b="1" i="1" u="sng" dirty="0" smtClean="0">
                <a:ln w="10160">
                  <a:solidFill>
                    <a:schemeClr val="bg1">
                      <a:lumMod val="50000"/>
                    </a:schemeClr>
                  </a:solidFill>
                  <a:prstDash val="solid"/>
                </a:ln>
                <a:solidFill>
                  <a:srgbClr val="FF0000"/>
                </a:solidFill>
                <a:latin typeface="Britannic Bold" panose="020B0903060703020204" pitchFamily="34" charset="0"/>
              </a:rPr>
              <a:t>19</a:t>
            </a:r>
            <a:r>
              <a:rPr lang="pt-BR" sz="1600" b="1" dirty="0" smtClean="0">
                <a:ln w="10160">
                  <a:solidFill>
                    <a:schemeClr val="bg1">
                      <a:lumMod val="50000"/>
                    </a:schemeClr>
                  </a:solidFill>
                  <a:prstDash val="solid"/>
                </a:ln>
                <a:solidFill>
                  <a:schemeClr val="bg2"/>
                </a:solidFill>
                <a:effectLst>
                  <a:outerShdw blurRad="38100" dist="22860" dir="5400000" algn="tl" rotWithShape="0">
                    <a:srgbClr val="000000">
                      <a:alpha val="30000"/>
                    </a:srgbClr>
                  </a:outerShdw>
                </a:effectLst>
                <a:latin typeface="Britannic Bold" panose="020B0903060703020204" pitchFamily="34" charset="0"/>
              </a:rPr>
              <a:t> EMBARCAÇÕES </a:t>
            </a:r>
            <a:endParaRPr lang="pt-BR" sz="1600" b="1" dirty="0">
              <a:ln w="10160">
                <a:solidFill>
                  <a:schemeClr val="bg1">
                    <a:lumMod val="50000"/>
                  </a:schemeClr>
                </a:solidFill>
                <a:prstDash val="solid"/>
              </a:ln>
              <a:solidFill>
                <a:schemeClr val="bg2"/>
              </a:solidFill>
              <a:effectLst>
                <a:outerShdw blurRad="38100" dist="22860" dir="5400000" algn="tl" rotWithShape="0">
                  <a:srgbClr val="000000">
                    <a:alpha val="30000"/>
                  </a:srgbClr>
                </a:outerShdw>
              </a:effectLst>
              <a:latin typeface="Britannic Bold" panose="020B0903060703020204" pitchFamily="34" charset="0"/>
            </a:endParaRPr>
          </a:p>
          <a:p>
            <a:pPr marL="342900" indent="-342900">
              <a:buFont typeface="Wingdings" panose="05000000000000000000" pitchFamily="2" charset="2"/>
              <a:buChar char="Ø"/>
              <a:defRPr/>
            </a:pPr>
            <a:r>
              <a:rPr lang="pt-BR" sz="1600" b="1" i="1" u="sng" dirty="0" smtClean="0">
                <a:ln w="10160">
                  <a:solidFill>
                    <a:schemeClr val="bg1">
                      <a:lumMod val="50000"/>
                    </a:schemeClr>
                  </a:solidFill>
                  <a:prstDash val="solid"/>
                </a:ln>
                <a:solidFill>
                  <a:srgbClr val="FF0000"/>
                </a:solidFill>
                <a:effectLst>
                  <a:outerShdw blurRad="38100" dist="22860" dir="5400000" algn="tl" rotWithShape="0">
                    <a:srgbClr val="000000">
                      <a:alpha val="30000"/>
                    </a:srgbClr>
                  </a:outerShdw>
                </a:effectLst>
                <a:latin typeface="Britannic Bold" panose="020B0903060703020204" pitchFamily="34" charset="0"/>
              </a:rPr>
              <a:t>1216</a:t>
            </a:r>
            <a:r>
              <a:rPr lang="pt-BR" sz="1600" b="1" i="1" u="sng" dirty="0" smtClean="0">
                <a:ln w="10160">
                  <a:solidFill>
                    <a:schemeClr val="bg1">
                      <a:lumMod val="50000"/>
                    </a:schemeClr>
                  </a:solidFill>
                  <a:prstDash val="solid"/>
                </a:ln>
                <a:solidFill>
                  <a:schemeClr val="bg2"/>
                </a:solidFill>
                <a:effectLst>
                  <a:outerShdw blurRad="38100" dist="22860" dir="5400000" algn="tl" rotWithShape="0">
                    <a:srgbClr val="000000">
                      <a:alpha val="30000"/>
                    </a:srgbClr>
                  </a:outerShdw>
                </a:effectLst>
                <a:latin typeface="Britannic Bold" panose="020B0903060703020204" pitchFamily="34" charset="0"/>
              </a:rPr>
              <a:t> </a:t>
            </a:r>
            <a:r>
              <a:rPr lang="pt-BR" sz="1600" b="1" dirty="0" smtClean="0">
                <a:ln w="10160">
                  <a:solidFill>
                    <a:schemeClr val="bg1">
                      <a:lumMod val="50000"/>
                    </a:schemeClr>
                  </a:solidFill>
                  <a:prstDash val="solid"/>
                </a:ln>
                <a:solidFill>
                  <a:schemeClr val="bg2"/>
                </a:solidFill>
                <a:effectLst>
                  <a:outerShdw blurRad="38100" dist="22860" dir="5400000" algn="tl" rotWithShape="0">
                    <a:srgbClr val="000000">
                      <a:alpha val="30000"/>
                    </a:srgbClr>
                  </a:outerShdw>
                </a:effectLst>
                <a:latin typeface="Britannic Bold" panose="020B0903060703020204" pitchFamily="34" charset="0"/>
              </a:rPr>
              <a:t>PESSOAS</a:t>
            </a:r>
            <a:endParaRPr lang="pt-BR" sz="1600" b="1" dirty="0">
              <a:ln w="10160">
                <a:solidFill>
                  <a:schemeClr val="bg1">
                    <a:lumMod val="50000"/>
                  </a:schemeClr>
                </a:solidFill>
                <a:prstDash val="solid"/>
              </a:ln>
              <a:solidFill>
                <a:schemeClr val="bg2"/>
              </a:solidFill>
              <a:effectLst>
                <a:outerShdw blurRad="38100" dist="22860" dir="5400000" algn="tl" rotWithShape="0">
                  <a:srgbClr val="000000">
                    <a:alpha val="30000"/>
                  </a:srgbClr>
                </a:outerShdw>
              </a:effectLst>
              <a:latin typeface="Britannic Bold" panose="020B0903060703020204" pitchFamily="34" charset="0"/>
            </a:endParaRPr>
          </a:p>
          <a:p>
            <a:pPr marL="342900" indent="-342900">
              <a:buFont typeface="Wingdings" panose="05000000000000000000" pitchFamily="2" charset="2"/>
              <a:buChar char="Ø"/>
              <a:defRPr/>
            </a:pPr>
            <a:endParaRPr lang="pt-BR" dirty="0">
              <a:ln w="10160">
                <a:solidFill>
                  <a:schemeClr val="bg1">
                    <a:lumMod val="50000"/>
                  </a:schemeClr>
                </a:solidFill>
                <a:prstDash val="solid"/>
              </a:ln>
              <a:solidFill>
                <a:srgbClr val="FF0000"/>
              </a:solidFill>
              <a:effectLst>
                <a:glow rad="228600">
                  <a:schemeClr val="accent6">
                    <a:satMod val="175000"/>
                    <a:alpha val="40000"/>
                  </a:schemeClr>
                </a:glow>
                <a:outerShdw blurRad="38100" dist="22860" dir="5400000" algn="tl" rotWithShape="0">
                  <a:srgbClr val="000000">
                    <a:alpha val="30000"/>
                  </a:srgbClr>
                </a:outerShdw>
              </a:effectLst>
              <a:latin typeface="Algerian" panose="04020705040A02060702" pitchFamily="82" charset="0"/>
            </a:endParaRPr>
          </a:p>
        </p:txBody>
      </p:sp>
      <p:pic>
        <p:nvPicPr>
          <p:cNvPr id="4" name="Imagem 3"/>
          <p:cNvPicPr>
            <a:picLocks noChangeAspect="1"/>
          </p:cNvPicPr>
          <p:nvPr/>
        </p:nvPicPr>
        <p:blipFill>
          <a:blip r:embed="rId8" cstate="print"/>
          <a:stretch>
            <a:fillRect/>
          </a:stretch>
        </p:blipFill>
        <p:spPr>
          <a:xfrm>
            <a:off x="3255668" y="2125488"/>
            <a:ext cx="3427457" cy="2175341"/>
          </a:xfrm>
          <a:prstGeom prst="rect">
            <a:avLst/>
          </a:prstGeom>
          <a:ln>
            <a:noFill/>
          </a:ln>
          <a:effectLst>
            <a:softEdge rad="112500"/>
          </a:effectLst>
        </p:spPr>
      </p:pic>
      <p:sp>
        <p:nvSpPr>
          <p:cNvPr id="5" name="Retângulo 4"/>
          <p:cNvSpPr/>
          <p:nvPr/>
        </p:nvSpPr>
        <p:spPr>
          <a:xfrm>
            <a:off x="4513028" y="3205632"/>
            <a:ext cx="360040"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p:nvPicPr>
        <p:blipFill>
          <a:blip r:embed="rId9" cstate="print"/>
          <a:stretch>
            <a:fillRect/>
          </a:stretch>
        </p:blipFill>
        <p:spPr>
          <a:xfrm rot="21411018">
            <a:off x="54208" y="7254365"/>
            <a:ext cx="3215751" cy="2061608"/>
          </a:xfrm>
          <a:prstGeom prst="rect">
            <a:avLst/>
          </a:prstGeom>
          <a:ln>
            <a:noFill/>
          </a:ln>
          <a:effectLst>
            <a:reflection blurRad="12700" stA="30000" endPos="30000" dist="5000" dir="5400000" sy="-100000" algn="bl" rotWithShape="0"/>
          </a:effectLst>
          <a:scene3d>
            <a:camera prst="perspectiveContrastingLeftFacing">
              <a:rot lat="545264" lon="321368" rev="21474110"/>
            </a:camera>
            <a:lightRig rig="threePt" dir="t">
              <a:rot lat="0" lon="0" rev="2700000"/>
            </a:lightRig>
          </a:scene3d>
          <a:sp3d>
            <a:bevelT w="63500" h="50800"/>
          </a:sp3d>
        </p:spPr>
      </p:pic>
      <p:sp>
        <p:nvSpPr>
          <p:cNvPr id="8" name="Elipse 7"/>
          <p:cNvSpPr/>
          <p:nvPr/>
        </p:nvSpPr>
        <p:spPr>
          <a:xfrm>
            <a:off x="2071678" y="8024834"/>
            <a:ext cx="432048"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p:cNvPicPr>
            <a:picLocks noChangeAspect="1"/>
          </p:cNvPicPr>
          <p:nvPr/>
        </p:nvPicPr>
        <p:blipFill>
          <a:blip r:embed="rId10" cstate="print"/>
          <a:stretch>
            <a:fillRect/>
          </a:stretch>
        </p:blipFill>
        <p:spPr>
          <a:xfrm>
            <a:off x="3452975" y="4399748"/>
            <a:ext cx="3286147" cy="2638536"/>
          </a:xfrm>
          <a:prstGeom prst="rect">
            <a:avLst/>
          </a:prstGeom>
          <a:ln>
            <a:noFill/>
          </a:ln>
          <a:effectLst>
            <a:outerShdw blurRad="225425" dist="50800" dir="5220000" algn="ctr">
              <a:srgbClr val="000000">
                <a:alpha val="33000"/>
              </a:srgbClr>
            </a:outerShdw>
          </a:effectLst>
          <a:scene3d>
            <a:camera prst="perspectiveFront" fov="3300000">
              <a:rot lat="333916" lon="21336844" rev="94025"/>
            </a:camera>
            <a:lightRig rig="harsh" dir="t">
              <a:rot lat="0" lon="0" rev="3000000"/>
            </a:lightRig>
          </a:scene3d>
          <a:sp3d extrusionH="254000" contourW="19050">
            <a:bevelT w="82550" h="44450" prst="angle"/>
            <a:bevelB w="82550" h="44450" prst="angle"/>
            <a:contourClr>
              <a:srgbClr val="FFFFFF"/>
            </a:contourClr>
          </a:sp3d>
        </p:spPr>
      </p:pic>
      <p:pic>
        <p:nvPicPr>
          <p:cNvPr id="10" name="Imagem 9"/>
          <p:cNvPicPr>
            <a:picLocks noChangeAspect="1"/>
          </p:cNvPicPr>
          <p:nvPr/>
        </p:nvPicPr>
        <p:blipFill>
          <a:blip r:embed="rId11" cstate="print"/>
          <a:stretch>
            <a:fillRect/>
          </a:stretch>
        </p:blipFill>
        <p:spPr>
          <a:xfrm>
            <a:off x="3429001" y="7328752"/>
            <a:ext cx="3286148" cy="199649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 name="Imagem 12"/>
          <p:cNvPicPr>
            <a:picLocks noChangeAspect="1"/>
          </p:cNvPicPr>
          <p:nvPr/>
        </p:nvPicPr>
        <p:blipFill>
          <a:blip r:embed="rId12" cstate="print"/>
          <a:stretch>
            <a:fillRect/>
          </a:stretch>
        </p:blipFill>
        <p:spPr>
          <a:xfrm>
            <a:off x="86319" y="4452934"/>
            <a:ext cx="3271243" cy="24288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108" y="1171669"/>
            <a:ext cx="6792916"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     </a:t>
            </a:r>
            <a:r>
              <a:rPr lang="pt-BR" sz="2000" b="1" dirty="0" smtClean="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 Operação INTEGRADA - FISCALIZAÇÃO A           ESTABELECIMENTOS DE desmanches</a:t>
            </a:r>
            <a:endPar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endParaRP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142852" y="1304042"/>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34ª Edição – De 23 a 29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491288" y="9382125"/>
            <a:ext cx="306387" cy="527050"/>
          </a:xfrm>
          <a:noFill/>
          <a:ln>
            <a:miter lim="800000"/>
            <a:headEnd/>
            <a:tailEnd/>
          </a:ln>
        </p:spPr>
        <p:txBody>
          <a:bodyPr/>
          <a:lstStyle/>
          <a:p>
            <a:fld id="{93C9EE72-C31E-4809-A0EC-3CAB553CF509}" type="slidenum">
              <a:rPr lang="pt-BR" altLang="pt-BR" b="1">
                <a:solidFill>
                  <a:schemeClr val="tx1"/>
                </a:solidFill>
              </a:rPr>
              <a:pPr/>
              <a:t>6</a:t>
            </a:fld>
            <a:endParaRPr lang="pt-BR" altLang="pt-BR" b="1">
              <a:solidFill>
                <a:schemeClr val="tx1"/>
              </a:solidFill>
            </a:endParaRPr>
          </a:p>
        </p:txBody>
      </p:sp>
      <p:sp>
        <p:nvSpPr>
          <p:cNvPr id="4" name="Retângulo 3"/>
          <p:cNvSpPr/>
          <p:nvPr/>
        </p:nvSpPr>
        <p:spPr>
          <a:xfrm>
            <a:off x="3429000" y="2219419"/>
            <a:ext cx="3286149" cy="3539430"/>
          </a:xfrm>
          <a:prstGeom prst="rect">
            <a:avLst/>
          </a:prstGeom>
          <a:ln w="76200"/>
          <a:scene3d>
            <a:camera prst="orthographicFront"/>
            <a:lightRig rig="threePt" dir="t"/>
          </a:scene3d>
          <a:sp3d>
            <a:bevelT prst="relaxedInset"/>
          </a:sp3d>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pt-BR" sz="1600" dirty="0" smtClean="0">
                <a:latin typeface="Arial" panose="020B0604020202020204" pitchFamily="34" charset="0"/>
                <a:ea typeface="Times New Roman" panose="02020603050405020304" pitchFamily="18" charset="0"/>
              </a:rPr>
              <a:t>O Comando Ambiental da Brigada Militar realizou atividades operacionais desenvolvidas </a:t>
            </a:r>
            <a:r>
              <a:rPr lang="pt-BR" sz="1600" dirty="0">
                <a:latin typeface="Arial" panose="020B0604020202020204" pitchFamily="34" charset="0"/>
                <a:ea typeface="Times New Roman" panose="02020603050405020304" pitchFamily="18" charset="0"/>
              </a:rPr>
              <a:t>pelo 1º BABM, em operação </a:t>
            </a:r>
            <a:r>
              <a:rPr lang="pt-BR" sz="1600" dirty="0" smtClean="0">
                <a:latin typeface="Arial" panose="020B0604020202020204" pitchFamily="34" charset="0"/>
                <a:ea typeface="Times New Roman" panose="02020603050405020304" pitchFamily="18" charset="0"/>
              </a:rPr>
              <a:t>integrada </a:t>
            </a:r>
            <a:r>
              <a:rPr lang="pt-BR" sz="1600" dirty="0">
                <a:latin typeface="Arial" panose="020B0604020202020204" pitchFamily="34" charset="0"/>
                <a:ea typeface="Times New Roman" panose="02020603050405020304" pitchFamily="18" charset="0"/>
              </a:rPr>
              <a:t>com CPC/1º BPM, 9ª BPM, 11º BPM, 20º </a:t>
            </a:r>
            <a:r>
              <a:rPr lang="pt-BR" sz="1600" dirty="0" smtClean="0">
                <a:latin typeface="Arial" panose="020B0604020202020204" pitchFamily="34" charset="0"/>
                <a:ea typeface="Times New Roman" panose="02020603050405020304" pitchFamily="18" charset="0"/>
              </a:rPr>
              <a:t>BPM e </a:t>
            </a:r>
            <a:r>
              <a:rPr lang="pt-BR" sz="1600" dirty="0">
                <a:latin typeface="Arial" panose="020B0604020202020204" pitchFamily="34" charset="0"/>
                <a:ea typeface="Times New Roman" panose="02020603050405020304" pitchFamily="18" charset="0"/>
              </a:rPr>
              <a:t>21º BPM no </a:t>
            </a:r>
            <a:r>
              <a:rPr lang="pt-BR" sz="1600" dirty="0" smtClean="0">
                <a:latin typeface="Arial" panose="020B0604020202020204" pitchFamily="34" charset="0"/>
                <a:ea typeface="Times New Roman" panose="02020603050405020304" pitchFamily="18" charset="0"/>
              </a:rPr>
              <a:t>município </a:t>
            </a:r>
            <a:r>
              <a:rPr lang="pt-BR" sz="1600" dirty="0">
                <a:latin typeface="Arial" panose="020B0604020202020204" pitchFamily="34" charset="0"/>
                <a:ea typeface="Times New Roman" panose="02020603050405020304" pitchFamily="18" charset="0"/>
              </a:rPr>
              <a:t>de Porto Alegre, </a:t>
            </a:r>
            <a:r>
              <a:rPr lang="pt-BR" sz="1600" dirty="0" smtClean="0">
                <a:latin typeface="Arial" panose="020B0604020202020204" pitchFamily="34" charset="0"/>
                <a:ea typeface="Times New Roman" panose="02020603050405020304" pitchFamily="18" charset="0"/>
              </a:rPr>
              <a:t>em </a:t>
            </a:r>
            <a:r>
              <a:rPr lang="pt-BR" sz="1600" dirty="0">
                <a:solidFill>
                  <a:srgbClr val="FF0000"/>
                </a:solidFill>
                <a:latin typeface="Arial" panose="020B0604020202020204" pitchFamily="34" charset="0"/>
                <a:ea typeface="Times New Roman" panose="02020603050405020304" pitchFamily="18" charset="0"/>
              </a:rPr>
              <a:t>fiscalização </a:t>
            </a:r>
            <a:r>
              <a:rPr lang="pt-BR" sz="1600" dirty="0" smtClean="0">
                <a:solidFill>
                  <a:srgbClr val="FF0000"/>
                </a:solidFill>
                <a:latin typeface="Arial" panose="020B0604020202020204" pitchFamily="34" charset="0"/>
                <a:ea typeface="Times New Roman" panose="02020603050405020304" pitchFamily="18" charset="0"/>
              </a:rPr>
              <a:t>a comércio e desmanche de peças de veículos resultando em 05 Termos Circunstanciados e 04 Notificações Ambientais por falta ou descumprimento de Licença de Operação.</a:t>
            </a:r>
            <a:endParaRPr lang="pt-BR" sz="1600" dirty="0">
              <a:solidFill>
                <a:srgbClr val="FF0000"/>
              </a:solidFill>
            </a:endParaRPr>
          </a:p>
        </p:txBody>
      </p:sp>
      <p:pic>
        <p:nvPicPr>
          <p:cNvPr id="5" name="Imagem 4"/>
          <p:cNvPicPr>
            <a:picLocks noChangeAspect="1"/>
          </p:cNvPicPr>
          <p:nvPr/>
        </p:nvPicPr>
        <p:blipFill>
          <a:blip r:embed="rId7" cstate="print"/>
          <a:stretch>
            <a:fillRect/>
          </a:stretch>
        </p:blipFill>
        <p:spPr>
          <a:xfrm>
            <a:off x="188640" y="2199392"/>
            <a:ext cx="3097138" cy="3572363"/>
          </a:xfrm>
          <a:prstGeom prst="rect">
            <a:avLst/>
          </a:prstGeom>
          <a:ln>
            <a:noFill/>
          </a:ln>
          <a:effectLst>
            <a:reflection blurRad="12700" stA="30000" endPos="30000" dist="5000" dir="5400000" sy="-100000" algn="bl" rotWithShape="0"/>
          </a:effectLst>
          <a:scene3d>
            <a:camera prst="perspectiveContrastingLeftFacing">
              <a:rot lat="281866" lon="21004215" rev="102835"/>
            </a:camera>
            <a:lightRig rig="threePt" dir="t">
              <a:rot lat="0" lon="0" rev="2700000"/>
            </a:lightRig>
          </a:scene3d>
          <a:sp3d>
            <a:bevelT w="63500" h="50800"/>
          </a:sp3d>
        </p:spPr>
      </p:pic>
      <p:pic>
        <p:nvPicPr>
          <p:cNvPr id="8" name="Imagem 7"/>
          <p:cNvPicPr>
            <a:picLocks noChangeAspect="1"/>
          </p:cNvPicPr>
          <p:nvPr/>
        </p:nvPicPr>
        <p:blipFill>
          <a:blip r:embed="rId8" cstate="print"/>
          <a:stretch>
            <a:fillRect/>
          </a:stretch>
        </p:blipFill>
        <p:spPr>
          <a:xfrm>
            <a:off x="116950" y="6161707"/>
            <a:ext cx="3267109" cy="3220418"/>
          </a:xfrm>
          <a:prstGeom prst="rect">
            <a:avLst/>
          </a:prstGeom>
          <a:ln>
            <a:noFill/>
          </a:ln>
          <a:effectLst>
            <a:outerShdw blurRad="225425" dist="50800" dir="5220000" algn="ctr">
              <a:srgbClr val="000000">
                <a:alpha val="33000"/>
              </a:srgbClr>
            </a:outerShdw>
          </a:effectLst>
          <a:scene3d>
            <a:camera prst="perspectiveFront" fov="3300000">
              <a:rot lat="298392" lon="36001" rev="121516"/>
            </a:camera>
            <a:lightRig rig="harsh" dir="t">
              <a:rot lat="0" lon="0" rev="3000000"/>
            </a:lightRig>
          </a:scene3d>
          <a:sp3d extrusionH="254000" contourW="19050">
            <a:bevelT w="82550" h="44450" prst="angle"/>
            <a:bevelB w="82550" h="44450" prst="angle"/>
            <a:contourClr>
              <a:srgbClr val="FFFFFF"/>
            </a:contourClr>
          </a:sp3d>
        </p:spPr>
      </p:pic>
      <p:pic>
        <p:nvPicPr>
          <p:cNvPr id="9" name="Imagem 8"/>
          <p:cNvPicPr>
            <a:picLocks noChangeAspect="1"/>
          </p:cNvPicPr>
          <p:nvPr/>
        </p:nvPicPr>
        <p:blipFill>
          <a:blip r:embed="rId9" cstate="print"/>
          <a:stretch>
            <a:fillRect/>
          </a:stretch>
        </p:blipFill>
        <p:spPr>
          <a:xfrm>
            <a:off x="3501009" y="5886450"/>
            <a:ext cx="3214140" cy="3495675"/>
          </a:xfrm>
          <a:prstGeom prst="rect">
            <a:avLst/>
          </a:prstGeom>
          <a:ln>
            <a:noFill/>
          </a:ln>
          <a:effectLst>
            <a:outerShdw blurRad="184150" dist="241300" dir="11520000" sx="110000" sy="110000" algn="ctr">
              <a:srgbClr val="000000">
                <a:alpha val="18000"/>
              </a:srgbClr>
            </a:outerShdw>
          </a:effectLst>
          <a:scene3d>
            <a:camera prst="perspectiveFront" fov="5100000">
              <a:rot lat="0" lon="300002" rev="0"/>
            </a:camera>
            <a:lightRig rig="flood" dir="t">
              <a:rot lat="0" lon="0" rev="13800000"/>
            </a:lightRig>
          </a:scene3d>
          <a:sp3d extrusionH="107950" prstMaterial="plastic">
            <a:bevelT w="82550" h="63500" prst="divot"/>
            <a:bevelB/>
          </a:sp3d>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084" y="1171669"/>
            <a:ext cx="6695865"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smtClean="0">
                <a:solidFill>
                  <a:schemeClr val="bg2">
                    <a:lumMod val="25000"/>
                  </a:schemeClr>
                </a:solidFill>
                <a:effectLst>
                  <a:outerShdw blurRad="38100" dist="38100" dir="2700000" algn="tl">
                    <a:srgbClr val="000000">
                      <a:alpha val="43137"/>
                    </a:srgbClr>
                  </a:outerShdw>
                </a:effectLst>
                <a:latin typeface="Algerian" panose="04020705040A02060702" pitchFamily="82" charset="0"/>
                <a:cs typeface="Arial" pitchFamily="34" charset="0"/>
              </a:rPr>
              <a:t> </a:t>
            </a:r>
            <a:r>
              <a:rPr lang="pt-BR" sz="2000" b="1" dirty="0" smtClean="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OPERAÇÃO </a:t>
            </a: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INTEGRADA </a:t>
            </a:r>
            <a:r>
              <a:rPr lang="pt-BR" sz="2000" b="1" dirty="0" smtClean="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COM COMANDO                           RODOVIÁRIO DA BRIGADA MILITAR</a:t>
            </a: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142852" y="1266824"/>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34ª Edição – De 23 a 29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491288" y="9382125"/>
            <a:ext cx="306387" cy="527050"/>
          </a:xfrm>
          <a:noFill/>
          <a:ln>
            <a:miter lim="800000"/>
            <a:headEnd/>
            <a:tailEnd/>
          </a:ln>
        </p:spPr>
        <p:txBody>
          <a:bodyPr/>
          <a:lstStyle/>
          <a:p>
            <a:fld id="{93C9EE72-C31E-4809-A0EC-3CAB553CF509}" type="slidenum">
              <a:rPr lang="pt-BR" altLang="pt-BR" b="1">
                <a:solidFill>
                  <a:schemeClr val="tx1"/>
                </a:solidFill>
              </a:rPr>
              <a:pPr/>
              <a:t>7</a:t>
            </a:fld>
            <a:endParaRPr lang="pt-BR" altLang="pt-BR" b="1">
              <a:solidFill>
                <a:schemeClr val="tx1"/>
              </a:solidFill>
            </a:endParaRPr>
          </a:p>
        </p:txBody>
      </p:sp>
      <p:sp>
        <p:nvSpPr>
          <p:cNvPr id="2" name="Retângulo 1"/>
          <p:cNvSpPr/>
          <p:nvPr/>
        </p:nvSpPr>
        <p:spPr>
          <a:xfrm>
            <a:off x="145158" y="2230531"/>
            <a:ext cx="3140965" cy="4247317"/>
          </a:xfrm>
          <a:prstGeom prst="rect">
            <a:avLst/>
          </a:prstGeom>
          <a:ln w="57150"/>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just"/>
            <a:r>
              <a:rPr lang="pt-BR" dirty="0"/>
              <a:t>Na </a:t>
            </a:r>
            <a:r>
              <a:rPr lang="pt-BR" dirty="0" smtClean="0"/>
              <a:t>manhã do dia 29/07/2021, uma </a:t>
            </a:r>
            <a:r>
              <a:rPr lang="pt-BR" dirty="0"/>
              <a:t>Guarnição da PATRAM de </a:t>
            </a:r>
            <a:r>
              <a:rPr lang="pt-BR" dirty="0" smtClean="0"/>
              <a:t>Montenegro realizou </a:t>
            </a:r>
            <a:r>
              <a:rPr lang="pt-BR" dirty="0"/>
              <a:t>operação integrada </a:t>
            </a:r>
            <a:r>
              <a:rPr lang="pt-BR" dirty="0" smtClean="0"/>
              <a:t>com Comando </a:t>
            </a:r>
            <a:r>
              <a:rPr lang="pt-BR" dirty="0"/>
              <a:t>Rodoviário da Brigada </a:t>
            </a:r>
            <a:r>
              <a:rPr lang="pt-BR" dirty="0" smtClean="0"/>
              <a:t>Militar, sendo realizadas duas </a:t>
            </a:r>
            <a:r>
              <a:rPr lang="pt-BR" dirty="0"/>
              <a:t>barreiras em pontos estratégicos na RS </a:t>
            </a:r>
            <a:r>
              <a:rPr lang="pt-BR" dirty="0" smtClean="0"/>
              <a:t>240, no município de </a:t>
            </a:r>
            <a:r>
              <a:rPr lang="pt-BR" dirty="0"/>
              <a:t>Montenegro e na RS 122, município de Portão</a:t>
            </a:r>
            <a:r>
              <a:rPr lang="pt-BR" dirty="0" smtClean="0"/>
              <a:t>. Durante </a:t>
            </a:r>
            <a:r>
              <a:rPr lang="pt-BR" dirty="0"/>
              <a:t>as barreiras </a:t>
            </a:r>
            <a:r>
              <a:rPr lang="pt-BR" dirty="0" smtClean="0"/>
              <a:t>foram </a:t>
            </a:r>
            <a:r>
              <a:rPr lang="pt-BR" b="1" dirty="0" smtClean="0">
                <a:solidFill>
                  <a:srgbClr val="FF0000"/>
                </a:solidFill>
              </a:rPr>
              <a:t>abordadas </a:t>
            </a:r>
            <a:r>
              <a:rPr lang="pt-BR" b="1" dirty="0">
                <a:solidFill>
                  <a:srgbClr val="FF0000"/>
                </a:solidFill>
              </a:rPr>
              <a:t>e identificados 82 pessoas</a:t>
            </a:r>
            <a:r>
              <a:rPr lang="pt-BR" b="1" dirty="0" smtClean="0">
                <a:solidFill>
                  <a:srgbClr val="FF0000"/>
                </a:solidFill>
              </a:rPr>
              <a:t>, fiscalizados </a:t>
            </a:r>
            <a:r>
              <a:rPr lang="pt-BR" b="1" dirty="0">
                <a:solidFill>
                  <a:srgbClr val="FF0000"/>
                </a:solidFill>
              </a:rPr>
              <a:t>41 veículos de passeio, 08 motocicletas e 11 caminhões. </a:t>
            </a:r>
          </a:p>
        </p:txBody>
      </p:sp>
      <p:pic>
        <p:nvPicPr>
          <p:cNvPr id="4" name="Imagem 3"/>
          <p:cNvPicPr>
            <a:picLocks noChangeAspect="1"/>
          </p:cNvPicPr>
          <p:nvPr/>
        </p:nvPicPr>
        <p:blipFill>
          <a:blip r:embed="rId7" cstate="print"/>
          <a:stretch>
            <a:fillRect/>
          </a:stretch>
        </p:blipFill>
        <p:spPr>
          <a:xfrm>
            <a:off x="3405029" y="2129263"/>
            <a:ext cx="3305266" cy="2560730"/>
          </a:xfrm>
          <a:prstGeom prst="rect">
            <a:avLst/>
          </a:prstGeom>
          <a:ln>
            <a:noFill/>
          </a:ln>
          <a:effectLst>
            <a:outerShdw blurRad="292100" dist="139700" dir="2700000" algn="tl" rotWithShape="0">
              <a:srgbClr val="333333">
                <a:alpha val="65000"/>
              </a:srgbClr>
            </a:outerShdw>
          </a:effectLst>
        </p:spPr>
      </p:pic>
      <p:sp>
        <p:nvSpPr>
          <p:cNvPr id="5" name="Retângulo 4"/>
          <p:cNvSpPr/>
          <p:nvPr/>
        </p:nvSpPr>
        <p:spPr>
          <a:xfrm rot="19233317">
            <a:off x="4109146" y="3318614"/>
            <a:ext cx="497086" cy="4237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p:nvPicPr>
        <p:blipFill>
          <a:blip r:embed="rId8" cstate="print"/>
          <a:stretch>
            <a:fillRect/>
          </a:stretch>
        </p:blipFill>
        <p:spPr>
          <a:xfrm>
            <a:off x="113121" y="6557049"/>
            <a:ext cx="3291908" cy="28600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m 7"/>
          <p:cNvPicPr>
            <a:picLocks noChangeAspect="1"/>
          </p:cNvPicPr>
          <p:nvPr/>
        </p:nvPicPr>
        <p:blipFill>
          <a:blip r:embed="rId9" cstate="print"/>
          <a:stretch>
            <a:fillRect/>
          </a:stretch>
        </p:blipFill>
        <p:spPr>
          <a:xfrm>
            <a:off x="3376646" y="4825530"/>
            <a:ext cx="3658418" cy="205654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Retângulo 8"/>
          <p:cNvSpPr/>
          <p:nvPr/>
        </p:nvSpPr>
        <p:spPr>
          <a:xfrm>
            <a:off x="4365104" y="6633493"/>
            <a:ext cx="439241" cy="191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Elipse 9"/>
          <p:cNvSpPr/>
          <p:nvPr/>
        </p:nvSpPr>
        <p:spPr>
          <a:xfrm>
            <a:off x="4221088" y="5241032"/>
            <a:ext cx="576064"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Imagem 11"/>
          <p:cNvPicPr>
            <a:picLocks noChangeAspect="1"/>
          </p:cNvPicPr>
          <p:nvPr/>
        </p:nvPicPr>
        <p:blipFill>
          <a:blip r:embed="rId10" cstate="print"/>
          <a:stretch>
            <a:fillRect/>
          </a:stretch>
        </p:blipFill>
        <p:spPr>
          <a:xfrm>
            <a:off x="3596871" y="7005539"/>
            <a:ext cx="3183639" cy="2374577"/>
          </a:xfrm>
          <a:prstGeom prst="rect">
            <a:avLst/>
          </a:prstGeom>
          <a:ln>
            <a:noFill/>
          </a:ln>
          <a:effectLst>
            <a:outerShdw blurRad="225425" dist="50800" dir="5220000" algn="ctr">
              <a:srgbClr val="000000">
                <a:alpha val="33000"/>
              </a:srgbClr>
            </a:outerShdw>
          </a:effectLst>
          <a:scene3d>
            <a:camera prst="perspectiveFront" fov="3300000">
              <a:rot lat="366924" lon="21037108" rev="63506"/>
            </a:camera>
            <a:lightRig rig="harsh" dir="t">
              <a:rot lat="0" lon="0" rev="3000000"/>
            </a:lightRig>
          </a:scene3d>
          <a:sp3d extrusionH="254000" contourW="19050">
            <a:bevelT w="82550" h="44450" prst="angle"/>
            <a:bevelB w="82550" h="44450" prst="angle"/>
            <a:contourClr>
              <a:srgbClr val="FFFFFF"/>
            </a:contourClr>
          </a:sp3d>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108" y="1171669"/>
            <a:ext cx="6792916"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chemeClr val="bg1">
                    <a:lumMod val="50000"/>
                  </a:schemeClr>
                </a:solidFill>
                <a:effectLst>
                  <a:outerShdw blurRad="38100" dist="38100" dir="2700000" algn="tl">
                    <a:srgbClr val="000000">
                      <a:alpha val="43137"/>
                    </a:srgbClr>
                  </a:outerShdw>
                </a:effectLst>
                <a:latin typeface="Algerian" panose="04020705040A02060702" pitchFamily="82" charset="0"/>
                <a:cs typeface="Arial" pitchFamily="34" charset="0"/>
              </a:rPr>
              <a:t>     </a:t>
            </a:r>
            <a:r>
              <a:rPr lang="pt-BR" sz="2000" b="1" dirty="0" smtClean="0">
                <a:solidFill>
                  <a:schemeClr val="bg1">
                    <a:lumMod val="50000"/>
                  </a:schemeClr>
                </a:solidFill>
                <a:effectLst>
                  <a:outerShdw blurRad="38100" dist="38100" dir="2700000" algn="tl">
                    <a:srgbClr val="000000">
                      <a:alpha val="43137"/>
                    </a:srgbClr>
                  </a:outerShdw>
                </a:effectLst>
                <a:latin typeface="Algerian" panose="04020705040A02060702" pitchFamily="82" charset="0"/>
                <a:cs typeface="Arial" pitchFamily="34" charset="0"/>
              </a:rPr>
              <a:t> </a:t>
            </a:r>
            <a:r>
              <a:rPr lang="pt-BR" sz="2000" b="1" dirty="0" smtClean="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Operação INTEGRADA abigeato</a:t>
            </a:r>
            <a:endPar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endParaRP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142852" y="1304042"/>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smtClean="0">
                <a:solidFill>
                  <a:schemeClr val="tx1"/>
                </a:solidFill>
              </a:rPr>
              <a:t>"O Braço Verde da Brigada Militar” –  Ano 2 – 34ª Edição – De 23 a 29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491288" y="9382125"/>
            <a:ext cx="306387" cy="527050"/>
          </a:xfrm>
          <a:noFill/>
          <a:ln>
            <a:miter lim="800000"/>
            <a:headEnd/>
            <a:tailEnd/>
          </a:ln>
        </p:spPr>
        <p:txBody>
          <a:bodyPr/>
          <a:lstStyle/>
          <a:p>
            <a:fld id="{93C9EE72-C31E-4809-A0EC-3CAB553CF509}" type="slidenum">
              <a:rPr lang="pt-BR" altLang="pt-BR" b="1">
                <a:solidFill>
                  <a:schemeClr val="tx1"/>
                </a:solidFill>
              </a:rPr>
              <a:pPr/>
              <a:t>8</a:t>
            </a:fld>
            <a:endParaRPr lang="pt-BR" altLang="pt-BR" b="1">
              <a:solidFill>
                <a:schemeClr val="tx1"/>
              </a:solidFill>
            </a:endParaRPr>
          </a:p>
        </p:txBody>
      </p:sp>
      <p:sp>
        <p:nvSpPr>
          <p:cNvPr id="2" name="Retângulo 1"/>
          <p:cNvSpPr/>
          <p:nvPr/>
        </p:nvSpPr>
        <p:spPr>
          <a:xfrm>
            <a:off x="3534738" y="2166918"/>
            <a:ext cx="3251848" cy="424731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a:r>
              <a:rPr lang="pt-BR" sz="1500" kern="50" dirty="0" smtClean="0">
                <a:latin typeface="Arial" panose="020B0604020202020204" pitchFamily="34" charset="0"/>
                <a:ea typeface="Times New Roman" panose="02020603050405020304" pitchFamily="18" charset="0"/>
              </a:rPr>
              <a:t>O Comando Ambiental da Brigada Militar desenvolveu atividades operacionais através dos seus Batalhões Ambientais, </a:t>
            </a:r>
            <a:r>
              <a:rPr lang="pt-BR" sz="1500" kern="50" dirty="0">
                <a:latin typeface="Arial" panose="020B0604020202020204" pitchFamily="34" charset="0"/>
                <a:ea typeface="Times New Roman" panose="02020603050405020304" pitchFamily="18" charset="0"/>
              </a:rPr>
              <a:t>em conjunto com </a:t>
            </a:r>
            <a:r>
              <a:rPr lang="pt-BR" sz="1500" kern="50" dirty="0" smtClean="0">
                <a:latin typeface="Arial" panose="020B0604020202020204" pitchFamily="34" charset="0"/>
                <a:ea typeface="Times New Roman" panose="02020603050405020304" pitchFamily="18" charset="0"/>
              </a:rPr>
              <a:t>Batalhões </a:t>
            </a:r>
            <a:r>
              <a:rPr lang="pt-BR" sz="1500" kern="50" dirty="0">
                <a:latin typeface="Arial" panose="020B0604020202020204" pitchFamily="34" charset="0"/>
                <a:ea typeface="Times New Roman" panose="02020603050405020304" pitchFamily="18" charset="0"/>
              </a:rPr>
              <a:t>de </a:t>
            </a:r>
            <a:r>
              <a:rPr lang="pt-BR" sz="1500" kern="50" dirty="0" smtClean="0">
                <a:latin typeface="Arial" panose="020B0604020202020204" pitchFamily="34" charset="0"/>
                <a:ea typeface="Times New Roman" panose="02020603050405020304" pitchFamily="18" charset="0"/>
              </a:rPr>
              <a:t>Polícia </a:t>
            </a:r>
            <a:r>
              <a:rPr lang="pt-BR" sz="1500" kern="50" dirty="0">
                <a:latin typeface="Arial" panose="020B0604020202020204" pitchFamily="34" charset="0"/>
                <a:ea typeface="Times New Roman" panose="02020603050405020304" pitchFamily="18" charset="0"/>
              </a:rPr>
              <a:t>Militar e Regimentos de </a:t>
            </a:r>
            <a:r>
              <a:rPr lang="pt-BR" sz="1500" kern="50" dirty="0" smtClean="0">
                <a:latin typeface="Arial" panose="020B0604020202020204" pitchFamily="34" charset="0"/>
                <a:ea typeface="Times New Roman" panose="02020603050405020304" pitchFamily="18" charset="0"/>
              </a:rPr>
              <a:t>Polícia Montada,  realizando ações </a:t>
            </a:r>
            <a:r>
              <a:rPr lang="pt-BR" sz="1500" kern="50" dirty="0">
                <a:latin typeface="Arial" panose="020B0604020202020204" pitchFamily="34" charset="0"/>
                <a:ea typeface="Times New Roman" panose="02020603050405020304" pitchFamily="18" charset="0"/>
              </a:rPr>
              <a:t>de policiamento ambiental de combate e fiscalização aos crimes ambientais e outros crimes vinculados ao furto de animais (abigeato</a:t>
            </a:r>
            <a:r>
              <a:rPr lang="pt-BR" sz="1500" kern="50" dirty="0" smtClean="0">
                <a:latin typeface="Arial" panose="020B0604020202020204" pitchFamily="34" charset="0"/>
                <a:ea typeface="Times New Roman" panose="02020603050405020304" pitchFamily="18" charset="0"/>
              </a:rPr>
              <a:t>). </a:t>
            </a:r>
            <a:r>
              <a:rPr lang="pt-BR" sz="1500" b="1" kern="50" dirty="0" smtClean="0">
                <a:solidFill>
                  <a:schemeClr val="bg2">
                    <a:lumMod val="10000"/>
                  </a:schemeClr>
                </a:solidFill>
                <a:latin typeface="Arial" panose="020B0604020202020204" pitchFamily="34" charset="0"/>
                <a:ea typeface="Times New Roman" panose="02020603050405020304" pitchFamily="18" charset="0"/>
              </a:rPr>
              <a:t>A operação teve ênfase em reprimir e prevenir crimes nas áreas rurais de 62 municípios do Rio Grande do Sul, totalizando 79 pessoas abordadas e 156 veículos fiscalizados, bem como prisões em flagrante.</a:t>
            </a:r>
            <a:endParaRPr lang="pt-BR" sz="1500" b="1" dirty="0">
              <a:solidFill>
                <a:schemeClr val="bg2">
                  <a:lumMod val="10000"/>
                </a:schemeClr>
              </a:solidFill>
            </a:endParaRPr>
          </a:p>
        </p:txBody>
      </p:sp>
      <p:pic>
        <p:nvPicPr>
          <p:cNvPr id="4" name="Imagem 3"/>
          <p:cNvPicPr>
            <a:picLocks noChangeAspect="1"/>
          </p:cNvPicPr>
          <p:nvPr/>
        </p:nvPicPr>
        <p:blipFill>
          <a:blip r:embed="rId7" cstate="print"/>
          <a:stretch>
            <a:fillRect/>
          </a:stretch>
        </p:blipFill>
        <p:spPr>
          <a:xfrm>
            <a:off x="71414" y="2079992"/>
            <a:ext cx="3435330" cy="2110443"/>
          </a:xfrm>
          <a:prstGeom prst="rect">
            <a:avLst/>
          </a:prstGeom>
          <a:ln>
            <a:noFill/>
          </a:ln>
          <a:effectLst>
            <a:softEdge rad="112500"/>
          </a:effectLst>
        </p:spPr>
      </p:pic>
      <p:pic>
        <p:nvPicPr>
          <p:cNvPr id="5" name="Imagem 4"/>
          <p:cNvPicPr>
            <a:picLocks noChangeAspect="1"/>
          </p:cNvPicPr>
          <p:nvPr/>
        </p:nvPicPr>
        <p:blipFill>
          <a:blip r:embed="rId8" cstate="print"/>
          <a:stretch>
            <a:fillRect/>
          </a:stretch>
        </p:blipFill>
        <p:spPr>
          <a:xfrm>
            <a:off x="142852" y="4219407"/>
            <a:ext cx="3286148" cy="222046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Imagem 5"/>
          <p:cNvPicPr>
            <a:picLocks noChangeAspect="1"/>
          </p:cNvPicPr>
          <p:nvPr/>
        </p:nvPicPr>
        <p:blipFill>
          <a:blip r:embed="rId9" cstate="print"/>
          <a:stretch>
            <a:fillRect/>
          </a:stretch>
        </p:blipFill>
        <p:spPr>
          <a:xfrm rot="21411380">
            <a:off x="3505884" y="6165134"/>
            <a:ext cx="3309177" cy="337507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665932" lon="159258" rev="21360974"/>
            </a:camera>
            <a:lightRig rig="threePt" dir="t"/>
          </a:scene3d>
          <a:sp3d contourW="6350" prstMaterial="matte">
            <a:bevelT w="101600" h="101600"/>
            <a:contourClr>
              <a:srgbClr val="969696"/>
            </a:contourClr>
          </a:sp3d>
        </p:spPr>
      </p:pic>
      <p:sp>
        <p:nvSpPr>
          <p:cNvPr id="8" name="Elipse 7"/>
          <p:cNvSpPr/>
          <p:nvPr/>
        </p:nvSpPr>
        <p:spPr>
          <a:xfrm>
            <a:off x="4941168" y="7304890"/>
            <a:ext cx="300572" cy="3124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p:cNvPicPr>
            <a:picLocks noChangeAspect="1"/>
          </p:cNvPicPr>
          <p:nvPr/>
        </p:nvPicPr>
        <p:blipFill>
          <a:blip r:embed="rId10" cstate="print"/>
          <a:stretch>
            <a:fillRect/>
          </a:stretch>
        </p:blipFill>
        <p:spPr>
          <a:xfrm>
            <a:off x="142852" y="6814001"/>
            <a:ext cx="3209756" cy="239032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Elipse 9"/>
          <p:cNvSpPr/>
          <p:nvPr/>
        </p:nvSpPr>
        <p:spPr>
          <a:xfrm>
            <a:off x="1700808" y="7121575"/>
            <a:ext cx="440511" cy="4957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p:cNvSpPr/>
          <p:nvPr/>
        </p:nvSpPr>
        <p:spPr>
          <a:xfrm>
            <a:off x="1000108" y="5167314"/>
            <a:ext cx="285752"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 xmlns:p14="http://schemas.microsoft.com/office/powerpoint/2010/main" val="26516065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ângulo isósceles 6"/>
          <p:cNvSpPr/>
          <p:nvPr/>
        </p:nvSpPr>
        <p:spPr>
          <a:xfrm>
            <a:off x="4357688" y="-15875"/>
            <a:ext cx="144462" cy="215900"/>
          </a:xfrm>
          <a:prstGeom prst="triangl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9" name="Retângulo 18"/>
          <p:cNvSpPr/>
          <p:nvPr/>
        </p:nvSpPr>
        <p:spPr>
          <a:xfrm>
            <a:off x="1588" y="9534525"/>
            <a:ext cx="6858000" cy="222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sp>
        <p:nvSpPr>
          <p:cNvPr id="11" name="Retângulo 10"/>
          <p:cNvSpPr/>
          <p:nvPr/>
        </p:nvSpPr>
        <p:spPr>
          <a:xfrm>
            <a:off x="65108" y="1171669"/>
            <a:ext cx="6792916" cy="895350"/>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dk1"/>
          </a:fillRef>
          <a:effectRef idx="0">
            <a:schemeClr val="accent1"/>
          </a:effectRef>
          <a:fontRef idx="minor">
            <a:schemeClr val="lt1"/>
          </a:fontRef>
        </p:style>
        <p:txBody>
          <a:bodyPr anchor="ctr"/>
          <a:lstStyle/>
          <a:p>
            <a:pPr algn="ctr" eaLnBrk="1" hangingPunct="1">
              <a:defRPr/>
            </a:pPr>
            <a:r>
              <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     </a:t>
            </a:r>
            <a:r>
              <a:rPr lang="pt-BR" sz="2000" b="1" dirty="0" smtClean="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rPr>
              <a:t> Operação INTEGRADA abigeato</a:t>
            </a:r>
            <a:endParaRPr lang="pt-BR" sz="2000" b="1" dirty="0">
              <a:solidFill>
                <a:srgbClr val="FFFF00"/>
              </a:solidFill>
              <a:effectLst>
                <a:outerShdw blurRad="38100" dist="38100" dir="2700000" algn="tl">
                  <a:srgbClr val="000000">
                    <a:alpha val="43137"/>
                  </a:srgbClr>
                </a:outerShdw>
              </a:effectLst>
              <a:latin typeface="Algerian" panose="04020705040A02060702" pitchFamily="82" charset="0"/>
              <a:cs typeface="Arial" pitchFamily="34" charset="0"/>
            </a:endParaRPr>
          </a:p>
        </p:txBody>
      </p:sp>
      <p:sp>
        <p:nvSpPr>
          <p:cNvPr id="10247" name="CaixaDeTexto 17"/>
          <p:cNvSpPr txBox="1">
            <a:spLocks noChangeArrowheads="1"/>
          </p:cNvSpPr>
          <p:nvPr/>
        </p:nvSpPr>
        <p:spPr bwMode="auto">
          <a:xfrm>
            <a:off x="0" y="9534525"/>
            <a:ext cx="6859588" cy="246063"/>
          </a:xfrm>
          <a:prstGeom prst="rect">
            <a:avLst/>
          </a:prstGeom>
          <a:solidFill>
            <a:schemeClr val="accent3">
              <a:lumMod val="75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pt-BR" sz="1000" b="1" dirty="0">
                <a:cs typeface="Arial" panose="020B0604020202020204" pitchFamily="34" charset="0"/>
              </a:rPr>
              <a:t> </a:t>
            </a:r>
            <a:endParaRPr lang="pt-BR" sz="1100" dirty="0">
              <a:cs typeface="Arial" panose="020B0604020202020204" pitchFamily="34" charset="0"/>
            </a:endParaRPr>
          </a:p>
        </p:txBody>
      </p:sp>
      <p:sp>
        <p:nvSpPr>
          <p:cNvPr id="6152" name="CaixaDeTexto 27"/>
          <p:cNvSpPr txBox="1">
            <a:spLocks noChangeArrowheads="1"/>
          </p:cNvSpPr>
          <p:nvPr/>
        </p:nvSpPr>
        <p:spPr bwMode="auto">
          <a:xfrm>
            <a:off x="1588" y="169863"/>
            <a:ext cx="6858000" cy="215900"/>
          </a:xfrm>
          <a:prstGeom prst="rect">
            <a:avLst/>
          </a:prstGeom>
          <a:solidFill>
            <a:schemeClr val="accent3"/>
          </a:solidFill>
          <a:ln w="9525">
            <a:noFill/>
            <a:miter lim="800000"/>
            <a:headEnd/>
            <a:tailEnd/>
          </a:ln>
        </p:spPr>
        <p:txBody>
          <a:bodyPr>
            <a:spAutoFit/>
          </a:bodyPr>
          <a:lstStyle/>
          <a:p>
            <a:endParaRPr lang="pt-BR" altLang="pt-BR"/>
          </a:p>
        </p:txBody>
      </p:sp>
      <p:sp>
        <p:nvSpPr>
          <p:cNvPr id="25" name="Paralelogramo 3"/>
          <p:cNvSpPr/>
          <p:nvPr/>
        </p:nvSpPr>
        <p:spPr>
          <a:xfrm flipH="1">
            <a:off x="5000636" y="-14288"/>
            <a:ext cx="1858952" cy="1154113"/>
          </a:xfrm>
          <a:custGeom>
            <a:avLst/>
            <a:gdLst>
              <a:gd name="connsiteX0" fmla="*/ 0 w 2304256"/>
              <a:gd name="connsiteY0" fmla="*/ 3960440 h 3960440"/>
              <a:gd name="connsiteX1" fmla="*/ 0 w 2304256"/>
              <a:gd name="connsiteY1" fmla="*/ 0 h 3960440"/>
              <a:gd name="connsiteX2" fmla="*/ 2304256 w 2304256"/>
              <a:gd name="connsiteY2" fmla="*/ 0 h 3960440"/>
              <a:gd name="connsiteX3" fmla="*/ 2304256 w 2304256"/>
              <a:gd name="connsiteY3" fmla="*/ 3960440 h 3960440"/>
              <a:gd name="connsiteX4" fmla="*/ 0 w 2304256"/>
              <a:gd name="connsiteY4" fmla="*/ 3960440 h 3960440"/>
              <a:gd name="connsiteX0" fmla="*/ 0 w 2304256"/>
              <a:gd name="connsiteY0" fmla="*/ 3960440 h 3992525"/>
              <a:gd name="connsiteX1" fmla="*/ 0 w 2304256"/>
              <a:gd name="connsiteY1" fmla="*/ 0 h 3992525"/>
              <a:gd name="connsiteX2" fmla="*/ 2304256 w 2304256"/>
              <a:gd name="connsiteY2" fmla="*/ 0 h 3992525"/>
              <a:gd name="connsiteX3" fmla="*/ 1181308 w 2304256"/>
              <a:gd name="connsiteY3" fmla="*/ 3992525 h 3992525"/>
              <a:gd name="connsiteX4" fmla="*/ 0 w 2304256"/>
              <a:gd name="connsiteY4" fmla="*/ 3960440 h 3992525"/>
              <a:gd name="connsiteX0" fmla="*/ 0 w 2304256"/>
              <a:gd name="connsiteY0" fmla="*/ 3976482 h 4008567"/>
              <a:gd name="connsiteX1" fmla="*/ 0 w 2304256"/>
              <a:gd name="connsiteY1" fmla="*/ 16042 h 4008567"/>
              <a:gd name="connsiteX2" fmla="*/ 2304256 w 2304256"/>
              <a:gd name="connsiteY2" fmla="*/ 0 h 4008567"/>
              <a:gd name="connsiteX3" fmla="*/ 1181308 w 2304256"/>
              <a:gd name="connsiteY3" fmla="*/ 4008567 h 4008567"/>
              <a:gd name="connsiteX4" fmla="*/ 0 w 2304256"/>
              <a:gd name="connsiteY4" fmla="*/ 3976482 h 4008567"/>
              <a:gd name="connsiteX0" fmla="*/ 0 w 2304256"/>
              <a:gd name="connsiteY0" fmla="*/ 3976482 h 3976482"/>
              <a:gd name="connsiteX1" fmla="*/ 0 w 2304256"/>
              <a:gd name="connsiteY1" fmla="*/ 16042 h 3976482"/>
              <a:gd name="connsiteX2" fmla="*/ 2304256 w 2304256"/>
              <a:gd name="connsiteY2" fmla="*/ 0 h 3976482"/>
              <a:gd name="connsiteX3" fmla="*/ 1149224 w 2304256"/>
              <a:gd name="connsiteY3" fmla="*/ 3960440 h 3976482"/>
              <a:gd name="connsiteX4" fmla="*/ 0 w 2304256"/>
              <a:gd name="connsiteY4" fmla="*/ 3976482 h 3976482"/>
              <a:gd name="connsiteX0" fmla="*/ 0 w 2304256"/>
              <a:gd name="connsiteY0" fmla="*/ 3976482 h 3976482"/>
              <a:gd name="connsiteX1" fmla="*/ 0 w 2304256"/>
              <a:gd name="connsiteY1" fmla="*/ 16042 h 3976482"/>
              <a:gd name="connsiteX2" fmla="*/ 2304256 w 2304256"/>
              <a:gd name="connsiteY2" fmla="*/ 0 h 3976482"/>
              <a:gd name="connsiteX3" fmla="*/ 1197350 w 2304256"/>
              <a:gd name="connsiteY3" fmla="*/ 3976482 h 3976482"/>
              <a:gd name="connsiteX4" fmla="*/ 0 w 2304256"/>
              <a:gd name="connsiteY4" fmla="*/ 3976482 h 3976482"/>
              <a:gd name="connsiteX0" fmla="*/ 0 w 2304256"/>
              <a:gd name="connsiteY0" fmla="*/ 3976482 h 3995532"/>
              <a:gd name="connsiteX1" fmla="*/ 0 w 2304256"/>
              <a:gd name="connsiteY1" fmla="*/ 16042 h 3995532"/>
              <a:gd name="connsiteX2" fmla="*/ 2304256 w 2304256"/>
              <a:gd name="connsiteY2" fmla="*/ 0 h 3995532"/>
              <a:gd name="connsiteX3" fmla="*/ 1661336 w 2304256"/>
              <a:gd name="connsiteY3" fmla="*/ 3995532 h 3995532"/>
              <a:gd name="connsiteX4" fmla="*/ 0 w 2304256"/>
              <a:gd name="connsiteY4" fmla="*/ 3976482 h 399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3995532">
                <a:moveTo>
                  <a:pt x="0" y="3976482"/>
                </a:moveTo>
                <a:lnTo>
                  <a:pt x="0" y="16042"/>
                </a:lnTo>
                <a:lnTo>
                  <a:pt x="2304256" y="0"/>
                </a:lnTo>
                <a:lnTo>
                  <a:pt x="1661336" y="3995532"/>
                </a:lnTo>
                <a:lnTo>
                  <a:pt x="0" y="397648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pic>
        <p:nvPicPr>
          <p:cNvPr id="6154" name="Imagem 24" descr="cabm png.png"/>
          <p:cNvPicPr>
            <a:picLocks noChangeAspect="1"/>
          </p:cNvPicPr>
          <p:nvPr/>
        </p:nvPicPr>
        <p:blipFill>
          <a:blip r:embed="rId4" cstate="print"/>
          <a:srcRect/>
          <a:stretch>
            <a:fillRect/>
          </a:stretch>
        </p:blipFill>
        <p:spPr bwMode="auto">
          <a:xfrm>
            <a:off x="5125803" y="-119098"/>
            <a:ext cx="2017973" cy="1039784"/>
          </a:xfrm>
          <a:prstGeom prst="rect">
            <a:avLst/>
          </a:prstGeom>
          <a:noFill/>
          <a:ln w="9525">
            <a:noFill/>
            <a:miter lim="800000"/>
            <a:headEnd/>
            <a:tailEnd/>
          </a:ln>
        </p:spPr>
      </p:pic>
      <p:pic>
        <p:nvPicPr>
          <p:cNvPr id="6155" name="Imagem 29"/>
          <p:cNvPicPr>
            <a:picLocks noChangeAspect="1"/>
          </p:cNvPicPr>
          <p:nvPr/>
        </p:nvPicPr>
        <p:blipFill>
          <a:blip r:embed="rId5" cstate="print"/>
          <a:srcRect/>
          <a:stretch>
            <a:fillRect/>
          </a:stretch>
        </p:blipFill>
        <p:spPr bwMode="auto">
          <a:xfrm>
            <a:off x="5514977" y="380968"/>
            <a:ext cx="1200171" cy="719838"/>
          </a:xfrm>
          <a:prstGeom prst="rect">
            <a:avLst/>
          </a:prstGeom>
          <a:noFill/>
          <a:ln w="9525">
            <a:noFill/>
            <a:miter lim="800000"/>
            <a:headEnd/>
            <a:tailEnd/>
          </a:ln>
        </p:spPr>
      </p:pic>
      <p:sp>
        <p:nvSpPr>
          <p:cNvPr id="32" name="CaixaDeTexto 31"/>
          <p:cNvSpPr txBox="1">
            <a:spLocks noChangeArrowheads="1"/>
          </p:cNvSpPr>
          <p:nvPr/>
        </p:nvSpPr>
        <p:spPr bwMode="auto">
          <a:xfrm>
            <a:off x="0" y="155575"/>
            <a:ext cx="5143512" cy="30777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pt-BR" sz="1400" b="1" dirty="0"/>
              <a:t>Informativo do Comando Ambiental da Brigada Militar - RS</a:t>
            </a:r>
          </a:p>
        </p:txBody>
      </p:sp>
      <p:pic>
        <p:nvPicPr>
          <p:cNvPr id="6157" name="Imagem 8"/>
          <p:cNvPicPr>
            <a:picLocks noChangeAspect="1"/>
          </p:cNvPicPr>
          <p:nvPr/>
        </p:nvPicPr>
        <p:blipFill>
          <a:blip r:embed="rId6" cstate="print"/>
          <a:srcRect/>
          <a:stretch>
            <a:fillRect/>
          </a:stretch>
        </p:blipFill>
        <p:spPr bwMode="auto">
          <a:xfrm>
            <a:off x="142852" y="1304042"/>
            <a:ext cx="739824" cy="720000"/>
          </a:xfrm>
          <a:prstGeom prst="rect">
            <a:avLst/>
          </a:prstGeom>
          <a:noFill/>
          <a:ln w="9525">
            <a:noFill/>
            <a:miter lim="800000"/>
            <a:headEnd/>
            <a:tailEnd/>
          </a:ln>
        </p:spPr>
      </p:pic>
      <p:sp>
        <p:nvSpPr>
          <p:cNvPr id="3" name="Espaço Reservado para Rodapé 2"/>
          <p:cNvSpPr>
            <a:spLocks noGrp="1"/>
          </p:cNvSpPr>
          <p:nvPr>
            <p:ph type="ftr" sz="quarter" idx="11"/>
          </p:nvPr>
        </p:nvSpPr>
        <p:spPr>
          <a:xfrm>
            <a:off x="0" y="9371013"/>
            <a:ext cx="6859588" cy="527050"/>
          </a:xfrm>
        </p:spPr>
        <p:txBody>
          <a:bodyPr/>
          <a:lstStyle/>
          <a:p>
            <a:pPr>
              <a:defRPr/>
            </a:pPr>
            <a:r>
              <a:rPr lang="pt-BR" b="1" dirty="0" smtClean="0">
                <a:solidFill>
                  <a:schemeClr val="tx1"/>
                </a:solidFill>
              </a:rPr>
              <a:t>"O Braço Verde da Brigada Militar” –  Ano 2 – 34ª Edição – De 23 a 29 de Julho de 2021                               </a:t>
            </a:r>
            <a:endParaRPr lang="pt-BR" b="1" dirty="0">
              <a:solidFill>
                <a:schemeClr val="tx1"/>
              </a:solidFill>
            </a:endParaRPr>
          </a:p>
        </p:txBody>
      </p:sp>
      <p:sp>
        <p:nvSpPr>
          <p:cNvPr id="6160" name="Espaço Reservado para Número de Slide 3"/>
          <p:cNvSpPr>
            <a:spLocks noGrp="1"/>
          </p:cNvSpPr>
          <p:nvPr>
            <p:ph type="sldNum" sz="quarter" idx="12"/>
          </p:nvPr>
        </p:nvSpPr>
        <p:spPr bwMode="auto">
          <a:xfrm>
            <a:off x="6491288" y="9382125"/>
            <a:ext cx="306387" cy="527050"/>
          </a:xfrm>
          <a:noFill/>
          <a:ln>
            <a:miter lim="800000"/>
            <a:headEnd/>
            <a:tailEnd/>
          </a:ln>
        </p:spPr>
        <p:txBody>
          <a:bodyPr/>
          <a:lstStyle/>
          <a:p>
            <a:fld id="{93C9EE72-C31E-4809-A0EC-3CAB553CF509}" type="slidenum">
              <a:rPr lang="pt-BR" altLang="pt-BR" b="1">
                <a:solidFill>
                  <a:schemeClr val="tx1"/>
                </a:solidFill>
              </a:rPr>
              <a:pPr/>
              <a:t>9</a:t>
            </a:fld>
            <a:endParaRPr lang="pt-BR" altLang="pt-BR" b="1">
              <a:solidFill>
                <a:schemeClr val="tx1"/>
              </a:solidFill>
            </a:endParaRPr>
          </a:p>
        </p:txBody>
      </p:sp>
      <p:sp>
        <p:nvSpPr>
          <p:cNvPr id="12" name="Retângulo 11"/>
          <p:cNvSpPr/>
          <p:nvPr/>
        </p:nvSpPr>
        <p:spPr>
          <a:xfrm>
            <a:off x="3286124" y="2127950"/>
            <a:ext cx="3500438" cy="353943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pt-BR" sz="1400" dirty="0"/>
              <a:t>Em </a:t>
            </a:r>
            <a:r>
              <a:rPr lang="pt-BR" sz="1400" dirty="0" smtClean="0"/>
              <a:t>24/07/2021 a PATRAM </a:t>
            </a:r>
            <a:r>
              <a:rPr lang="pt-BR" sz="1400" dirty="0"/>
              <a:t>de Cruz Alta, deslocou até a RST </a:t>
            </a:r>
            <a:r>
              <a:rPr lang="pt-BR" sz="1400" dirty="0" smtClean="0"/>
              <a:t>481, trevo </a:t>
            </a:r>
            <a:r>
              <a:rPr lang="pt-BR" sz="1400" dirty="0"/>
              <a:t>de </a:t>
            </a:r>
            <a:r>
              <a:rPr lang="pt-BR" sz="1400" dirty="0" smtClean="0"/>
              <a:t>acesso </a:t>
            </a:r>
            <a:r>
              <a:rPr lang="pt-BR" sz="1400" dirty="0"/>
              <a:t>ao município de Boa Vista do Incra,  onde foi realizada barreira </a:t>
            </a:r>
            <a:r>
              <a:rPr lang="pt-BR" sz="1400" dirty="0" smtClean="0"/>
              <a:t>policial, em  cumprimento a Operação Abigeato. </a:t>
            </a:r>
            <a:r>
              <a:rPr lang="pt-BR" sz="1400" dirty="0"/>
              <a:t>Ao efetuar a abordagem do veículo Palio </a:t>
            </a:r>
            <a:r>
              <a:rPr lang="pt-BR" sz="1400" dirty="0" smtClean="0"/>
              <a:t>Weekend </a:t>
            </a:r>
            <a:r>
              <a:rPr lang="pt-BR" sz="1400" dirty="0"/>
              <a:t>de cor branca e realizar a </a:t>
            </a:r>
            <a:r>
              <a:rPr lang="pt-BR" sz="1400" dirty="0" smtClean="0"/>
              <a:t>revista, constatou no </a:t>
            </a:r>
            <a:r>
              <a:rPr lang="pt-BR" sz="1400" dirty="0"/>
              <a:t>porta </a:t>
            </a:r>
            <a:r>
              <a:rPr lang="pt-BR" sz="1400" dirty="0" smtClean="0"/>
              <a:t>malas </a:t>
            </a:r>
            <a:r>
              <a:rPr lang="pt-BR" sz="1400" b="1" dirty="0" smtClean="0">
                <a:solidFill>
                  <a:schemeClr val="accent6">
                    <a:lumMod val="75000"/>
                  </a:schemeClr>
                </a:solidFill>
              </a:rPr>
              <a:t>uma </a:t>
            </a:r>
            <a:r>
              <a:rPr lang="pt-BR" sz="1400" b="1" dirty="0">
                <a:solidFill>
                  <a:schemeClr val="accent6">
                    <a:lumMod val="75000"/>
                  </a:schemeClr>
                </a:solidFill>
              </a:rPr>
              <a:t>ovelha carneada, distribuídas em sacolas plásticas transportada de forma inadequada, contendo aproximadamente 30 Kg,  não sendo apresentado no momento da abordagem a procedência do animal </a:t>
            </a:r>
            <a:r>
              <a:rPr lang="pt-BR" sz="1400" b="1" dirty="0" smtClean="0">
                <a:solidFill>
                  <a:schemeClr val="accent6">
                    <a:lumMod val="75000"/>
                  </a:schemeClr>
                </a:solidFill>
              </a:rPr>
              <a:t>abatido, </a:t>
            </a:r>
            <a:r>
              <a:rPr lang="pt-BR" sz="1400" b="1" dirty="0">
                <a:solidFill>
                  <a:schemeClr val="accent6">
                    <a:lumMod val="75000"/>
                  </a:schemeClr>
                </a:solidFill>
              </a:rPr>
              <a:t>sendo então o condutor e os dois passageiros, conduzidos a DPPA de Cruz </a:t>
            </a:r>
            <a:r>
              <a:rPr lang="pt-BR" sz="1400" b="1" dirty="0" smtClean="0">
                <a:solidFill>
                  <a:schemeClr val="accent6">
                    <a:lumMod val="75000"/>
                  </a:schemeClr>
                </a:solidFill>
              </a:rPr>
              <a:t>Alta. O veículo estava com licenciamento vencido</a:t>
            </a:r>
            <a:r>
              <a:rPr lang="pt-BR" sz="1400" b="1" dirty="0">
                <a:solidFill>
                  <a:schemeClr val="accent6">
                    <a:lumMod val="75000"/>
                  </a:schemeClr>
                </a:solidFill>
              </a:rPr>
              <a:t>, sendo </a:t>
            </a:r>
            <a:r>
              <a:rPr lang="pt-BR" sz="1400" b="1" dirty="0" smtClean="0">
                <a:solidFill>
                  <a:schemeClr val="accent6">
                    <a:lumMod val="75000"/>
                  </a:schemeClr>
                </a:solidFill>
              </a:rPr>
              <a:t>recolhido </a:t>
            </a:r>
            <a:r>
              <a:rPr lang="pt-BR" sz="1400" b="1" dirty="0">
                <a:solidFill>
                  <a:schemeClr val="accent6">
                    <a:lumMod val="75000"/>
                  </a:schemeClr>
                </a:solidFill>
              </a:rPr>
              <a:t>ao </a:t>
            </a:r>
            <a:r>
              <a:rPr lang="pt-BR" sz="1400" b="1" dirty="0" smtClean="0">
                <a:solidFill>
                  <a:schemeClr val="accent6">
                    <a:lumMod val="75000"/>
                  </a:schemeClr>
                </a:solidFill>
              </a:rPr>
              <a:t>depósito </a:t>
            </a:r>
            <a:r>
              <a:rPr lang="pt-BR" sz="1400" b="1" dirty="0">
                <a:solidFill>
                  <a:schemeClr val="accent6">
                    <a:lumMod val="75000"/>
                  </a:schemeClr>
                </a:solidFill>
              </a:rPr>
              <a:t>do </a:t>
            </a:r>
            <a:r>
              <a:rPr lang="pt-BR" sz="1400" b="1" dirty="0" smtClean="0">
                <a:solidFill>
                  <a:schemeClr val="accent6">
                    <a:lumMod val="75000"/>
                  </a:schemeClr>
                </a:solidFill>
              </a:rPr>
              <a:t>DETRAN.</a:t>
            </a:r>
            <a:endParaRPr lang="pt-BR" sz="1400" b="1" dirty="0">
              <a:solidFill>
                <a:schemeClr val="accent6">
                  <a:lumMod val="75000"/>
                </a:schemeClr>
              </a:solidFill>
            </a:endParaRPr>
          </a:p>
        </p:txBody>
      </p:sp>
      <p:pic>
        <p:nvPicPr>
          <p:cNvPr id="13" name="Imagem 12"/>
          <p:cNvPicPr>
            <a:picLocks noChangeAspect="1"/>
          </p:cNvPicPr>
          <p:nvPr/>
        </p:nvPicPr>
        <p:blipFill>
          <a:blip r:embed="rId7" cstate="print"/>
          <a:stretch>
            <a:fillRect/>
          </a:stretch>
        </p:blipFill>
        <p:spPr>
          <a:xfrm>
            <a:off x="65109" y="2167718"/>
            <a:ext cx="3149577" cy="2713844"/>
          </a:xfrm>
          <a:prstGeom prst="rect">
            <a:avLst/>
          </a:prstGeom>
          <a:ln w="28575">
            <a:solidFill>
              <a:schemeClr val="accent6"/>
            </a:solidFill>
          </a:ln>
          <a:effectLst>
            <a:outerShdw blurRad="190500" algn="tl" rotWithShape="0">
              <a:srgbClr val="000000">
                <a:alpha val="70000"/>
              </a:srgbClr>
            </a:outerShdw>
          </a:effectLst>
        </p:spPr>
      </p:pic>
      <p:sp>
        <p:nvSpPr>
          <p:cNvPr id="14" name="Retângulo 13"/>
          <p:cNvSpPr/>
          <p:nvPr/>
        </p:nvSpPr>
        <p:spPr>
          <a:xfrm>
            <a:off x="71414" y="5206277"/>
            <a:ext cx="3214710" cy="4247317"/>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pt-BR" sz="1350" dirty="0" smtClean="0"/>
              <a:t>Em 24/07/2021 </a:t>
            </a:r>
            <a:r>
              <a:rPr lang="pt-BR" sz="1350" dirty="0"/>
              <a:t>e </a:t>
            </a:r>
            <a:r>
              <a:rPr lang="pt-BR" sz="1350" dirty="0" smtClean="0"/>
              <a:t>25/07/2021 a </a:t>
            </a:r>
            <a:r>
              <a:rPr lang="pt-BR" sz="1350" dirty="0"/>
              <a:t>g</a:t>
            </a:r>
            <a:r>
              <a:rPr lang="pt-BR" sz="1350" dirty="0" smtClean="0"/>
              <a:t>uarnição da  PATRAM </a:t>
            </a:r>
            <a:r>
              <a:rPr lang="pt-BR" sz="1350" dirty="0"/>
              <a:t>de Santa Maria, em </a:t>
            </a:r>
            <a:r>
              <a:rPr lang="pt-BR" sz="1350" dirty="0" smtClean="0"/>
              <a:t>cumprimento a Operação </a:t>
            </a:r>
            <a:r>
              <a:rPr lang="pt-BR" sz="1350" dirty="0"/>
              <a:t>Integrada Abigeato, </a:t>
            </a:r>
            <a:r>
              <a:rPr lang="pt-BR" sz="1350" dirty="0" smtClean="0"/>
              <a:t>realizou </a:t>
            </a:r>
            <a:r>
              <a:rPr lang="pt-BR" sz="1350" dirty="0"/>
              <a:t>patrulhamento e barreira policial com ênfase na fiscalização e combate a crimes ambientais e outros relacionados ao furto de semoventes (abigeato), na localidade de São </a:t>
            </a:r>
            <a:r>
              <a:rPr lang="pt-BR" sz="1350" dirty="0" smtClean="0"/>
              <a:t>Valentin, </a:t>
            </a:r>
            <a:r>
              <a:rPr lang="pt-BR" sz="1350" dirty="0"/>
              <a:t>no município de Santa Maria e na localidade do Passo da </a:t>
            </a:r>
            <a:r>
              <a:rPr lang="pt-BR" sz="1350" dirty="0" smtClean="0"/>
              <a:t>Cruz, </a:t>
            </a:r>
            <a:r>
              <a:rPr lang="pt-BR" sz="1350" dirty="0"/>
              <a:t>no município de São  Pedro do Sul/RS, </a:t>
            </a:r>
            <a:r>
              <a:rPr lang="pt-BR" sz="1350" dirty="0" smtClean="0"/>
              <a:t>sendo abordados </a:t>
            </a:r>
            <a:r>
              <a:rPr lang="pt-BR" sz="1350" b="1" dirty="0" smtClean="0"/>
              <a:t>14 </a:t>
            </a:r>
            <a:r>
              <a:rPr lang="pt-BR" sz="1350" b="1" dirty="0"/>
              <a:t>veículos e identificadas 30 pessoas</a:t>
            </a:r>
            <a:r>
              <a:rPr lang="pt-BR" sz="1350" dirty="0"/>
              <a:t>. Foi </a:t>
            </a:r>
            <a:r>
              <a:rPr lang="pt-BR" sz="1350" b="1" dirty="0"/>
              <a:t>realizado apoio a </a:t>
            </a:r>
            <a:r>
              <a:rPr lang="pt-BR" sz="1350" b="1" dirty="0" smtClean="0"/>
              <a:t>guarnição </a:t>
            </a:r>
            <a:r>
              <a:rPr lang="pt-BR" sz="1350" b="1" dirty="0"/>
              <a:t>de serviço de São Pedro do Sul, </a:t>
            </a:r>
            <a:r>
              <a:rPr lang="pt-BR" sz="1350" b="1" dirty="0" err="1"/>
              <a:t>Toropi</a:t>
            </a:r>
            <a:r>
              <a:rPr lang="pt-BR" sz="1350" b="1" dirty="0"/>
              <a:t> e Dilermando de Aguiar em ocorrência de </a:t>
            </a:r>
            <a:r>
              <a:rPr lang="pt-BR" sz="1350" b="1" dirty="0" smtClean="0"/>
              <a:t>abigeato, onde na chegada da Brigada Militar a guarnição foi recebida a tiros, sendo revidado, tendo os criminosos conseguido fugir do local, sem levar a carne, uma </a:t>
            </a:r>
            <a:r>
              <a:rPr lang="pt-BR" sz="1350" b="1" dirty="0"/>
              <a:t>novilha de aproximadamente 03 anos de </a:t>
            </a:r>
            <a:r>
              <a:rPr lang="pt-BR" sz="1350" b="1" dirty="0" smtClean="0"/>
              <a:t>idade. </a:t>
            </a:r>
            <a:r>
              <a:rPr lang="pt-BR" sz="1350" dirty="0" smtClean="0"/>
              <a:t> </a:t>
            </a:r>
            <a:endParaRPr lang="pt-BR" sz="1350" dirty="0"/>
          </a:p>
        </p:txBody>
      </p:sp>
      <p:pic>
        <p:nvPicPr>
          <p:cNvPr id="15" name="Imagem 14"/>
          <p:cNvPicPr>
            <a:picLocks noChangeAspect="1"/>
          </p:cNvPicPr>
          <p:nvPr/>
        </p:nvPicPr>
        <p:blipFill>
          <a:blip r:embed="rId8" cstate="print"/>
          <a:stretch>
            <a:fillRect/>
          </a:stretch>
        </p:blipFill>
        <p:spPr>
          <a:xfrm>
            <a:off x="3343421" y="6045755"/>
            <a:ext cx="3446474" cy="3122087"/>
          </a:xfrm>
          <a:prstGeom prst="rect">
            <a:avLst/>
          </a:prstGeom>
          <a:ln w="57150">
            <a:solidFill>
              <a:schemeClr val="accent6"/>
            </a:solidFill>
          </a:ln>
          <a:effectLst>
            <a:outerShdw blurRad="184150" dist="241300" dir="11520000" sx="110000" sy="110000" algn="ctr">
              <a:srgbClr val="000000">
                <a:alpha val="18000"/>
              </a:srgbClr>
            </a:outerShdw>
          </a:effectLst>
          <a:scene3d>
            <a:camera prst="perspectiveFront" fov="5100000">
              <a:rot lat="0" lon="0" rev="0"/>
            </a:camera>
            <a:lightRig rig="flood" dir="t">
              <a:rot lat="0" lon="0" rev="13800000"/>
            </a:lightRig>
          </a:scene3d>
          <a:sp3d extrusionH="107950" prstMaterial="plastic">
            <a:bevelT w="82550" h="63500" prst="divot"/>
            <a:bevelB/>
          </a:sp3d>
        </p:spPr>
      </p:pic>
    </p:spTree>
    <p:extLst>
      <p:ext uri="{BB962C8B-B14F-4D97-AF65-F5344CB8AC3E}">
        <p14:creationId xmlns="" xmlns:p14="http://schemas.microsoft.com/office/powerpoint/2010/main" val="133851012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34525</TotalTime>
  <Words>4455</Words>
  <Application>Microsoft Office PowerPoint</Application>
  <PresentationFormat>Papel A4 (210 x 297 mm)</PresentationFormat>
  <Paragraphs>294</Paragraphs>
  <Slides>24</Slides>
  <Notes>24</Notes>
  <HiddenSlides>0</HiddenSlides>
  <MMClips>0</MMClips>
  <ScaleCrop>false</ScaleCrop>
  <HeadingPairs>
    <vt:vector size="4" baseType="variant">
      <vt:variant>
        <vt:lpstr>Tema</vt:lpstr>
      </vt:variant>
      <vt:variant>
        <vt:i4>2</vt:i4>
      </vt:variant>
      <vt:variant>
        <vt:lpstr>Títulos de slides</vt:lpstr>
      </vt:variant>
      <vt:variant>
        <vt:i4>24</vt:i4>
      </vt:variant>
    </vt:vector>
  </HeadingPairs>
  <TitlesOfParts>
    <vt:vector size="26" baseType="lpstr">
      <vt:lpstr>Tema do Office</vt:lpstr>
      <vt:lpstr>2_Tema do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bm3142272</dc:creator>
  <cp:lastModifiedBy>Claudio Adao Braatz</cp:lastModifiedBy>
  <cp:revision>4919</cp:revision>
  <cp:lastPrinted>2020-06-22T18:21:19Z</cp:lastPrinted>
  <dcterms:created xsi:type="dcterms:W3CDTF">2020-06-22T17:39:33Z</dcterms:created>
  <dcterms:modified xsi:type="dcterms:W3CDTF">2021-07-30T22:53:10Z</dcterms:modified>
</cp:coreProperties>
</file>